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67"/>
  </p:notesMasterIdLst>
  <p:sldIdLst>
    <p:sldId id="257" r:id="rId2"/>
    <p:sldId id="2134808553" r:id="rId3"/>
    <p:sldId id="2134808554" r:id="rId4"/>
    <p:sldId id="2134808552" r:id="rId5"/>
    <p:sldId id="2134805392" r:id="rId6"/>
    <p:sldId id="2134808555" r:id="rId7"/>
    <p:sldId id="2134808443" r:id="rId8"/>
    <p:sldId id="386" r:id="rId9"/>
    <p:sldId id="2134808444" r:id="rId10"/>
    <p:sldId id="2134808445" r:id="rId11"/>
    <p:sldId id="2134805396" r:id="rId12"/>
    <p:sldId id="2134808446" r:id="rId13"/>
    <p:sldId id="2134808447" r:id="rId14"/>
    <p:sldId id="2147482533" r:id="rId15"/>
    <p:sldId id="2134808519" r:id="rId16"/>
    <p:sldId id="2134808520" r:id="rId17"/>
    <p:sldId id="2134808521" r:id="rId18"/>
    <p:sldId id="2134808522" r:id="rId19"/>
    <p:sldId id="2147482539" r:id="rId20"/>
    <p:sldId id="2134808459" r:id="rId21"/>
    <p:sldId id="2147482540" r:id="rId22"/>
    <p:sldId id="2134808530" r:id="rId23"/>
    <p:sldId id="2134808531" r:id="rId24"/>
    <p:sldId id="2134808509" r:id="rId25"/>
    <p:sldId id="2147482541" r:id="rId26"/>
    <p:sldId id="2147482542" r:id="rId27"/>
    <p:sldId id="2134808588" r:id="rId28"/>
    <p:sldId id="2134808460" r:id="rId29"/>
    <p:sldId id="2134808453" r:id="rId30"/>
    <p:sldId id="2147482534" r:id="rId31"/>
    <p:sldId id="2134808537" r:id="rId32"/>
    <p:sldId id="2134808538" r:id="rId33"/>
    <p:sldId id="2134808540" r:id="rId34"/>
    <p:sldId id="2134808562" r:id="rId35"/>
    <p:sldId id="2147482535" r:id="rId36"/>
    <p:sldId id="2147482537" r:id="rId37"/>
    <p:sldId id="2134808572" r:id="rId38"/>
    <p:sldId id="2134808543" r:id="rId39"/>
    <p:sldId id="2134808454" r:id="rId40"/>
    <p:sldId id="2134808542" r:id="rId41"/>
    <p:sldId id="2134808573" r:id="rId42"/>
    <p:sldId id="2134808574" r:id="rId43"/>
    <p:sldId id="2134808575" r:id="rId44"/>
    <p:sldId id="2134808560" r:id="rId45"/>
    <p:sldId id="2134808576" r:id="rId46"/>
    <p:sldId id="2134808577" r:id="rId47"/>
    <p:sldId id="2134808561" r:id="rId48"/>
    <p:sldId id="2134808578" r:id="rId49"/>
    <p:sldId id="2134808579" r:id="rId50"/>
    <p:sldId id="2134808580" r:id="rId51"/>
    <p:sldId id="2134808581" r:id="rId52"/>
    <p:sldId id="2134808582" r:id="rId53"/>
    <p:sldId id="2134808467" r:id="rId54"/>
    <p:sldId id="2134808468" r:id="rId55"/>
    <p:sldId id="2134808499" r:id="rId56"/>
    <p:sldId id="2134808474" r:id="rId57"/>
    <p:sldId id="2134808583" r:id="rId58"/>
    <p:sldId id="2134808472" r:id="rId59"/>
    <p:sldId id="2134808584" r:id="rId60"/>
    <p:sldId id="2147482538" r:id="rId61"/>
    <p:sldId id="2134808461" r:id="rId62"/>
    <p:sldId id="2134808469" r:id="rId63"/>
    <p:sldId id="2134808503" r:id="rId64"/>
    <p:sldId id="2134808504" r:id="rId65"/>
    <p:sldId id="2147482532" r:id="rId66"/>
  </p:sldIdLst>
  <p:sldSz cx="13716000" cy="10287000"/>
  <p:notesSz cx="6858000" cy="9144000"/>
  <p:embeddedFontLst>
    <p:embeddedFont>
      <p:font typeface="Carelia" panose="020B0604020202020204" charset="0"/>
      <p:regular r:id="rId68"/>
    </p:embeddedFont>
    <p:embeddedFont>
      <p:font typeface="Dosis" pitchFamily="2" charset="0"/>
      <p:regular r:id="rId69"/>
      <p:bold r:id="rId70"/>
    </p:embeddedFont>
    <p:embeddedFont>
      <p:font typeface="IBM Plex Sans Arabic" panose="020B0604020202020204" charset="-78"/>
      <p:regular r:id="rId71"/>
    </p:embeddedFont>
    <p:embeddedFont>
      <p:font typeface="Microsoft Uighur" panose="02000000000000000000" pitchFamily="2" charset="-78"/>
      <p:regular r:id="rId72"/>
      <p:bold r:id="rId73"/>
    </p:embeddedFont>
    <p:embeddedFont>
      <p:font typeface="Montserrat" panose="00000500000000000000" pitchFamily="2" charset="0"/>
      <p:regular r:id="rId74"/>
      <p:bold r:id="rId75"/>
      <p:italic r:id="rId76"/>
      <p:boldItalic r:id="rId77"/>
    </p:embeddedFont>
    <p:embeddedFont>
      <p:font typeface="Montserrat Light" panose="00000400000000000000" pitchFamily="2" charset="0"/>
      <p:regular r:id="rId78"/>
      <p:italic r:id="rId79"/>
    </p:embeddedFont>
    <p:embeddedFont>
      <p:font typeface="Montserrat Medium" panose="00000600000000000000" pitchFamily="2" charset="0"/>
      <p:regular r:id="rId80"/>
      <p:italic r:id="rId8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BDC9"/>
    <a:srgbClr val="F98F51"/>
    <a:srgbClr val="0097B2"/>
    <a:srgbClr val="4AC283"/>
    <a:srgbClr val="3D8FA5"/>
    <a:srgbClr val="106585"/>
    <a:srgbClr val="829D4A"/>
    <a:srgbClr val="7ACFB0"/>
    <a:srgbClr val="FCCF9E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3178" autoAdjust="0"/>
    <p:restoredTop sz="95226" autoAdjust="0"/>
  </p:normalViewPr>
  <p:slideViewPr>
    <p:cSldViewPr>
      <p:cViewPr varScale="1">
        <p:scale>
          <a:sx n="43" d="100"/>
          <a:sy n="43" d="100"/>
        </p:scale>
        <p:origin x="676" y="56"/>
      </p:cViewPr>
      <p:guideLst>
        <p:guide orient="horz" pos="216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-22579"/>
    </p:cViewPr>
  </p:sorterViewPr>
  <p:notesViewPr>
    <p:cSldViewPr>
      <p:cViewPr>
        <p:scale>
          <a:sx n="80" d="100"/>
          <a:sy n="80" d="100"/>
        </p:scale>
        <p:origin x="2755" y="-45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font" Target="fonts/font1.fntdata"/><Relationship Id="rId84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font" Target="fonts/font7.fntdata"/><Relationship Id="rId79" Type="http://schemas.openxmlformats.org/officeDocument/2006/relationships/font" Target="fonts/font12.fntdata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font" Target="fonts/font2.fntdata"/><Relationship Id="rId77" Type="http://schemas.openxmlformats.org/officeDocument/2006/relationships/font" Target="fonts/font10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5.fntdata"/><Relationship Id="rId80" Type="http://schemas.openxmlformats.org/officeDocument/2006/relationships/font" Target="fonts/font13.fntdata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3.fntdata"/><Relationship Id="rId75" Type="http://schemas.openxmlformats.org/officeDocument/2006/relationships/font" Target="fonts/font8.fntdata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font" Target="fonts/font6.fntdata"/><Relationship Id="rId78" Type="http://schemas.openxmlformats.org/officeDocument/2006/relationships/font" Target="fonts/font11.fntdata"/><Relationship Id="rId8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font" Target="fonts/font9.fntdata"/><Relationship Id="rId7" Type="http://schemas.openxmlformats.org/officeDocument/2006/relationships/slide" Target="slides/slide6.xml"/><Relationship Id="rId71" Type="http://schemas.openxmlformats.org/officeDocument/2006/relationships/font" Target="fonts/font4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54976A81-8849-4F35-8359-AD67C3A6D20C}" type="datetimeFigureOut">
              <a:rPr lang="fr-MA" smtClean="0"/>
              <a:pPr/>
              <a:t>21/09/2025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BA0AE87F-B08A-4342-80EC-80A3A2B8D41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0878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" name="Google Shape;1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571707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Section Header">
  <p:cSld name="2_Section 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1"/>
          <p:cNvSpPr txBox="1">
            <a:spLocks noGrp="1"/>
          </p:cNvSpPr>
          <p:nvPr>
            <p:ph type="body" idx="1"/>
          </p:nvPr>
        </p:nvSpPr>
        <p:spPr>
          <a:xfrm>
            <a:off x="701021" y="2488853"/>
            <a:ext cx="8614108" cy="686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667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1"/>
          <p:cNvSpPr txBox="1">
            <a:spLocks noGrp="1"/>
          </p:cNvSpPr>
          <p:nvPr>
            <p:ph type="title"/>
          </p:nvPr>
        </p:nvSpPr>
        <p:spPr>
          <a:xfrm>
            <a:off x="701019" y="1274513"/>
            <a:ext cx="8614107" cy="1084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800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1"/>
          <p:cNvSpPr txBox="1">
            <a:spLocks noGrp="1"/>
          </p:cNvSpPr>
          <p:nvPr>
            <p:ph type="body" idx="2"/>
          </p:nvPr>
        </p:nvSpPr>
        <p:spPr>
          <a:xfrm>
            <a:off x="701021" y="3305276"/>
            <a:ext cx="8614108" cy="1697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rgbClr val="009A92"/>
              </a:buClr>
              <a:buSzPts val="2133"/>
              <a:buNone/>
              <a:defRPr sz="2400" b="0" i="0">
                <a:solidFill>
                  <a:srgbClr val="009A9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11"/>
          <p:cNvSpPr txBox="1">
            <a:spLocks noGrp="1"/>
          </p:cNvSpPr>
          <p:nvPr>
            <p:ph type="body" idx="3"/>
          </p:nvPr>
        </p:nvSpPr>
        <p:spPr>
          <a:xfrm>
            <a:off x="701021" y="5334413"/>
            <a:ext cx="8614108" cy="2638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rgbClr val="4D4D4D"/>
              </a:buClr>
              <a:buSzPts val="1600"/>
              <a:buNone/>
              <a:defRPr sz="1800" b="0" i="0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1"/>
          <p:cNvSpPr txBox="1">
            <a:spLocks noGrp="1"/>
          </p:cNvSpPr>
          <p:nvPr>
            <p:ph type="ftr" idx="11"/>
          </p:nvPr>
        </p:nvSpPr>
        <p:spPr>
          <a:xfrm>
            <a:off x="4543425" y="9534526"/>
            <a:ext cx="462915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1"/>
          <p:cNvSpPr txBox="1">
            <a:spLocks noGrp="1"/>
          </p:cNvSpPr>
          <p:nvPr>
            <p:ph type="sldNum" idx="12"/>
          </p:nvPr>
        </p:nvSpPr>
        <p:spPr>
          <a:xfrm>
            <a:off x="9686925" y="9534526"/>
            <a:ext cx="30861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IN" smtClean="0"/>
              <a:pPr/>
              <a:t>‹N°›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98276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9/21/2025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6.png"/><Relationship Id="rId7" Type="http://schemas.openxmlformats.org/officeDocument/2006/relationships/image" Target="../media/image1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3.jpeg"/><Relationship Id="rId5" Type="http://schemas.openxmlformats.org/officeDocument/2006/relationships/image" Target="../media/image17.png"/><Relationship Id="rId10" Type="http://schemas.openxmlformats.org/officeDocument/2006/relationships/image" Target="../media/image22.jpeg"/><Relationship Id="rId4" Type="http://schemas.openxmlformats.org/officeDocument/2006/relationships/image" Target="../media/image7.svg"/><Relationship Id="rId9" Type="http://schemas.openxmlformats.org/officeDocument/2006/relationships/image" Target="../media/image2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jpe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8.png"/><Relationship Id="rId7" Type="http://schemas.openxmlformats.org/officeDocument/2006/relationships/image" Target="../media/image3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35.png"/><Relationship Id="rId5" Type="http://schemas.openxmlformats.org/officeDocument/2006/relationships/image" Target="../media/image27.png"/><Relationship Id="rId4" Type="http://schemas.openxmlformats.org/officeDocument/2006/relationships/image" Target="../media/image9.svg"/><Relationship Id="rId9" Type="http://schemas.openxmlformats.org/officeDocument/2006/relationships/image" Target="../media/image3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39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9.svg"/><Relationship Id="rId7" Type="http://schemas.openxmlformats.org/officeDocument/2006/relationships/image" Target="../media/image2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9.svg"/><Relationship Id="rId7" Type="http://schemas.openxmlformats.org/officeDocument/2006/relationships/image" Target="../media/image5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9.svg"/><Relationship Id="rId7" Type="http://schemas.openxmlformats.org/officeDocument/2006/relationships/image" Target="../media/image5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9.svg"/><Relationship Id="rId7" Type="http://schemas.openxmlformats.org/officeDocument/2006/relationships/image" Target="../media/image5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9.svg"/><Relationship Id="rId7" Type="http://schemas.openxmlformats.org/officeDocument/2006/relationships/image" Target="../media/image5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10" Type="http://schemas.openxmlformats.org/officeDocument/2006/relationships/image" Target="../media/image61.png"/><Relationship Id="rId4" Type="http://schemas.openxmlformats.org/officeDocument/2006/relationships/image" Target="../media/image47.png"/><Relationship Id="rId9" Type="http://schemas.openxmlformats.org/officeDocument/2006/relationships/image" Target="../media/image60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9.svg"/><Relationship Id="rId7" Type="http://schemas.openxmlformats.org/officeDocument/2006/relationships/image" Target="../media/image5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10" Type="http://schemas.openxmlformats.org/officeDocument/2006/relationships/image" Target="../media/image42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62.png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4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microsoft.com/office/2007/relationships/hdphoto" Target="../media/hdphoto4.wdp"/><Relationship Id="rId5" Type="http://schemas.openxmlformats.org/officeDocument/2006/relationships/image" Target="../media/image64.png"/><Relationship Id="rId4" Type="http://schemas.openxmlformats.org/officeDocument/2006/relationships/image" Target="../media/image4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62.png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5" Type="http://schemas.openxmlformats.org/officeDocument/2006/relationships/image" Target="../media/image39.png"/><Relationship Id="rId4" Type="http://schemas.openxmlformats.org/officeDocument/2006/relationships/image" Target="../media/image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8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7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png"/><Relationship Id="rId5" Type="http://schemas.openxmlformats.org/officeDocument/2006/relationships/image" Target="../media/image40.png"/><Relationship Id="rId4" Type="http://schemas.openxmlformats.org/officeDocument/2006/relationships/image" Target="../media/image71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3.png"/></Relationships>
</file>

<file path=ppt/slides/_rels/slide62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9.svg"/><Relationship Id="rId7" Type="http://schemas.openxmlformats.org/officeDocument/2006/relationships/image" Target="../media/image7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5" Type="http://schemas.openxmlformats.org/officeDocument/2006/relationships/image" Target="../media/image46.png"/><Relationship Id="rId4" Type="http://schemas.openxmlformats.org/officeDocument/2006/relationships/image" Target="../media/image4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6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77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5.wdp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623843" y="2534062"/>
            <a:ext cx="6963158" cy="2067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برنامج دعم التعلمات الأساس</a:t>
            </a:r>
          </a:p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رياضيات-</a:t>
            </a:r>
            <a:r>
              <a:rPr lang="f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</a:t>
            </a:r>
            <a:endParaRPr lang="en-US" sz="765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20449E5-A915-52F7-9A79-1DAEEE7AAA65}"/>
              </a:ext>
            </a:extLst>
          </p:cNvPr>
          <p:cNvGrpSpPr/>
          <p:nvPr/>
        </p:nvGrpSpPr>
        <p:grpSpPr>
          <a:xfrm>
            <a:off x="3840481" y="7125051"/>
            <a:ext cx="5029200" cy="813494"/>
            <a:chOff x="3700264" y="7007413"/>
            <a:chExt cx="5029200" cy="81349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7D7DD4C-7B77-183D-F3D6-F7060A8F6D60}"/>
                </a:ext>
              </a:extLst>
            </p:cNvPr>
            <p:cNvSpPr/>
            <p:nvPr/>
          </p:nvSpPr>
          <p:spPr>
            <a:xfrm>
              <a:off x="4833798" y="7007413"/>
              <a:ext cx="3200400" cy="813494"/>
            </a:xfrm>
            <a:prstGeom prst="roundRect">
              <a:avLst>
                <a:gd name="adj" fmla="val 32324"/>
              </a:avLst>
            </a:prstGeom>
            <a:solidFill>
              <a:srgbClr val="02BDC9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685834" rtl="1" eaLnBrk="1" latinLnBrk="0" hangingPunct="1"/>
              <a:endParaRPr lang="fr-MA" sz="16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TextBox 7">
              <a:extLst>
                <a:ext uri="{FF2B5EF4-FFF2-40B4-BE49-F238E27FC236}">
                  <a16:creationId xmlns:a16="http://schemas.microsoft.com/office/drawing/2014/main" id="{45B0A1E8-F2BA-31DC-A793-BDED4E478A5A}"/>
                </a:ext>
              </a:extLst>
            </p:cNvPr>
            <p:cNvSpPr txBox="1"/>
            <p:nvPr/>
          </p:nvSpPr>
          <p:spPr>
            <a:xfrm>
              <a:off x="3700264" y="7100224"/>
              <a:ext cx="5029200" cy="65402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 defTabSz="685834">
                <a:lnSpc>
                  <a:spcPts val="5139"/>
                </a:lnSpc>
              </a:pPr>
              <a:r>
                <a:rPr lang="ar-MA" sz="4400" b="1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 5</a:t>
              </a:r>
              <a:endParaRPr lang="en-US" sz="4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210" y="657600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DF3C3DF-BC80-4970-481E-ADCBABF05D3F}"/>
              </a:ext>
            </a:extLst>
          </p:cNvPr>
          <p:cNvSpPr/>
          <p:nvPr/>
        </p:nvSpPr>
        <p:spPr>
          <a:xfrm>
            <a:off x="4374867" y="6337711"/>
            <a:ext cx="3418547" cy="813494"/>
          </a:xfrm>
          <a:prstGeom prst="roundRect">
            <a:avLst>
              <a:gd name="adj" fmla="val 32324"/>
            </a:avLst>
          </a:prstGeom>
          <a:solidFill>
            <a:srgbClr val="0097B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r>
              <a:rPr lang="ar-SA" sz="4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لبنة </a:t>
            </a:r>
            <a:r>
              <a:rPr lang="ar-MA" sz="4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طرح</a:t>
            </a:r>
            <a:endParaRPr lang="fr-MA" sz="4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1279739E-FA6F-27BB-DBC4-1A1F427472A5}"/>
              </a:ext>
            </a:extLst>
          </p:cNvPr>
          <p:cNvSpPr/>
          <p:nvPr/>
        </p:nvSpPr>
        <p:spPr>
          <a:xfrm>
            <a:off x="7433486" y="5939434"/>
            <a:ext cx="2072355" cy="2134760"/>
          </a:xfrm>
          <a:prstGeom prst="ellipse">
            <a:avLst/>
          </a:prstGeom>
          <a:solidFill>
            <a:srgbClr val="F98F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المسار</a:t>
            </a:r>
          </a:p>
          <a:p>
            <a:pPr marL="0" algn="ctr" defTabSz="914400" rtl="1" eaLnBrk="1" latinLnBrk="0" hangingPunct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1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5FFBA39-F1A6-F572-421F-35553D52C2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8255" y="7413974"/>
            <a:ext cx="3063526" cy="3063526"/>
          </a:xfrm>
          <a:prstGeom prst="rect">
            <a:avLst/>
          </a:prstGeom>
        </p:spPr>
      </p:pic>
      <p:pic>
        <p:nvPicPr>
          <p:cNvPr id="15" name="Image 1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27481252-6931-A99A-AF05-0FA2124BDB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6425" y="7828525"/>
            <a:ext cx="2648975" cy="2648975"/>
          </a:xfrm>
          <a:prstGeom prst="rect">
            <a:avLst/>
          </a:prstGeom>
        </p:spPr>
      </p:pic>
      <p:pic>
        <p:nvPicPr>
          <p:cNvPr id="17" name="Image 16" descr="Une image contenant symbol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195FDF21-CBDC-AD79-08C0-1C60C5891D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6904" y="3783357"/>
            <a:ext cx="2539233" cy="2539233"/>
          </a:xfrm>
          <a:prstGeom prst="rect">
            <a:avLst/>
          </a:prstGeom>
        </p:spPr>
      </p:pic>
      <p:sp>
        <p:nvSpPr>
          <p:cNvPr id="13" name="TextBox 3">
            <a:extLst>
              <a:ext uri="{FF2B5EF4-FFF2-40B4-BE49-F238E27FC236}">
                <a16:creationId xmlns:a16="http://schemas.microsoft.com/office/drawing/2014/main" id="{91603CC8-916E-6FBF-A24D-27A1DA4DD6EC}"/>
              </a:ext>
            </a:extLst>
          </p:cNvPr>
          <p:cNvSpPr txBox="1"/>
          <p:nvPr/>
        </p:nvSpPr>
        <p:spPr>
          <a:xfrm>
            <a:off x="10894387" y="4305300"/>
            <a:ext cx="264223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S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المستوى</a:t>
            </a:r>
          </a:p>
          <a:p>
            <a:pPr algn="ctr" defTabSz="685834"/>
            <a:r>
              <a:rPr lang="ar-M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6</a:t>
            </a:r>
            <a:endParaRPr lang="en-US" sz="400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1C0EB-B04A-44FA-412B-985395780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4D773D9-4AB5-D589-30C7-11C5381C1E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466F6F8-12C2-20C3-C36D-3D3974B77E2C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15E1A51-0A01-5BA5-4953-023250B25CF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3F08AE0-31C7-6E40-362F-30CDC1F537F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F9E632CD-CCED-6CB5-9816-91792C6287C9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1DCD915-7FB3-2B42-0458-D7E085A0BD1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16C8293-ADAE-7744-3C0E-0503B7D3D186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1E08986A-DE47-481B-D636-CB203EF8F1CD}"/>
              </a:ext>
            </a:extLst>
          </p:cNvPr>
          <p:cNvSpPr/>
          <p:nvPr/>
        </p:nvSpPr>
        <p:spPr>
          <a:xfrm>
            <a:off x="11049000" y="2796619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C6BDC8EF-9BB5-4D44-520B-D47A2DFDAAF0}"/>
              </a:ext>
            </a:extLst>
          </p:cNvPr>
          <p:cNvSpPr/>
          <p:nvPr/>
        </p:nvSpPr>
        <p:spPr>
          <a:xfrm rot="10800000">
            <a:off x="11197075" y="4807887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495D9EB-9188-23BF-EC3B-70E26E689E3D}"/>
              </a:ext>
            </a:extLst>
          </p:cNvPr>
          <p:cNvSpPr/>
          <p:nvPr/>
        </p:nvSpPr>
        <p:spPr>
          <a:xfrm>
            <a:off x="1981200" y="316781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9E44F33-391F-1012-62D3-E3C3023FAA92}"/>
              </a:ext>
            </a:extLst>
          </p:cNvPr>
          <p:cNvSpPr/>
          <p:nvPr/>
        </p:nvSpPr>
        <p:spPr>
          <a:xfrm>
            <a:off x="1981200" y="4718020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وشروحات  يجب على الأستاذ قولها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8E1C7E21-69AA-FCFA-C180-A8C4E895D44D}"/>
              </a:ext>
            </a:extLst>
          </p:cNvPr>
          <p:cNvSpPr/>
          <p:nvPr/>
        </p:nvSpPr>
        <p:spPr>
          <a:xfrm>
            <a:off x="1981200" y="657250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إيقاف العرض والقيام بمناولة /نمذجة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77F80AF-D8F5-A33D-886C-3A4CD4BA273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1212" y="6381299"/>
            <a:ext cx="1009944" cy="1009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980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CBB9B-F492-33FE-5F20-BF6368581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0BCB1B6-49A2-3CB4-0B06-A36F2CCF046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0F71B2F-CC78-8106-0BAD-67A188291612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C42A3B4-BC2F-DB6D-0D9F-46235ABB7A27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E2F9B00-D825-A53A-812B-A1A42A8CA133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8D48713E-6AA3-AFDF-E54A-DE5BFC6D3184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10497B7-C3BB-5209-683C-E413A7489E84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672D10F-6FE2-8038-51BD-C12D90F18603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الكراسة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 descr="Une image contenant texte, diagramme, capture d’écran, cercle&#10;&#10;Le contenu généré par l’IA peut être incorrect.">
            <a:extLst>
              <a:ext uri="{FF2B5EF4-FFF2-40B4-BE49-F238E27FC236}">
                <a16:creationId xmlns:a16="http://schemas.microsoft.com/office/drawing/2014/main" id="{46E0360B-3C6E-AB2C-6BA0-C737B4E0F8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2378075"/>
            <a:ext cx="4978734" cy="553085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8A41F9F-7DA3-7FF5-2368-47A142290322}"/>
              </a:ext>
            </a:extLst>
          </p:cNvPr>
          <p:cNvSpPr/>
          <p:nvPr/>
        </p:nvSpPr>
        <p:spPr>
          <a:xfrm>
            <a:off x="7315200" y="2705100"/>
            <a:ext cx="1905000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6BCDDB-73B2-8281-3351-F1E3A66348C5}"/>
              </a:ext>
            </a:extLst>
          </p:cNvPr>
          <p:cNvSpPr/>
          <p:nvPr/>
        </p:nvSpPr>
        <p:spPr>
          <a:xfrm>
            <a:off x="7315200" y="5829300"/>
            <a:ext cx="2286000" cy="9144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95EA725-F403-2B7B-FB14-1783C9E4C352}"/>
              </a:ext>
            </a:extLst>
          </p:cNvPr>
          <p:cNvSpPr/>
          <p:nvPr/>
        </p:nvSpPr>
        <p:spPr>
          <a:xfrm>
            <a:off x="8915400" y="4000500"/>
            <a:ext cx="3048000" cy="1524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14D724B-A0EC-9143-2C0F-B2A7B054C3C0}"/>
              </a:ext>
            </a:extLst>
          </p:cNvPr>
          <p:cNvSpPr/>
          <p:nvPr/>
        </p:nvSpPr>
        <p:spPr>
          <a:xfrm>
            <a:off x="10656280" y="8155867"/>
            <a:ext cx="1269666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E18CEA4-4CFA-D7CA-44F8-4F7296DD3950}"/>
              </a:ext>
            </a:extLst>
          </p:cNvPr>
          <p:cNvSpPr/>
          <p:nvPr/>
        </p:nvSpPr>
        <p:spPr>
          <a:xfrm>
            <a:off x="7315200" y="8155867"/>
            <a:ext cx="3249172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تنجز في القسم كما هي معروضة على الشرائح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7B26EFE9-24AF-B1A6-C880-9FEF63CD8DD1}"/>
              </a:ext>
            </a:extLst>
          </p:cNvPr>
          <p:cNvSpPr/>
          <p:nvPr/>
        </p:nvSpPr>
        <p:spPr>
          <a:xfrm>
            <a:off x="1411692" y="8155867"/>
            <a:ext cx="2855508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باقي الأنشطة تنجز في المنزل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Image 2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06CC337-FBC0-E567-A7B6-621E52C87C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594" y="2352907"/>
            <a:ext cx="4963756" cy="553085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395993A-6296-A958-8AA0-0F809DEB4BF6}"/>
              </a:ext>
            </a:extLst>
          </p:cNvPr>
          <p:cNvSpPr/>
          <p:nvPr/>
        </p:nvSpPr>
        <p:spPr>
          <a:xfrm>
            <a:off x="1456432" y="2644151"/>
            <a:ext cx="1905000" cy="97534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5D57405-826B-D91C-E25F-3291A9408625}"/>
              </a:ext>
            </a:extLst>
          </p:cNvPr>
          <p:cNvSpPr/>
          <p:nvPr/>
        </p:nvSpPr>
        <p:spPr>
          <a:xfrm>
            <a:off x="1265594" y="4260374"/>
            <a:ext cx="4754206" cy="47408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168FC6F-DD29-1F45-DE32-804CC9814112}"/>
              </a:ext>
            </a:extLst>
          </p:cNvPr>
          <p:cNvSpPr/>
          <p:nvPr/>
        </p:nvSpPr>
        <p:spPr>
          <a:xfrm>
            <a:off x="1265594" y="5609206"/>
            <a:ext cx="1630006" cy="136621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pic>
        <p:nvPicPr>
          <p:cNvPr id="27" name="Image 26" descr="Une image contenant Panneau de signalisation, signe, jaune&#10;&#10;Le contenu généré par l’IA peut être incorrect.">
            <a:extLst>
              <a:ext uri="{FF2B5EF4-FFF2-40B4-BE49-F238E27FC236}">
                <a16:creationId xmlns:a16="http://schemas.microsoft.com/office/drawing/2014/main" id="{11F98768-0069-A063-3BF7-0A41DBA855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0" t="5682" r="17550" b="54203"/>
          <a:stretch>
            <a:fillRect/>
          </a:stretch>
        </p:blipFill>
        <p:spPr>
          <a:xfrm>
            <a:off x="4443238" y="8209268"/>
            <a:ext cx="756808" cy="63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579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9F599-00F4-FDA3-FA4A-A009DD877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0435E0C-E4A9-9C1D-4290-0D8B5C0AECE3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D4814E5-102A-A987-FAFC-15EFB9556B39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FD21565-12C8-EB42-B72F-877F6C6F792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DF60436-7E7F-8D56-69AF-39103AA8156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E2F9A610-BE0D-058D-D156-87C0444C7481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3DF67D6-7EAF-6CFE-830B-1F7FDA61819C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DD593B7-2586-F456-0DDC-342CCF5056E8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أهداف الحصة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4E3D1F8-4B33-7A8D-6BB2-F6454707EBCF}"/>
              </a:ext>
            </a:extLst>
          </p:cNvPr>
          <p:cNvGrpSpPr/>
          <p:nvPr/>
        </p:nvGrpSpPr>
        <p:grpSpPr>
          <a:xfrm>
            <a:off x="2159626" y="4882189"/>
            <a:ext cx="9396747" cy="2104846"/>
            <a:chOff x="3302073" y="4600550"/>
            <a:chExt cx="9396747" cy="2104846"/>
          </a:xfrm>
        </p:grpSpPr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FCBEC643-78F8-1193-F1FA-9568B81A17FB}"/>
                </a:ext>
              </a:extLst>
            </p:cNvPr>
            <p:cNvSpPr/>
            <p:nvPr/>
          </p:nvSpPr>
          <p:spPr>
            <a:xfrm>
              <a:off x="3302073" y="4600550"/>
              <a:ext cx="9396747" cy="2104846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3CABE8C1-384F-02C7-CC68-30F17B21EDB2}"/>
                </a:ext>
              </a:extLst>
            </p:cNvPr>
            <p:cNvSpPr/>
            <p:nvPr/>
          </p:nvSpPr>
          <p:spPr>
            <a:xfrm>
              <a:off x="3407728" y="4676599"/>
              <a:ext cx="637296" cy="2028797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685834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8244530C-0879-6E64-DAD8-886EDAF88A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041237" y="5462275"/>
              <a:ext cx="455010" cy="466386"/>
            </a:xfrm>
            <a:prstGeom prst="rect">
              <a:avLst/>
            </a:prstGeom>
          </p:spPr>
        </p:pic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A60EB4CD-8501-B0B2-44AA-BF9E545C4A1C}"/>
              </a:ext>
            </a:extLst>
          </p:cNvPr>
          <p:cNvSpPr txBox="1"/>
          <p:nvPr/>
        </p:nvSpPr>
        <p:spPr>
          <a:xfrm>
            <a:off x="1828800" y="4926897"/>
            <a:ext cx="90699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وكتابة وتثميل الأعداد من 0 إلى </a:t>
            </a:r>
            <a:r>
              <a:rPr lang="fr-FR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999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99</a:t>
            </a:r>
            <a:r>
              <a:rPr lang="fr-FR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9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باستعمال جدول التفكيك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686CDB9-DF0F-95D5-CE08-2FD9B9B56C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5143500"/>
            <a:ext cx="455010" cy="46638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AF5D68F-3DCC-950A-5331-536C30389F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6277314"/>
            <a:ext cx="455010" cy="466386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957391D-2C75-5519-C30B-69BE899CD39B}"/>
              </a:ext>
            </a:extLst>
          </p:cNvPr>
          <p:cNvSpPr txBox="1"/>
          <p:nvPr/>
        </p:nvSpPr>
        <p:spPr>
          <a:xfrm>
            <a:off x="3160632" y="5524500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S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إجراء عمليات </a:t>
            </a:r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طرح بمبادلتين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5815E47-9859-2B51-DCA6-4F7EFB1AB129}"/>
              </a:ext>
            </a:extLst>
          </p:cNvPr>
          <p:cNvSpPr txBox="1"/>
          <p:nvPr/>
        </p:nvSpPr>
        <p:spPr>
          <a:xfrm>
            <a:off x="3313032" y="6141303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حل مسائل بسيطة باستخدام استراتيجية الأسئلة الأربعة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502557-4977-4E10-29AB-BCDCEFEAC6F3}"/>
              </a:ext>
            </a:extLst>
          </p:cNvPr>
          <p:cNvSpPr txBox="1"/>
          <p:nvPr/>
        </p:nvSpPr>
        <p:spPr>
          <a:xfrm>
            <a:off x="1828800" y="2552700"/>
            <a:ext cx="1013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6585"/>
                </a:solidFill>
                <a:latin typeface="Microsoft Uighur" panose="02000000000000000000" pitchFamily="2" charset="-78"/>
                <a:ea typeface="Dosis"/>
                <a:cs typeface="Microsoft Uighur" panose="02000000000000000000" pitchFamily="2" charset="-78"/>
                <a:sym typeface="Dosis"/>
              </a:rPr>
              <a:t>في نهاية الحصة  سيكون التلاميذ قادرين على: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2343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6C91E-6E3A-D52E-1F03-C19E3B4BF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42015D2-2296-74CF-2FA1-E34A848836A8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CF225D0-ADF2-6E1E-E7C2-D114B260ECEB}"/>
              </a:ext>
            </a:extLst>
          </p:cNvPr>
          <p:cNvGrpSpPr/>
          <p:nvPr/>
        </p:nvGrpSpPr>
        <p:grpSpPr>
          <a:xfrm>
            <a:off x="857250" y="1032718"/>
            <a:ext cx="12001500" cy="8073833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562FC0F-6F40-44E2-32C0-82B5E07E7D8A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31F7CB9-EC75-2F5F-2A9E-C313038D2A9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566FA82-0094-7AB0-CE7A-A79A53FB7083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2563AAB-5ED2-94FD-8850-D850DF7529A7}"/>
              </a:ext>
            </a:extLst>
          </p:cNvPr>
          <p:cNvSpPr txBox="1"/>
          <p:nvPr/>
        </p:nvSpPr>
        <p:spPr>
          <a:xfrm>
            <a:off x="9415463" y="3701739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العرض الرقمي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D46E900-9EAD-69E8-AF3D-052C34D5D8D2}"/>
              </a:ext>
            </a:extLst>
          </p:cNvPr>
          <p:cNvSpPr txBox="1"/>
          <p:nvPr/>
        </p:nvSpPr>
        <p:spPr>
          <a:xfrm>
            <a:off x="5457378" y="3701738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عدة المناولة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39E018F-E9B0-D81B-8318-E232006A689A}"/>
              </a:ext>
            </a:extLst>
          </p:cNvPr>
          <p:cNvSpPr txBox="1"/>
          <p:nvPr/>
        </p:nvSpPr>
        <p:spPr>
          <a:xfrm>
            <a:off x="1532240" y="3701738"/>
            <a:ext cx="2126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المذكرة اليومية 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F19C82A-C505-2046-AF92-DEDB62B8114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الإعداد المادي للأستاذ</a:t>
            </a:r>
            <a:endParaRPr lang="fr-FR" sz="4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6468354-FB92-88BF-87E0-03D3F42A00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5463" y="4649023"/>
            <a:ext cx="2993578" cy="224518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C33BAD5-B18B-F5F1-AC32-57C01C83E3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9242" y="4506048"/>
            <a:ext cx="2126957" cy="2852433"/>
          </a:xfrm>
          <a:prstGeom prst="rect">
            <a:avLst/>
          </a:prstGeom>
        </p:spPr>
      </p:pic>
      <p:grpSp>
        <p:nvGrpSpPr>
          <p:cNvPr id="10" name="Groupe 9">
            <a:extLst>
              <a:ext uri="{FF2B5EF4-FFF2-40B4-BE49-F238E27FC236}">
                <a16:creationId xmlns:a16="http://schemas.microsoft.com/office/drawing/2014/main" id="{24F2C92C-20B7-68A8-9807-540A6552EEE3}"/>
              </a:ext>
            </a:extLst>
          </p:cNvPr>
          <p:cNvGrpSpPr/>
          <p:nvPr/>
        </p:nvGrpSpPr>
        <p:grpSpPr>
          <a:xfrm>
            <a:off x="7086600" y="4838700"/>
            <a:ext cx="1823611" cy="2215306"/>
            <a:chOff x="5551965" y="4355607"/>
            <a:chExt cx="2789137" cy="3388218"/>
          </a:xfrm>
        </p:grpSpPr>
        <p:pic>
          <p:nvPicPr>
            <p:cNvPr id="15" name="Image 14" descr="Une image contenant texte, capture d’écran, Rectangle, cercle&#10;&#10;Le contenu généré par l’IA peut être incorrect.">
              <a:extLst>
                <a:ext uri="{FF2B5EF4-FFF2-40B4-BE49-F238E27FC236}">
                  <a16:creationId xmlns:a16="http://schemas.microsoft.com/office/drawing/2014/main" id="{DFC76D6E-888D-63A6-2D34-06F4625D294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545721">
              <a:off x="7466251" y="4355607"/>
              <a:ext cx="679221" cy="1391763"/>
            </a:xfrm>
            <a:prstGeom prst="rect">
              <a:avLst/>
            </a:prstGeom>
          </p:spPr>
        </p:pic>
        <p:pic>
          <p:nvPicPr>
            <p:cNvPr id="24" name="Image 23" descr="Une image contenant texte, capture d’écran, Rectangle, cercle&#10;&#10;Le contenu généré par l’IA peut être incorrect.">
              <a:extLst>
                <a:ext uri="{FF2B5EF4-FFF2-40B4-BE49-F238E27FC236}">
                  <a16:creationId xmlns:a16="http://schemas.microsoft.com/office/drawing/2014/main" id="{EE28B9F7-67E5-E609-B5CF-CF874A3B90E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545721">
              <a:off x="6793967" y="4367805"/>
              <a:ext cx="679221" cy="1391763"/>
            </a:xfrm>
            <a:prstGeom prst="rect">
              <a:avLst/>
            </a:prstGeom>
          </p:spPr>
        </p:pic>
        <p:pic>
          <p:nvPicPr>
            <p:cNvPr id="25" name="Image 24" descr="Une image contenant texte, capture d’écran, Rectangle, conception&#10;&#10;Le contenu généré par l’IA peut être incorrect.">
              <a:extLst>
                <a:ext uri="{FF2B5EF4-FFF2-40B4-BE49-F238E27FC236}">
                  <a16:creationId xmlns:a16="http://schemas.microsoft.com/office/drawing/2014/main" id="{BD2ADF73-0DFC-A024-6BBD-BCDB9B75B7F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438541">
              <a:off x="6359041" y="4885399"/>
              <a:ext cx="691822" cy="1425101"/>
            </a:xfrm>
            <a:prstGeom prst="rect">
              <a:avLst/>
            </a:prstGeom>
          </p:spPr>
        </p:pic>
        <p:pic>
          <p:nvPicPr>
            <p:cNvPr id="26" name="Image 25" descr="Une image contenant texte, capture d’écran, Rectangle, conception&#10;&#10;Le contenu généré par l’IA peut être incorrect.">
              <a:extLst>
                <a:ext uri="{FF2B5EF4-FFF2-40B4-BE49-F238E27FC236}">
                  <a16:creationId xmlns:a16="http://schemas.microsoft.com/office/drawing/2014/main" id="{D9E6D864-4233-9DD3-B51E-FD75CAAEBF4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438541">
              <a:off x="5551965" y="4798483"/>
              <a:ext cx="691822" cy="1425101"/>
            </a:xfrm>
            <a:prstGeom prst="rect">
              <a:avLst/>
            </a:prstGeom>
          </p:spPr>
        </p:pic>
        <p:pic>
          <p:nvPicPr>
            <p:cNvPr id="27" name="Image 26" descr="Une image contenant texte, bleu vert, conception, motif&#10;&#10;Le contenu généré par l’IA peut être incorrect.">
              <a:extLst>
                <a:ext uri="{FF2B5EF4-FFF2-40B4-BE49-F238E27FC236}">
                  <a16:creationId xmlns:a16="http://schemas.microsoft.com/office/drawing/2014/main" id="{E27E3B58-886A-ED10-D9C0-FE43CEFEA0F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64355" y="5817855"/>
              <a:ext cx="676747" cy="1439388"/>
            </a:xfrm>
            <a:prstGeom prst="rect">
              <a:avLst/>
            </a:prstGeom>
          </p:spPr>
        </p:pic>
        <p:pic>
          <p:nvPicPr>
            <p:cNvPr id="28" name="Image 27" descr="Une image contenant texte, bleu vert, conception, motif&#10;&#10;Le contenu généré par l’IA peut être incorrect.">
              <a:extLst>
                <a:ext uri="{FF2B5EF4-FFF2-40B4-BE49-F238E27FC236}">
                  <a16:creationId xmlns:a16="http://schemas.microsoft.com/office/drawing/2014/main" id="{61928F07-65FB-36D5-6529-57163ADD2E3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65411" y="6174513"/>
              <a:ext cx="676747" cy="1439388"/>
            </a:xfrm>
            <a:prstGeom prst="rect">
              <a:avLst/>
            </a:prstGeom>
          </p:spPr>
        </p:pic>
        <p:pic>
          <p:nvPicPr>
            <p:cNvPr id="29" name="Image 28" descr="Une image contenant texte, conception, motif&#10;&#10;Le contenu généré par l’IA peut être incorrect.">
              <a:extLst>
                <a:ext uri="{FF2B5EF4-FFF2-40B4-BE49-F238E27FC236}">
                  <a16:creationId xmlns:a16="http://schemas.microsoft.com/office/drawing/2014/main" id="{84984DE1-6319-6A9C-2BDF-C9028FDD7C4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99437" y="6337774"/>
              <a:ext cx="674698" cy="1406051"/>
            </a:xfrm>
            <a:prstGeom prst="rect">
              <a:avLst/>
            </a:prstGeom>
          </p:spPr>
        </p:pic>
        <p:pic>
          <p:nvPicPr>
            <p:cNvPr id="30" name="Image 29" descr="Une image contenant texte, conception, motif&#10;&#10;Le contenu généré par l’IA peut être incorrect.">
              <a:extLst>
                <a:ext uri="{FF2B5EF4-FFF2-40B4-BE49-F238E27FC236}">
                  <a16:creationId xmlns:a16="http://schemas.microsoft.com/office/drawing/2014/main" id="{E3A325F1-4829-4083-D0B2-87E67A085B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68770" y="6152077"/>
              <a:ext cx="674698" cy="1406051"/>
            </a:xfrm>
            <a:prstGeom prst="rect">
              <a:avLst/>
            </a:prstGeom>
          </p:spPr>
        </p:pic>
      </p:grpSp>
      <p:pic>
        <p:nvPicPr>
          <p:cNvPr id="31" name="Image 30">
            <a:extLst>
              <a:ext uri="{FF2B5EF4-FFF2-40B4-BE49-F238E27FC236}">
                <a16:creationId xmlns:a16="http://schemas.microsoft.com/office/drawing/2014/main" id="{8EA8091F-A81A-3867-F0AE-53A743BA2C4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24400" y="4609906"/>
            <a:ext cx="2126957" cy="2665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664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857250" y="1180449"/>
            <a:ext cx="12001500" cy="7926101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8DC63F"/>
                </a:solidFill>
                <a:effectLst/>
                <a:uLnTx/>
                <a:uFillTx/>
                <a:latin typeface="Carelia"/>
                <a:ea typeface="+mn-ea"/>
                <a:cs typeface="+mn-cs"/>
              </a:rPr>
              <a:t>  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Carelia"/>
              <a:ea typeface="+mn-ea"/>
              <a:cs typeface="+mn-cs"/>
            </a:endParaRPr>
          </a:p>
        </p:txBody>
      </p:sp>
      <p:sp>
        <p:nvSpPr>
          <p:cNvPr id="25" name="TextBox 10">
            <a:extLst>
              <a:ext uri="{FF2B5EF4-FFF2-40B4-BE49-F238E27FC236}">
                <a16:creationId xmlns:a16="http://schemas.microsoft.com/office/drawing/2014/main" id="{37F3FF47-A181-13AB-6870-33D6FABA820F}"/>
              </a:ext>
            </a:extLst>
          </p:cNvPr>
          <p:cNvSpPr txBox="1"/>
          <p:nvPr/>
        </p:nvSpPr>
        <p:spPr>
          <a:xfrm>
            <a:off x="6400800" y="4883162"/>
            <a:ext cx="4714607" cy="11657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3 -العمليات وحل المسائل</a:t>
            </a:r>
          </a:p>
          <a:p>
            <a:pPr marL="0" marR="0" lvl="0" indent="0" algn="r" defTabSz="685800" rtl="1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الطرح بمبادلتين باستخدام النقود</a:t>
            </a:r>
          </a:p>
          <a:p>
            <a:pPr marL="0" marR="0" lvl="0" indent="0" algn="r" defTabSz="685800" rtl="1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الاستئناس باستراتيجة الأسئلة الأربعة لحل مسألة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4AF3FD13-297A-5F5E-8640-C6FB5BC52446}"/>
              </a:ext>
            </a:extLst>
          </p:cNvPr>
          <p:cNvSpPr txBox="1"/>
          <p:nvPr/>
        </p:nvSpPr>
        <p:spPr>
          <a:xfrm>
            <a:off x="4185836" y="7996437"/>
            <a:ext cx="6943726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 –لعبة</a:t>
            </a:r>
          </a:p>
          <a:p>
            <a:pPr marL="0" marR="0" lvl="0" indent="0" algn="r" defTabSz="685800" rtl="1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الفرقعة والتصفيق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AE6C1C41-DB0E-EB18-709F-86830A881F23}"/>
              </a:ext>
            </a:extLst>
          </p:cNvPr>
          <p:cNvSpPr txBox="1"/>
          <p:nvPr/>
        </p:nvSpPr>
        <p:spPr>
          <a:xfrm>
            <a:off x="6988960" y="2628900"/>
            <a:ext cx="4079744" cy="8117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1 - حساب ذهني</a:t>
            </a:r>
          </a:p>
          <a:p>
            <a:pPr marL="0" marR="0" lvl="0" indent="0" algn="r" defTabSz="685800" rtl="1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قراءة جدول الطرح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marR="0" lvl="1" indent="0" algn="l" defTabSz="685800" rtl="0" eaLnBrk="1" fontAlgn="auto" latinLnBrk="0" hangingPunct="1">
              <a:lnSpc>
                <a:spcPts val="2291"/>
              </a:lnSpc>
              <a:spcBef>
                <a:spcPts val="0"/>
              </a:spcBef>
              <a:spcAft>
                <a:spcPts val="45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Dosis" pitchFamily="2" charset="0"/>
                <a:ea typeface="Cambria" panose="02040503050406030204" pitchFamily="18" charset="0"/>
                <a:cs typeface="+mn-cs"/>
              </a:rPr>
              <a:t>   </a:t>
            </a:r>
            <a:endParaRPr kumimoji="0" lang="en-US" sz="255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D7802530-3095-C792-91F3-9A931590EAAC}"/>
              </a:ext>
            </a:extLst>
          </p:cNvPr>
          <p:cNvSpPr txBox="1"/>
          <p:nvPr/>
        </p:nvSpPr>
        <p:spPr>
          <a:xfrm>
            <a:off x="4808156" y="3724185"/>
            <a:ext cx="6321405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</a:t>
            </a: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- الأعداد</a:t>
            </a: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ar-SA" sz="4800" b="0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685800" rtl="1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نشاط 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</a:t>
            </a:r>
            <a:r>
              <a:rPr kumimoji="0" lang="ar-S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لتعرف على </a:t>
            </a: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الأعداد من 0 إلى 999 999 باستعمال جدول التفكيك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85AAE1A-A8C6-126F-9983-61FED9037F7A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هيكلة الحصة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891BCC64-26D6-3BAE-26F7-BE2DDF146B24}"/>
              </a:ext>
            </a:extLst>
          </p:cNvPr>
          <p:cNvSpPr txBox="1"/>
          <p:nvPr/>
        </p:nvSpPr>
        <p:spPr>
          <a:xfrm>
            <a:off x="7049818" y="6459702"/>
            <a:ext cx="4079744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r" defTabSz="685800" rtl="1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 –عمل فردي على الكراسة</a:t>
            </a:r>
          </a:p>
          <a:p>
            <a:pPr marL="0" marR="0" lvl="0" indent="0" algn="r" defTabSz="685800" rtl="1" eaLnBrk="1" fontAlgn="auto" latinLnBrk="0" hangingPunct="1">
              <a:lnSpc>
                <a:spcPts val="302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الإنجاز/التصحيح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E036138-7D6C-B9E7-D523-1A1B7EA74A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0926" y="2340843"/>
            <a:ext cx="846729" cy="100831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CEBF0B4-15F0-1C22-74E0-C19C0AC03A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9602" y="3635391"/>
            <a:ext cx="929375" cy="105090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617348B-9EAA-E164-D0BA-52D0BA9AC4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5083191"/>
            <a:ext cx="929375" cy="105090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394069D-300D-D2C7-F575-B2F8C07B8A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5322" y="6344982"/>
            <a:ext cx="846729" cy="1008318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D8C81E7-5653-6894-67AF-86CF83E4CD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6492" y="7792782"/>
            <a:ext cx="751163" cy="100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0842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0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899" y="6194573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402" rtl="1">
              <a:lnSpc>
                <a:spcPts val="3149"/>
              </a:lnSpc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SA" sz="6000" b="1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يقونات</a:t>
            </a:r>
            <a:r>
              <a:rPr lang="ar-S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توجيهية</a:t>
            </a:r>
            <a:endParaRPr lang="ar-MA" sz="6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أصغي إلى أستاذي </a:t>
            </a:r>
            <a:r>
              <a:rPr lang="ar-S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وأطلب الإذن للحديث</a:t>
            </a:r>
            <a:endParaRPr lang="ar-MA" sz="2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الجماعي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المناولة والألعاب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3" name="Image 12" descr="Une image contenant Dessin animé, dessin humoristique, habits, garçon&#10;&#10;Le contenu généré par l’IA peut être incorrect.">
            <a:extLst>
              <a:ext uri="{FF2B5EF4-FFF2-40B4-BE49-F238E27FC236}">
                <a16:creationId xmlns:a16="http://schemas.microsoft.com/office/drawing/2014/main" id="{E0445D5A-BE39-21F2-BD64-3C8A80EF9A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413" y="2779360"/>
            <a:ext cx="2208239" cy="1472159"/>
          </a:xfrm>
          <a:prstGeom prst="rect">
            <a:avLst/>
          </a:prstGeom>
        </p:spPr>
      </p:pic>
      <p:pic>
        <p:nvPicPr>
          <p:cNvPr id="2" name="Image 1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FFE7F168-B3CE-A757-9679-1696EB2AB1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5" t="-3582" r="38235" b="53507"/>
          <a:stretch>
            <a:fillRect/>
          </a:stretch>
        </p:blipFill>
        <p:spPr>
          <a:xfrm>
            <a:off x="4627569" y="5616116"/>
            <a:ext cx="1485191" cy="1786534"/>
          </a:xfrm>
          <a:prstGeom prst="rect">
            <a:avLst/>
          </a:prstGeom>
        </p:spPr>
      </p:pic>
      <p:pic>
        <p:nvPicPr>
          <p:cNvPr id="11" name="Image 10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131F484B-F010-BF22-F5A8-86957C6E5B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85" t="-3582" r="15285" b="53507"/>
          <a:stretch>
            <a:fillRect/>
          </a:stretch>
        </p:blipFill>
        <p:spPr>
          <a:xfrm>
            <a:off x="1418798" y="5614358"/>
            <a:ext cx="1485191" cy="1786534"/>
          </a:xfrm>
          <a:prstGeom prst="rect">
            <a:avLst/>
          </a:prstGeom>
        </p:spPr>
      </p:pic>
      <p:pic>
        <p:nvPicPr>
          <p:cNvPr id="7" name="Image 6" descr="Une image contenant figurine, jouet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D3A0B0A2-B2AA-E89A-8725-9FBF42CE2C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44" t="4977" b="57898"/>
          <a:stretch>
            <a:fillRect/>
          </a:stretch>
        </p:blipFill>
        <p:spPr>
          <a:xfrm>
            <a:off x="10270922" y="2528356"/>
            <a:ext cx="2600348" cy="1630912"/>
          </a:xfrm>
          <a:prstGeom prst="rect">
            <a:avLst/>
          </a:prstGeom>
        </p:spPr>
      </p:pic>
      <p:pic>
        <p:nvPicPr>
          <p:cNvPr id="6" name="Image 5" descr="Une image contenant dessin humoristique, habits, Dessin animé, garçon&#10;&#10;Le contenu généré par l’IA peut être incorrect.">
            <a:extLst>
              <a:ext uri="{FF2B5EF4-FFF2-40B4-BE49-F238E27FC236}">
                <a16:creationId xmlns:a16="http://schemas.microsoft.com/office/drawing/2014/main" id="{20D284E5-CDEA-B60D-C120-1EEB56BAB4A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309" y="2888952"/>
            <a:ext cx="2216800" cy="125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7F9126F-A8C1-7A04-538F-2484106AB90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5588AC0-8CB1-8658-4D37-61A796B2B6B8}"/>
              </a:ext>
            </a:extLst>
          </p:cNvPr>
          <p:cNvSpPr/>
          <p:nvPr/>
        </p:nvSpPr>
        <p:spPr>
          <a:xfrm>
            <a:off x="275852" y="1835782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A94F5EB-87AD-70CE-B48B-ED0C63D7F57E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FEA8EFC-9451-1CF0-7EE9-1E271F19F8D4}"/>
              </a:ext>
            </a:extLst>
          </p:cNvPr>
          <p:cNvSpPr txBox="1"/>
          <p:nvPr/>
        </p:nvSpPr>
        <p:spPr>
          <a:xfrm>
            <a:off x="2438400" y="838201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أعزائي سنبدأ حصة اليوم، انتبهوا جيدا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8CE0D10-4B92-474E-E345-055968A079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941" y="2857500"/>
            <a:ext cx="7881464" cy="5254309"/>
          </a:xfrm>
          <a:prstGeom prst="rect">
            <a:avLst/>
          </a:prstGeom>
        </p:spPr>
      </p:pic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B89A85F1-EEA8-6F22-95CB-71C489FE5344}"/>
              </a:ext>
            </a:extLst>
          </p:cNvPr>
          <p:cNvSpPr/>
          <p:nvPr/>
        </p:nvSpPr>
        <p:spPr>
          <a:xfrm>
            <a:off x="2348914" y="4229100"/>
            <a:ext cx="3280386" cy="2356717"/>
          </a:xfrm>
          <a:prstGeom prst="wedgeRoundRectCallout">
            <a:avLst>
              <a:gd name="adj1" fmla="val 72325"/>
              <a:gd name="adj2" fmla="val -32801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48C453F-7570-079B-59D9-D4F646ECFE10}"/>
              </a:ext>
            </a:extLst>
          </p:cNvPr>
          <p:cNvSpPr txBox="1"/>
          <p:nvPr/>
        </p:nvSpPr>
        <p:spPr>
          <a:xfrm flipH="1">
            <a:off x="3048000" y="4684183"/>
            <a:ext cx="20764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4400" dirty="0">
                <a:solidFill>
                  <a:srgbClr val="EEECE1">
                    <a:lumMod val="25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أبنائي الأعزاء</a:t>
            </a:r>
            <a:endParaRPr lang="fr-MA" sz="4400" dirty="0">
              <a:solidFill>
                <a:srgbClr val="EEECE1">
                  <a:lumMod val="25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88D6CC8-101F-4EE6-6DF8-511A61E9EA9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BC576C3D-B031-3717-2377-E40FE83B5D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64532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87847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7BD1A-FE39-7BDF-45B6-D7689558B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88293A-4E92-41B3-A7BC-DCD582C6523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B3C5B06-2EBA-66CA-353E-B52CBB573A13}"/>
              </a:ext>
            </a:extLst>
          </p:cNvPr>
          <p:cNvSpPr/>
          <p:nvPr/>
        </p:nvSpPr>
        <p:spPr>
          <a:xfrm>
            <a:off x="275854" y="1790700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CD33DA4-F21B-727A-2F2D-1EE6ACCA4145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C4EF87B-108A-AA7A-13F7-22D743B96619}"/>
              </a:ext>
            </a:extLst>
          </p:cNvPr>
          <p:cNvSpPr txBox="1"/>
          <p:nvPr/>
        </p:nvSpPr>
        <p:spPr>
          <a:xfrm>
            <a:off x="1905000" y="863026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أبنائي الأعزاء، ضعوا اللوحة والقلم والكراسة في القمطر، س</a:t>
            </a:r>
            <a:r>
              <a:rPr lang="ar-SA" sz="3200" dirty="0" err="1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حتاجونها في هذه الحصة.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B03A6E4-D791-0664-B5DC-6865F659EF7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B759D9E-8607-3B59-444E-407D74902FEB}"/>
              </a:ext>
            </a:extLst>
          </p:cNvPr>
          <p:cNvSpPr/>
          <p:nvPr/>
        </p:nvSpPr>
        <p:spPr>
          <a:xfrm>
            <a:off x="1014227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كراسة</a:t>
            </a:r>
            <a:endParaRPr lang="fr-FR" sz="320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D49095E-06EB-DFB1-985B-687705CB7474}"/>
              </a:ext>
            </a:extLst>
          </p:cNvPr>
          <p:cNvSpPr/>
          <p:nvPr/>
        </p:nvSpPr>
        <p:spPr>
          <a:xfrm>
            <a:off x="672482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قلم الرصاص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FBACE6E-3932-951B-7F06-875255624020}"/>
              </a:ext>
            </a:extLst>
          </p:cNvPr>
          <p:cNvSpPr/>
          <p:nvPr/>
        </p:nvSpPr>
        <p:spPr>
          <a:xfrm>
            <a:off x="9699936" y="6441792"/>
            <a:ext cx="2409454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لوحة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20964A2-754F-A0B0-FC79-3E0B728DE2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499465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1290F031-40BF-5A06-E91B-D443AFCF008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025" t="14561" r="11389" b="14089"/>
          <a:stretch>
            <a:fillRect/>
          </a:stretch>
        </p:blipFill>
        <p:spPr>
          <a:xfrm>
            <a:off x="9296400" y="4009482"/>
            <a:ext cx="2910470" cy="2069668"/>
          </a:xfrm>
          <a:prstGeom prst="roundRect">
            <a:avLst/>
          </a:prstGeom>
        </p:spPr>
      </p:pic>
      <p:pic>
        <p:nvPicPr>
          <p:cNvPr id="12" name="Image 11" descr="Une image contenant illustration&#10;&#10;Le contenu généré par l’IA peut être incorrect.">
            <a:extLst>
              <a:ext uri="{FF2B5EF4-FFF2-40B4-BE49-F238E27FC236}">
                <a16:creationId xmlns:a16="http://schemas.microsoft.com/office/drawing/2014/main" id="{32DCAF6E-9E5A-D9C1-63B7-B5790A0BFBF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270" y="4026109"/>
            <a:ext cx="2244168" cy="224416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C4BB3C8-33B4-6B90-52A9-4B4EA1E1D30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" r="438"/>
          <a:stretch/>
        </p:blipFill>
        <p:spPr>
          <a:xfrm>
            <a:off x="1247110" y="3788858"/>
            <a:ext cx="1853394" cy="2464792"/>
          </a:xfrm>
          <a:prstGeom prst="rect">
            <a:avLst/>
          </a:prstGeom>
        </p:spPr>
      </p:pic>
      <p:pic>
        <p:nvPicPr>
          <p:cNvPr id="2" name="Image 1" descr="Une image contenant dessin humoristique, dessin, capture d’écran, Dessin d’enfant&#10;&#10;Description générée automatiquement">
            <a:extLst>
              <a:ext uri="{FF2B5EF4-FFF2-40B4-BE49-F238E27FC236}">
                <a16:creationId xmlns:a16="http://schemas.microsoft.com/office/drawing/2014/main" id="{C65D06D5-468A-F820-08FD-509EB448027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1" t="56294" r="43963" b="7778"/>
          <a:stretch/>
        </p:blipFill>
        <p:spPr>
          <a:xfrm>
            <a:off x="3884734" y="4046128"/>
            <a:ext cx="1511389" cy="2069668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B971DA1-3C01-7970-1A46-20F644813AB4}"/>
              </a:ext>
            </a:extLst>
          </p:cNvPr>
          <p:cNvSpPr/>
          <p:nvPr/>
        </p:nvSpPr>
        <p:spPr>
          <a:xfrm>
            <a:off x="374140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دفتر البحث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8A0D0CD-5209-C7CD-1B28-0088AF941B2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72" y="800100"/>
            <a:ext cx="755373" cy="628963"/>
          </a:xfrm>
          <a:prstGeom prst="rect">
            <a:avLst/>
          </a:prstGeom>
          <a:ln w="19050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577482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3F665-24F9-0CB2-7722-B15F6987C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984F0E9-E2D2-DBAF-B662-7DDB2DF11040}"/>
              </a:ext>
            </a:extLst>
          </p:cNvPr>
          <p:cNvSpPr/>
          <p:nvPr/>
        </p:nvSpPr>
        <p:spPr>
          <a:xfrm>
            <a:off x="-1" y="1478568"/>
            <a:ext cx="13716001" cy="8808431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B1F68F6-98FA-E650-288E-8738BF9F2510}"/>
              </a:ext>
            </a:extLst>
          </p:cNvPr>
          <p:cNvSpPr/>
          <p:nvPr/>
        </p:nvSpPr>
        <p:spPr>
          <a:xfrm>
            <a:off x="275852" y="1806083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BA20754-305B-6278-0D81-9CD1204C51E9}"/>
              </a:ext>
            </a:extLst>
          </p:cNvPr>
          <p:cNvSpPr/>
          <p:nvPr/>
        </p:nvSpPr>
        <p:spPr>
          <a:xfrm>
            <a:off x="-1" y="712299"/>
            <a:ext cx="13716001" cy="7796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01CE61A-BFF9-E0E0-AB05-0ACA9A3DBBC5}"/>
              </a:ext>
            </a:extLst>
          </p:cNvPr>
          <p:cNvSpPr txBox="1"/>
          <p:nvPr/>
        </p:nvSpPr>
        <p:spPr>
          <a:xfrm>
            <a:off x="3753062" y="865084"/>
            <a:ext cx="8993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اليوم سنتعلم كيفية استعمال الألواح بشكل صحيح:</a:t>
            </a:r>
            <a:endParaRPr lang="fr-FR" sz="3200" dirty="0">
              <a:solidFill>
                <a:schemeClr val="bg1">
                  <a:lumMod val="75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D60DCAD-1E50-1CD4-C30A-F1EA78AF6415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5F3EB2B-500F-2268-9915-834C181954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3936549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6" name="Étoile à 5 branches 3">
            <a:extLst>
              <a:ext uri="{FF2B5EF4-FFF2-40B4-BE49-F238E27FC236}">
                <a16:creationId xmlns:a16="http://schemas.microsoft.com/office/drawing/2014/main" id="{7793FFDF-EE31-AA4E-A932-BD75EEC4D866}"/>
              </a:ext>
            </a:extLst>
          </p:cNvPr>
          <p:cNvSpPr/>
          <p:nvPr/>
        </p:nvSpPr>
        <p:spPr>
          <a:xfrm>
            <a:off x="1489838" y="8039100"/>
            <a:ext cx="1481962" cy="1664635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D5B8E62-12CE-D2A7-01C8-B7C530BADC1C}"/>
              </a:ext>
            </a:extLst>
          </p:cNvPr>
          <p:cNvSpPr/>
          <p:nvPr/>
        </p:nvSpPr>
        <p:spPr>
          <a:xfrm>
            <a:off x="3885086" y="8343900"/>
            <a:ext cx="8231588" cy="113273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S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سيفوز التلاميذ الذين يلتزمون بهذه السلوك</a:t>
            </a:r>
            <a:r>
              <a:rPr lang="ar-M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ات</a:t>
            </a:r>
            <a:r>
              <a:rPr lang="ar-SA" sz="32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بنجمة التميز</a:t>
            </a:r>
            <a:endParaRPr lang="fr-FR" sz="32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70FE38A-07F2-FDA6-3327-43C158F415B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0336228" y="4023320"/>
            <a:ext cx="2410422" cy="1640874"/>
          </a:xfrm>
          <a:prstGeom prst="roundRect">
            <a:avLst/>
          </a:prstGeom>
        </p:spPr>
      </p:pic>
      <p:sp>
        <p:nvSpPr>
          <p:cNvPr id="12" name="ZoneTexte 11">
            <a:extLst>
              <a:ext uri="{FF2B5EF4-FFF2-40B4-BE49-F238E27FC236}">
                <a16:creationId xmlns:a16="http://schemas.microsoft.com/office/drawing/2014/main" id="{76C40DFB-92CC-3FE9-088B-0F517F25451C}"/>
              </a:ext>
            </a:extLst>
          </p:cNvPr>
          <p:cNvSpPr txBox="1"/>
          <p:nvPr/>
        </p:nvSpPr>
        <p:spPr>
          <a:xfrm>
            <a:off x="419043" y="2175285"/>
            <a:ext cx="9493722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 fontAlgn="base">
              <a:buFont typeface="Wingdings" panose="05000000000000000000" pitchFamily="2" charset="2"/>
              <a:buChar char="§"/>
            </a:pPr>
            <a:r>
              <a:rPr lang="ar-MA" sz="3200" b="1" dirty="0"/>
              <a:t>أستخرج لوحتي بهدوء عند ظهور أيقونة اللوحة؛</a:t>
            </a:r>
          </a:p>
          <a:p>
            <a:pPr algn="r" rtl="1"/>
            <a:r>
              <a:rPr lang="ar-MA" sz="3200" b="1" dirty="0"/>
              <a:t>كل واحد يكتب اسمه الشخصي على اللوحة:</a:t>
            </a:r>
            <a:endParaRPr lang="ar-MA" sz="3200" dirty="0"/>
          </a:p>
          <a:p>
            <a:pPr marL="457200" indent="-457200" algn="r" rtl="1" fontAlgn="base">
              <a:buFont typeface="Wingdings" panose="05000000000000000000" pitchFamily="2" charset="2"/>
              <a:buChar char="ü"/>
            </a:pPr>
            <a:r>
              <a:rPr lang="ar-MA" sz="3200" b="1" dirty="0">
                <a:solidFill>
                  <a:srgbClr val="00B050"/>
                </a:solidFill>
              </a:rPr>
              <a:t>الإشارة الأولى: </a:t>
            </a:r>
            <a:r>
              <a:rPr lang="ar-MA" sz="3200" dirty="0"/>
              <a:t>ارفعوا الأقلام/الطباشير؛ فكروا، واكتبوا الإجابة؛ </a:t>
            </a:r>
            <a:endParaRPr lang="ar-MA" sz="3200" b="1" dirty="0"/>
          </a:p>
          <a:p>
            <a:pPr marL="457200" indent="-457200" algn="r" rtl="1" fontAlgn="base">
              <a:buFont typeface="Wingdings" panose="05000000000000000000" pitchFamily="2" charset="2"/>
              <a:buChar char="ü"/>
            </a:pPr>
            <a:r>
              <a:rPr lang="ar-MA" sz="3200" b="1" dirty="0">
                <a:solidFill>
                  <a:srgbClr val="00B050"/>
                </a:solidFill>
              </a:rPr>
              <a:t>الإشارة الثانية: </a:t>
            </a:r>
            <a:r>
              <a:rPr lang="ar-MA" sz="3200" dirty="0"/>
              <a:t>ارفعوا الألواح كلكم دفعة واحدة؛ </a:t>
            </a:r>
            <a:endParaRPr lang="ar-MA" sz="3200" b="1" dirty="0"/>
          </a:p>
          <a:p>
            <a:pPr marL="457200" indent="-457200" algn="r" rtl="1" fontAlgn="base">
              <a:buFont typeface="Wingdings" panose="05000000000000000000" pitchFamily="2" charset="2"/>
              <a:buChar char="ü"/>
            </a:pPr>
            <a:r>
              <a:rPr lang="ar-MA" sz="3200" b="1" dirty="0">
                <a:solidFill>
                  <a:srgbClr val="00B050"/>
                </a:solidFill>
              </a:rPr>
              <a:t>الإشارة الثالثة: </a:t>
            </a:r>
            <a:r>
              <a:rPr lang="ar-MA" sz="3200" dirty="0"/>
              <a:t>الذين سأشير إليهم، اخفضوا الألواح فإن إجابتكم صحيحة؛</a:t>
            </a:r>
            <a:endParaRPr lang="ar-MA" sz="3200" b="1" dirty="0"/>
          </a:p>
          <a:p>
            <a:pPr algn="r" rtl="1"/>
            <a:r>
              <a:rPr lang="ar-MA" sz="3200" dirty="0"/>
              <a:t> </a:t>
            </a:r>
          </a:p>
          <a:p>
            <a:pPr algn="r" rtl="1" fontAlgn="base"/>
            <a:r>
              <a:rPr lang="ar-MA" sz="3200" dirty="0"/>
              <a:t>	بالنسبة للذين ما زالت ألواحهم مرفوعة، فإن إجابتهم خاطئة؛ </a:t>
            </a:r>
          </a:p>
          <a:p>
            <a:pPr algn="r" rtl="1" fontAlgn="base"/>
            <a:r>
              <a:rPr lang="ar-MA" sz="3200" dirty="0"/>
              <a:t>	انتبهوا جيداً لعملية التصحيح للحصول على إجابة صحيحة في المرة القادمة؛</a:t>
            </a:r>
          </a:p>
          <a:p>
            <a:pPr marL="457200" indent="-457200" algn="r" rtl="1">
              <a:buFont typeface="Wingdings" panose="05000000000000000000" pitchFamily="2" charset="2"/>
              <a:buChar char="§"/>
            </a:pPr>
            <a:r>
              <a:rPr lang="ar-MA" sz="3200" dirty="0"/>
              <a:t> </a:t>
            </a:r>
            <a:r>
              <a:rPr lang="ar-MA" sz="3200" b="1" dirty="0"/>
              <a:t>أمسح لوحتي عند الانتهاء من توظيفها، وأضعها في مكانها.</a:t>
            </a:r>
          </a:p>
        </p:txBody>
      </p:sp>
    </p:spTree>
    <p:extLst>
      <p:ext uri="{BB962C8B-B14F-4D97-AF65-F5344CB8AC3E}">
        <p14:creationId xmlns:p14="http://schemas.microsoft.com/office/powerpoint/2010/main" val="602972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ACE2D-015E-B7EC-476F-459E86222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86AFFBD-AB31-112E-AE43-5B67F6168BBD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03BD3BA-D249-8EF9-31DD-8AADB7BE67FA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32F623EC-0B80-48F4-46C0-FC83857E0877}"/>
              </a:ext>
            </a:extLst>
          </p:cNvPr>
          <p:cNvSpPr txBox="1"/>
          <p:nvPr/>
        </p:nvSpPr>
        <p:spPr>
          <a:xfrm>
            <a:off x="2183638" y="3896513"/>
            <a:ext cx="8518985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fr-FR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S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</a:t>
            </a: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جدول الطرح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2E63F76-A0FB-495A-0AA7-A1E1B8E1DAA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D498439-A3DF-0524-D425-F3DA6BD968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22" name="Image 21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3D692949-8BD7-7CA3-D590-E030679E6C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E4B467B-95BA-B31F-3E0E-13855046ADDA}"/>
              </a:ext>
            </a:extLst>
          </p:cNvPr>
          <p:cNvSpPr txBox="1"/>
          <p:nvPr/>
        </p:nvSpPr>
        <p:spPr>
          <a:xfrm>
            <a:off x="3091912" y="5053761"/>
            <a:ext cx="72687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MA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B7BBF978-CF47-7B33-6F2E-1C7B07D976B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2121" b="90909" l="9353" r="89928">
                        <a14:foregroundMark x1="65468" y1="89091" x2="41727" y2="90909"/>
                        <a14:foregroundMark x1="41727" y1="90909" x2="35971" y2="830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59" b="2959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2203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CBCB-E8E9-4303-49DF-3BDA60DA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2DC9AA6-7D56-1F08-A430-7C9E2B62BBB9}"/>
              </a:ext>
            </a:extLst>
          </p:cNvPr>
          <p:cNvSpPr/>
          <p:nvPr/>
        </p:nvSpPr>
        <p:spPr>
          <a:xfrm>
            <a:off x="-1" y="2171700"/>
            <a:ext cx="13716001" cy="8115299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DCAB51-D50D-1025-905C-D25931EB4298}"/>
              </a:ext>
            </a:extLst>
          </p:cNvPr>
          <p:cNvSpPr/>
          <p:nvPr/>
        </p:nvSpPr>
        <p:spPr>
          <a:xfrm>
            <a:off x="275854" y="2410369"/>
            <a:ext cx="13164293" cy="760993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1ACB2A-C1F1-1203-4050-149D5B5C5EDC}"/>
              </a:ext>
            </a:extLst>
          </p:cNvPr>
          <p:cNvSpPr/>
          <p:nvPr/>
        </p:nvSpPr>
        <p:spPr>
          <a:xfrm>
            <a:off x="-1" y="740647"/>
            <a:ext cx="13716002" cy="143105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72D5EE-64F2-0D34-1885-325F3523135A}"/>
              </a:ext>
            </a:extLst>
          </p:cNvPr>
          <p:cNvSpPr txBox="1"/>
          <p:nvPr/>
        </p:nvSpPr>
        <p:spPr>
          <a:xfrm>
            <a:off x="1905000" y="863026"/>
            <a:ext cx="10534617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S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بنائي الأعزاء </a:t>
            </a: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يذكرني بكيفية قراءة جدول الطرح.</a:t>
            </a:r>
            <a:endParaRPr lang="fr-FR" sz="36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M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يفسح الأستاذ المجال لباقي المتعلمين لإبداء رأيهم في إجابات أصدقائهم.</a:t>
            </a:r>
            <a:endParaRPr lang="fr-FR" sz="2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4A601FB-C5D9-4116-08BE-C9B24C1A0D2E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696AB1-EDA6-DB08-46F7-A62EDD9C83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1443411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83AC634C-D2AA-F159-2AF2-E53703F211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7935D105-7D08-9E01-C905-474EAFDD4E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60882" y="3415811"/>
            <a:ext cx="3047307" cy="366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6224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3CE849-F988-CB0C-0C51-ACA10563B7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FD90A6B-65BA-6033-4B17-A41BB4062516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9FFFE7B-07BB-20EE-6DD0-8D1B555DD42D}"/>
              </a:ext>
            </a:extLst>
          </p:cNvPr>
          <p:cNvSpPr>
            <a:spLocks/>
          </p:cNvSpPr>
          <p:nvPr/>
        </p:nvSpPr>
        <p:spPr>
          <a:xfrm>
            <a:off x="152400" y="2429927"/>
            <a:ext cx="13422461" cy="743797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687CC5F-7854-FF30-4D0B-708212AA727A}"/>
              </a:ext>
            </a:extLst>
          </p:cNvPr>
          <p:cNvSpPr/>
          <p:nvPr/>
        </p:nvSpPr>
        <p:spPr>
          <a:xfrm>
            <a:off x="-1" y="644347"/>
            <a:ext cx="13716001" cy="146517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8B7BAE3-CD80-8F26-2CBA-0A9B5D12A285}"/>
              </a:ext>
            </a:extLst>
          </p:cNvPr>
          <p:cNvSpPr txBox="1"/>
          <p:nvPr/>
        </p:nvSpPr>
        <p:spPr>
          <a:xfrm>
            <a:off x="1205132" y="997522"/>
            <a:ext cx="11305733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يمر لقراءة جدول الطرح على الشاشة؟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يتم تعيين أحد المتعلمين ثم نمر إلى الشريحة الموالية (ليظهر الجدول واضحا)</a:t>
            </a:r>
            <a:endParaRPr lang="ar-SA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ar-M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87A0C66-0114-C48A-88A7-DEEB2794AEBC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479D1AE-3323-7626-7EC6-9226346E47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7560496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027FE10F-2AB2-3C5D-279F-F82E324A0DA3}"/>
              </a:ext>
            </a:extLst>
          </p:cNvPr>
          <p:cNvSpPr txBox="1"/>
          <p:nvPr/>
        </p:nvSpPr>
        <p:spPr>
          <a:xfrm>
            <a:off x="9601200" y="4349453"/>
            <a:ext cx="282219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كيفية ملء المخطط الشمسي لعائلة العدد 10 باستعمال الخشيبات</a:t>
            </a:r>
            <a:endParaRPr lang="fr-FR" sz="32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pic>
        <p:nvPicPr>
          <p:cNvPr id="9" name="Image 8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CB760307-47E6-BB38-0FC4-A78ED03D53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2E6852C8-B2C4-9695-ED15-094CEA44322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60882" y="3415811"/>
            <a:ext cx="3047307" cy="3664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1478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2034A-A29D-BDAB-EFC0-5324006D27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51AEB90-2777-FD98-0818-B0B2C6431983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94C43FC-4F82-1D6B-1486-D7025B70C54C}"/>
              </a:ext>
            </a:extLst>
          </p:cNvPr>
          <p:cNvSpPr>
            <a:spLocks/>
          </p:cNvSpPr>
          <p:nvPr/>
        </p:nvSpPr>
        <p:spPr>
          <a:xfrm>
            <a:off x="152400" y="2429927"/>
            <a:ext cx="13422461" cy="743797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CA1A1FB-D1D7-83EB-B916-63A87A672A8C}"/>
              </a:ext>
            </a:extLst>
          </p:cNvPr>
          <p:cNvSpPr/>
          <p:nvPr/>
        </p:nvSpPr>
        <p:spPr>
          <a:xfrm>
            <a:off x="-1" y="644347"/>
            <a:ext cx="13716001" cy="146517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2DAF2B7-BAC3-0C77-B523-22AC42216FD6}"/>
              </a:ext>
            </a:extLst>
          </p:cNvPr>
          <p:cNvSpPr txBox="1"/>
          <p:nvPr/>
        </p:nvSpPr>
        <p:spPr>
          <a:xfrm>
            <a:off x="1205132" y="997522"/>
            <a:ext cx="11305733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يشجع الأستاذ التلاميذ على تنويع اتجاهات قراءة الجدول 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يعين 3 إلى 4 تلاميذ لقراءة الجدول</a:t>
            </a:r>
            <a:endParaRPr lang="ar-SA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ar-M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B01032B-2383-2E33-DC50-B4783FCE5E9F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9D8EC0A-1D56-2E1F-1110-89F9E231877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629BE84F-88C6-0D81-AD1A-D41429D10E01}"/>
              </a:ext>
            </a:extLst>
          </p:cNvPr>
          <p:cNvSpPr txBox="1"/>
          <p:nvPr/>
        </p:nvSpPr>
        <p:spPr>
          <a:xfrm>
            <a:off x="9601200" y="4349453"/>
            <a:ext cx="282219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كيفية ملء المخطط الشمسي لعائلة العدد 10 باستعمال الخشيبات</a:t>
            </a:r>
            <a:endParaRPr lang="fr-FR" sz="32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90CAE63-9545-25A4-0B08-2B90169672B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14801" y="2552700"/>
            <a:ext cx="6019801" cy="7239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1356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3B5059-CDBC-D0F9-19EE-9EA46E4006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457CF66-59F5-C21C-8A9B-13CE7EEFA99A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615304F-655E-6F70-F73A-E1A6AF048E75}"/>
              </a:ext>
            </a:extLst>
          </p:cNvPr>
          <p:cNvSpPr>
            <a:spLocks/>
          </p:cNvSpPr>
          <p:nvPr/>
        </p:nvSpPr>
        <p:spPr>
          <a:xfrm>
            <a:off x="152400" y="2355101"/>
            <a:ext cx="13422461" cy="75127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B651E58-984C-4DC2-B532-D167EB088C77}"/>
              </a:ext>
            </a:extLst>
          </p:cNvPr>
          <p:cNvSpPr/>
          <p:nvPr/>
        </p:nvSpPr>
        <p:spPr>
          <a:xfrm>
            <a:off x="-1" y="644346"/>
            <a:ext cx="13716001" cy="142553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9F58867-A995-AD6A-E50B-C0544E98BF9B}"/>
              </a:ext>
            </a:extLst>
          </p:cNvPr>
          <p:cNvSpPr txBox="1"/>
          <p:nvPr/>
        </p:nvSpPr>
        <p:spPr>
          <a:xfrm>
            <a:off x="990600" y="887104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 أحسبوا 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الفرق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564F78C-DA6F-40AE-AF49-FAC5297234E9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CED48ED-000C-E257-9EBD-4E669057B173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9">
            <a:extLst>
              <a:ext uri="{FF2B5EF4-FFF2-40B4-BE49-F238E27FC236}">
                <a16:creationId xmlns:a16="http://schemas.microsoft.com/office/drawing/2014/main" id="{9D6AD167-E610-DEBE-EDC1-847ACB3E9D3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583286" y="3719013"/>
            <a:ext cx="6549427" cy="4458466"/>
          </a:xfrm>
          <a:prstGeom prst="round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81EE1CB-C7B4-81B6-BB83-CB9A797B1950}"/>
              </a:ext>
            </a:extLst>
          </p:cNvPr>
          <p:cNvSpPr txBox="1"/>
          <p:nvPr/>
        </p:nvSpPr>
        <p:spPr>
          <a:xfrm>
            <a:off x="4114800" y="4838700"/>
            <a:ext cx="54102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ar-MA" sz="11500" dirty="0">
                <a:solidFill>
                  <a:schemeClr val="bg1"/>
                </a:solidFill>
              </a:rPr>
              <a:t>19</a:t>
            </a:r>
            <a:r>
              <a:rPr lang="fr-FR" sz="11500" dirty="0">
                <a:solidFill>
                  <a:schemeClr val="bg1"/>
                </a:solidFill>
              </a:rPr>
              <a:t>-</a:t>
            </a:r>
            <a:r>
              <a:rPr lang="ar-MA" sz="11500" dirty="0">
                <a:solidFill>
                  <a:schemeClr val="bg1"/>
                </a:solidFill>
              </a:rPr>
              <a:t>11</a:t>
            </a:r>
            <a:r>
              <a:rPr lang="fr-FR" sz="11500" dirty="0">
                <a:solidFill>
                  <a:schemeClr val="bg1"/>
                </a:solidFill>
              </a:rPr>
              <a:t>= .</a:t>
            </a:r>
          </a:p>
        </p:txBody>
      </p:sp>
    </p:spTree>
    <p:extLst>
      <p:ext uri="{BB962C8B-B14F-4D97-AF65-F5344CB8AC3E}">
        <p14:creationId xmlns:p14="http://schemas.microsoft.com/office/powerpoint/2010/main" val="15197533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488125-9E9C-D9BD-A451-0489F53BC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AE3553A-FA7C-41F8-49EB-1196A0B69688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CAD8E11-9D39-309B-7E35-779F9ABC88CA}"/>
              </a:ext>
            </a:extLst>
          </p:cNvPr>
          <p:cNvSpPr>
            <a:spLocks/>
          </p:cNvSpPr>
          <p:nvPr/>
        </p:nvSpPr>
        <p:spPr>
          <a:xfrm>
            <a:off x="152400" y="2355101"/>
            <a:ext cx="13422461" cy="75127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32A43BD-B17B-55A8-07F2-520733B79273}"/>
              </a:ext>
            </a:extLst>
          </p:cNvPr>
          <p:cNvSpPr/>
          <p:nvPr/>
        </p:nvSpPr>
        <p:spPr>
          <a:xfrm>
            <a:off x="-1" y="644346"/>
            <a:ext cx="13716001" cy="142553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65BDDA1-0350-9D9E-EE0E-FF257E088F83}"/>
              </a:ext>
            </a:extLst>
          </p:cNvPr>
          <p:cNvSpPr txBox="1"/>
          <p:nvPr/>
        </p:nvSpPr>
        <p:spPr>
          <a:xfrm>
            <a:off x="1205132" y="997522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79CD1CFA-8215-1206-EF2C-56D220E70748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E6F6652-0C27-FAB6-7462-C4C7583BC39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9">
            <a:extLst>
              <a:ext uri="{FF2B5EF4-FFF2-40B4-BE49-F238E27FC236}">
                <a16:creationId xmlns:a16="http://schemas.microsoft.com/office/drawing/2014/main" id="{6D1AFDFD-1B94-0660-EC73-8C183C7D5F4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583286" y="3719013"/>
            <a:ext cx="6549427" cy="4458466"/>
          </a:xfrm>
          <a:prstGeom prst="roundRect">
            <a:avLst/>
          </a:prstGeom>
        </p:spPr>
      </p:pic>
      <p:pic>
        <p:nvPicPr>
          <p:cNvPr id="9" name="Image 8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0ECBDFDC-C92D-52E8-1015-2729D7E664E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3CFA33E-AAE7-0A4C-AE92-A5556AFAE385}"/>
              </a:ext>
            </a:extLst>
          </p:cNvPr>
          <p:cNvSpPr txBox="1"/>
          <p:nvPr/>
        </p:nvSpPr>
        <p:spPr>
          <a:xfrm>
            <a:off x="4192886" y="4838700"/>
            <a:ext cx="594171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ar-MA" sz="11500" dirty="0">
                <a:solidFill>
                  <a:schemeClr val="bg1"/>
                </a:solidFill>
              </a:rPr>
              <a:t>19</a:t>
            </a:r>
            <a:r>
              <a:rPr lang="fr-FR" sz="11500" dirty="0">
                <a:solidFill>
                  <a:schemeClr val="bg1"/>
                </a:solidFill>
              </a:rPr>
              <a:t>-</a:t>
            </a:r>
            <a:r>
              <a:rPr lang="ar-MA" sz="11500" dirty="0">
                <a:solidFill>
                  <a:schemeClr val="bg1"/>
                </a:solidFill>
              </a:rPr>
              <a:t>11</a:t>
            </a:r>
            <a:r>
              <a:rPr lang="fr-FR" sz="11500" dirty="0">
                <a:solidFill>
                  <a:schemeClr val="bg1"/>
                </a:solidFill>
              </a:rPr>
              <a:t>=</a:t>
            </a:r>
            <a:r>
              <a:rPr lang="ar-MA" sz="11500" dirty="0">
                <a:solidFill>
                  <a:schemeClr val="bg1"/>
                </a:solidFill>
              </a:rPr>
              <a:t>8</a:t>
            </a:r>
            <a:endParaRPr lang="fr-FR" sz="115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57538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EF9AD-1C65-3F9B-EB50-932DE8F5E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ED28F4C-292C-C5A2-DA68-3A4B64D1CA7F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A487AA0-D557-9AF3-1E42-B467F10B052F}"/>
              </a:ext>
            </a:extLst>
          </p:cNvPr>
          <p:cNvSpPr>
            <a:spLocks/>
          </p:cNvSpPr>
          <p:nvPr/>
        </p:nvSpPr>
        <p:spPr>
          <a:xfrm>
            <a:off x="152400" y="2355101"/>
            <a:ext cx="13422461" cy="75127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D27CA05-9C80-5C95-B033-E1ACA52C7ACD}"/>
              </a:ext>
            </a:extLst>
          </p:cNvPr>
          <p:cNvSpPr/>
          <p:nvPr/>
        </p:nvSpPr>
        <p:spPr>
          <a:xfrm>
            <a:off x="-1" y="644346"/>
            <a:ext cx="13716001" cy="142553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AEE5F3A-5D92-D72C-7F1A-2EDBF640CA91}"/>
              </a:ext>
            </a:extLst>
          </p:cNvPr>
          <p:cNvSpPr txBox="1"/>
          <p:nvPr/>
        </p:nvSpPr>
        <p:spPr>
          <a:xfrm>
            <a:off x="1205132" y="833735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 أحسبوا 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القرق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C36E12D-15CD-52F0-622C-D133D24BD964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F9F5102-411F-CA12-5C64-FFA7D3A6E3E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9">
            <a:extLst>
              <a:ext uri="{FF2B5EF4-FFF2-40B4-BE49-F238E27FC236}">
                <a16:creationId xmlns:a16="http://schemas.microsoft.com/office/drawing/2014/main" id="{944F048F-8D4C-F885-6462-B6A66F7FB8B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583286" y="3719013"/>
            <a:ext cx="6549427" cy="4458466"/>
          </a:xfrm>
          <a:prstGeom prst="round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4398A86-44F9-05BE-85AB-423D7495129D}"/>
              </a:ext>
            </a:extLst>
          </p:cNvPr>
          <p:cNvSpPr txBox="1"/>
          <p:nvPr/>
        </p:nvSpPr>
        <p:spPr>
          <a:xfrm>
            <a:off x="4417713" y="4914900"/>
            <a:ext cx="5715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ar-MA" sz="9600" dirty="0">
                <a:solidFill>
                  <a:schemeClr val="bg1"/>
                </a:solidFill>
              </a:rPr>
              <a:t>13</a:t>
            </a:r>
            <a:r>
              <a:rPr lang="fr-FR" sz="9600" dirty="0">
                <a:solidFill>
                  <a:schemeClr val="bg1"/>
                </a:solidFill>
              </a:rPr>
              <a:t> – </a:t>
            </a:r>
            <a:r>
              <a:rPr lang="ar-MA" sz="9600" dirty="0">
                <a:solidFill>
                  <a:schemeClr val="bg1"/>
                </a:solidFill>
              </a:rPr>
              <a:t>9</a:t>
            </a:r>
            <a:r>
              <a:rPr lang="fr-FR" sz="9600" dirty="0">
                <a:solidFill>
                  <a:schemeClr val="bg1"/>
                </a:solidFill>
              </a:rPr>
              <a:t> =.</a:t>
            </a:r>
          </a:p>
        </p:txBody>
      </p:sp>
    </p:spTree>
    <p:extLst>
      <p:ext uri="{BB962C8B-B14F-4D97-AF65-F5344CB8AC3E}">
        <p14:creationId xmlns:p14="http://schemas.microsoft.com/office/powerpoint/2010/main" val="20347121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7B4D60-A63E-3C0E-C432-44CDA60496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F6BF6CD-C5C8-1DDE-1CBC-8BE82303B711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2CFA38E-156A-F661-4612-14161A92C1E6}"/>
              </a:ext>
            </a:extLst>
          </p:cNvPr>
          <p:cNvSpPr>
            <a:spLocks/>
          </p:cNvSpPr>
          <p:nvPr/>
        </p:nvSpPr>
        <p:spPr>
          <a:xfrm>
            <a:off x="152400" y="2355101"/>
            <a:ext cx="13422461" cy="75127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EB28E10-1BB3-391C-546E-2D3EB96F7A9E}"/>
              </a:ext>
            </a:extLst>
          </p:cNvPr>
          <p:cNvSpPr/>
          <p:nvPr/>
        </p:nvSpPr>
        <p:spPr>
          <a:xfrm>
            <a:off x="-1" y="644346"/>
            <a:ext cx="13716001" cy="142553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55257F1-A60D-2298-8419-201880F25FF8}"/>
              </a:ext>
            </a:extLst>
          </p:cNvPr>
          <p:cNvSpPr txBox="1"/>
          <p:nvPr/>
        </p:nvSpPr>
        <p:spPr>
          <a:xfrm>
            <a:off x="1205132" y="823977"/>
            <a:ext cx="11305733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CC740B1-F2ED-8DAE-A393-74B99A70B4EF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77DE723E-6B76-7270-134E-3EA7E37C645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9">
            <a:extLst>
              <a:ext uri="{FF2B5EF4-FFF2-40B4-BE49-F238E27FC236}">
                <a16:creationId xmlns:a16="http://schemas.microsoft.com/office/drawing/2014/main" id="{DBC3BCDA-7DB6-F25B-D202-D3FE7A6D351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3583286" y="3719013"/>
            <a:ext cx="6549427" cy="4458466"/>
          </a:xfrm>
          <a:prstGeom prst="roundRect">
            <a:avLst/>
          </a:prstGeom>
        </p:spPr>
      </p:pic>
      <p:pic>
        <p:nvPicPr>
          <p:cNvPr id="7" name="Image 6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CE5C933E-137F-80A3-9912-94252F8F8A1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C2591E23-0CA5-6F4C-64E4-AF5FAF024DBE}"/>
              </a:ext>
            </a:extLst>
          </p:cNvPr>
          <p:cNvSpPr txBox="1"/>
          <p:nvPr/>
        </p:nvSpPr>
        <p:spPr>
          <a:xfrm>
            <a:off x="4417713" y="4914900"/>
            <a:ext cx="5715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l" defTabSz="914400" rtl="0" eaLnBrk="1" latinLnBrk="0" hangingPunct="1"/>
            <a:r>
              <a:rPr lang="ar-MA" sz="9600" dirty="0">
                <a:solidFill>
                  <a:schemeClr val="bg1"/>
                </a:solidFill>
              </a:rPr>
              <a:t>13</a:t>
            </a:r>
            <a:r>
              <a:rPr lang="fr-FR" sz="9600" dirty="0">
                <a:solidFill>
                  <a:schemeClr val="bg1"/>
                </a:solidFill>
              </a:rPr>
              <a:t> – </a:t>
            </a:r>
            <a:r>
              <a:rPr lang="ar-MA" sz="9600" dirty="0">
                <a:solidFill>
                  <a:schemeClr val="bg1"/>
                </a:solidFill>
              </a:rPr>
              <a:t>9</a:t>
            </a:r>
            <a:r>
              <a:rPr lang="fr-FR" sz="9600" dirty="0">
                <a:solidFill>
                  <a:schemeClr val="bg1"/>
                </a:solidFill>
              </a:rPr>
              <a:t> =</a:t>
            </a:r>
            <a:r>
              <a:rPr lang="ar-MA" sz="9600" dirty="0">
                <a:solidFill>
                  <a:schemeClr val="bg1"/>
                </a:solidFill>
              </a:rPr>
              <a:t> 4</a:t>
            </a:r>
            <a:endParaRPr lang="fr-FR" sz="9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53620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21C09-F438-E1CE-820E-9837A37BCE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E71A86D-7C5E-7C7F-7557-A4884F953024}"/>
              </a:ext>
            </a:extLst>
          </p:cNvPr>
          <p:cNvSpPr/>
          <p:nvPr/>
        </p:nvSpPr>
        <p:spPr>
          <a:xfrm>
            <a:off x="-1" y="2109521"/>
            <a:ext cx="13716001" cy="8177478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C9A7665-57A7-0BB3-D2C5-6B45452239E3}"/>
              </a:ext>
            </a:extLst>
          </p:cNvPr>
          <p:cNvSpPr>
            <a:spLocks/>
          </p:cNvSpPr>
          <p:nvPr/>
        </p:nvSpPr>
        <p:spPr>
          <a:xfrm>
            <a:off x="152400" y="2429927"/>
            <a:ext cx="13422461" cy="743797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1954EFC-F43D-0730-8931-20FA56B3E130}"/>
              </a:ext>
            </a:extLst>
          </p:cNvPr>
          <p:cNvSpPr/>
          <p:nvPr/>
        </p:nvSpPr>
        <p:spPr>
          <a:xfrm>
            <a:off x="-1" y="644347"/>
            <a:ext cx="13716001" cy="146517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186C962-69B4-8049-15BF-8CA864AD854F}"/>
              </a:ext>
            </a:extLst>
          </p:cNvPr>
          <p:cNvSpPr/>
          <p:nvPr/>
        </p:nvSpPr>
        <p:spPr>
          <a:xfrm rot="10800000">
            <a:off x="12656405" y="879903"/>
            <a:ext cx="442454" cy="301197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88011A6-F97B-8286-F70C-F6259398FC8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4A0AC0E0-C310-95CC-7430-670A41CDDAFD}"/>
              </a:ext>
            </a:extLst>
          </p:cNvPr>
          <p:cNvSpPr txBox="1"/>
          <p:nvPr/>
        </p:nvSpPr>
        <p:spPr>
          <a:xfrm>
            <a:off x="9601200" y="4349453"/>
            <a:ext cx="282219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كيفية ملء المخطط الشمسي لعائلة العدد 10 باستعمال الخشيبات</a:t>
            </a:r>
            <a:endParaRPr lang="fr-FR" sz="32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pic>
        <p:nvPicPr>
          <p:cNvPr id="9" name="Image 8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25F03E51-F7A8-40CF-72C1-A9AB045852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922AE6B-C4F9-E5E5-EB19-5AB0BA69720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60882" y="3415811"/>
            <a:ext cx="3047307" cy="366452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91475D55-1B7E-F8D9-890F-7B761D2494D7}"/>
              </a:ext>
            </a:extLst>
          </p:cNvPr>
          <p:cNvSpPr txBox="1"/>
          <p:nvPr/>
        </p:nvSpPr>
        <p:spPr>
          <a:xfrm>
            <a:off x="141939" y="811647"/>
            <a:ext cx="12510865" cy="16581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ستقومون الآن بتحديات ثنائية باستعمال جدول الطرح. سيمسك تلميذ جدول الطرح ويطرح على منافسه 5 عمليات، يجيب التلميذ الثاني بسرعة (يحتسب الأستاذ بمعية التلاميذ عدد الإجابات الصحيحة وتسجل على السبورة)، يتم تبادل الأدوار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يعين ثنائي في كل مرة (3 إلى 4 ثنائيات على الأكثر)</a:t>
            </a:r>
            <a:r>
              <a:rPr lang="fr-FR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ar-M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280412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6552B-D09F-1E52-18F2-44F9906F5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36C8619-49CE-E3CD-2915-34EA9BCD19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7A00D05-5D7A-CDDF-6312-31BA432C3368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64B43CFE-4F97-345F-908D-CA19E853F8AB}"/>
              </a:ext>
            </a:extLst>
          </p:cNvPr>
          <p:cNvSpPr txBox="1"/>
          <p:nvPr/>
        </p:nvSpPr>
        <p:spPr>
          <a:xfrm>
            <a:off x="1441490" y="3969513"/>
            <a:ext cx="10744200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S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تعرف وقراءة الأعداد وتمييز القيمة المكانية لرقم معين ضمن أعداد.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5BE51A30-354A-19B9-C336-9B908067F1A4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الأعداد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84CDE6B-6DB4-CFA9-29A9-D7FB556EAD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6B412981-112B-6EAB-525B-BE9ADBDD0B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949F06EB-BCE0-6FF0-4E33-581EBCAAE3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28" t="4255" r="24539" b="64450"/>
          <a:stretch>
            <a:fillRect/>
          </a:stretch>
        </p:blipFill>
        <p:spPr>
          <a:xfrm>
            <a:off x="5714999" y="5676900"/>
            <a:ext cx="2285999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66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58576-30ED-EA7C-15B5-8752720C9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1BDBBFC-DDB6-746A-4D70-25065572A1FA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1E08495-845E-3B32-E433-1F57EFA4065B}"/>
              </a:ext>
            </a:extLst>
          </p:cNvPr>
          <p:cNvSpPr/>
          <p:nvPr/>
        </p:nvSpPr>
        <p:spPr>
          <a:xfrm>
            <a:off x="275853" y="2550884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EFBC101-7556-D915-BDA2-1E69A693CBCF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892E606-4C7A-3FB9-FD9F-0BBC22C79417}"/>
              </a:ext>
            </a:extLst>
          </p:cNvPr>
          <p:cNvSpPr txBox="1"/>
          <p:nvPr/>
        </p:nvSpPr>
        <p:spPr>
          <a:xfrm>
            <a:off x="838200" y="863026"/>
            <a:ext cx="116014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ابنائي الأعزاء، الآن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ستنعرف على كيفية تمثيل و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قراءة وكتابة الأعداد من 0 إلى999 999 باستعمال جدول التفكيك.</a:t>
            </a: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يستعين الأستاذ ببطاقة النشاط لنمذجة النشاط.</a:t>
            </a:r>
            <a:endParaRPr lang="fr-FR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3A81952-617A-60E7-E024-EA22D938338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E225A5C3-9EA8-8F57-37C9-7C9E7679794C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032B678-0766-7898-52E7-4747855FBDDC}"/>
              </a:ext>
            </a:extLst>
          </p:cNvPr>
          <p:cNvSpPr txBox="1"/>
          <p:nvPr/>
        </p:nvSpPr>
        <p:spPr>
          <a:xfrm>
            <a:off x="9583759" y="4903451"/>
            <a:ext cx="27263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solidFill>
                  <a:schemeClr val="bg1"/>
                </a:solidFill>
                <a:latin typeface="IBM Plex Sans Arabic" panose="020B0503050203000203" pitchFamily="34" charset="-78"/>
                <a:cs typeface="IBM Plex Sans Arabic" panose="020B0503050203000203" pitchFamily="34" charset="-78"/>
              </a:rPr>
              <a:t>نمذجة التعرف على الاعداد بالخشيبات والحزم</a:t>
            </a:r>
            <a:endParaRPr lang="fr-FR" sz="3600" dirty="0">
              <a:solidFill>
                <a:schemeClr val="bg1"/>
              </a:solidFill>
              <a:latin typeface="IBM Plex Sans Arabic" panose="020B0503050203000203" pitchFamily="34" charset="-78"/>
              <a:cs typeface="IBM Plex Sans Arabic" panose="020B0503050203000203" pitchFamily="34" charset="-78"/>
            </a:endParaRP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F8AFCB50-FD3A-0B97-141C-DD29DFBF5972}"/>
              </a:ext>
            </a:extLst>
          </p:cNvPr>
          <p:cNvGrpSpPr/>
          <p:nvPr/>
        </p:nvGrpSpPr>
        <p:grpSpPr>
          <a:xfrm>
            <a:off x="1254990" y="2602110"/>
            <a:ext cx="6564968" cy="7230788"/>
            <a:chOff x="5527145" y="2366668"/>
            <a:chExt cx="6564968" cy="7230788"/>
          </a:xfrm>
        </p:grpSpPr>
        <p:pic>
          <p:nvPicPr>
            <p:cNvPr id="6" name="Image 5" descr="Une image contenant capture d’écran, Rectangle, cadre photo, art&#10;&#10;Le contenu généré par l’IA peut être incorrect.">
              <a:extLst>
                <a:ext uri="{FF2B5EF4-FFF2-40B4-BE49-F238E27FC236}">
                  <a16:creationId xmlns:a16="http://schemas.microsoft.com/office/drawing/2014/main" id="{443D4A1E-0F43-F1C9-28F4-BA9AFB4836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38" b="30357"/>
            <a:stretch>
              <a:fillRect/>
            </a:stretch>
          </p:blipFill>
          <p:spPr>
            <a:xfrm>
              <a:off x="5527145" y="2366668"/>
              <a:ext cx="6293024" cy="3304211"/>
            </a:xfrm>
            <a:prstGeom prst="rect">
              <a:avLst/>
            </a:prstGeom>
          </p:spPr>
        </p:pic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12A1013D-39DF-C47F-0F7B-973EA8644C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6917" b="93904" l="5625" r="90781">
                          <a14:foregroundMark x1="24844" y1="19695" x2="17578" y2="19695"/>
                          <a14:foregroundMark x1="44844" y1="6917" x2="38125" y2="7386"/>
                          <a14:foregroundMark x1="21328" y1="42556" x2="18828" y2="45955"/>
                          <a14:foregroundMark x1="9609" y1="33998" x2="9375" y2="52403"/>
                          <a14:foregroundMark x1="9375" y1="52403" x2="8672" y2="55451"/>
                          <a14:foregroundMark x1="6406" y1="48769" x2="5781" y2="61547"/>
                          <a14:foregroundMark x1="26719" y1="86401" x2="21016" y2="88746"/>
                          <a14:foregroundMark x1="40391" y1="80657" x2="51172" y2="81125"/>
                          <a14:foregroundMark x1="34063" y1="89683" x2="49688" y2="67409"/>
                          <a14:foregroundMark x1="49688" y1="67409" x2="37266" y2="62837"/>
                          <a14:foregroundMark x1="37266" y1="62837" x2="29453" y2="64713"/>
                          <a14:foregroundMark x1="29453" y1="64713" x2="29297" y2="64947"/>
                          <a14:foregroundMark x1="33438" y1="70692" x2="42578" y2="89566"/>
                          <a14:foregroundMark x1="42578" y1="89566" x2="54063" y2="91325"/>
                          <a14:foregroundMark x1="54063" y1="91325" x2="55000" y2="86401"/>
                          <a14:foregroundMark x1="51484" y1="94021" x2="37500" y2="92966"/>
                          <a14:foregroundMark x1="90781" y1="32122" x2="90781" y2="3634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539195" y="5230551"/>
              <a:ext cx="6552918" cy="4366905"/>
            </a:xfrm>
            <a:prstGeom prst="rect">
              <a:avLst/>
            </a:prstGeom>
          </p:spPr>
        </p:pic>
      </p:grpSp>
      <p:pic>
        <p:nvPicPr>
          <p:cNvPr id="2" name="Image 1">
            <a:extLst>
              <a:ext uri="{FF2B5EF4-FFF2-40B4-BE49-F238E27FC236}">
                <a16:creationId xmlns:a16="http://schemas.microsoft.com/office/drawing/2014/main" id="{FD59B8DF-4CC9-365B-AD18-0708D1BA17B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30366" y="2986007"/>
            <a:ext cx="2126957" cy="266568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30F0D410-8FDE-993B-429E-5F6371C9EF4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0481" y="3084743"/>
            <a:ext cx="4762500" cy="476250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6293D2E-8A1E-6BFB-2B5D-A9C3E01EED8E}"/>
              </a:ext>
            </a:extLst>
          </p:cNvPr>
          <p:cNvSpPr txBox="1"/>
          <p:nvPr/>
        </p:nvSpPr>
        <p:spPr>
          <a:xfrm>
            <a:off x="9265228" y="4367438"/>
            <a:ext cx="2833006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نمذجة نشاط التعرف على الأعداد باستعمال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جدول التفكيك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347604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7A60A-854E-877B-61FD-F77DCD8F7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34EEB38-F5FD-4EA4-D826-15FDEF97945E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4BB38D9-AC5C-3145-01B8-72D4E452662B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0B69463-44C8-758C-203A-78D728341F4C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972F34A-3550-9338-40C7-4DD43D4C074F}"/>
              </a:ext>
            </a:extLst>
          </p:cNvPr>
          <p:cNvSpPr txBox="1"/>
          <p:nvPr/>
        </p:nvSpPr>
        <p:spPr>
          <a:xfrm>
            <a:off x="838200" y="863026"/>
            <a:ext cx="1160141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 جاء دوركم،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سأوزع على كل مجموعة  عددا من النقود، قوموا بعدِّها أولا.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مثلوا العدد 20467 بالنقود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AFC6F3C8-62A1-8024-37DE-62E971BCF78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6D4E26FF-F189-F450-D4DD-E4A2D52F8FE2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BD04ED1-AFF8-5788-0F4C-08E71B0B757A}"/>
              </a:ext>
            </a:extLst>
          </p:cNvPr>
          <p:cNvSpPr/>
          <p:nvPr/>
        </p:nvSpPr>
        <p:spPr>
          <a:xfrm>
            <a:off x="4733908" y="3543300"/>
            <a:ext cx="3810000" cy="32004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E4E9F3D-A585-CA5F-B7ED-5F96FFD28F59}"/>
              </a:ext>
            </a:extLst>
          </p:cNvPr>
          <p:cNvSpPr/>
          <p:nvPr/>
        </p:nvSpPr>
        <p:spPr>
          <a:xfrm>
            <a:off x="5817310" y="7903369"/>
            <a:ext cx="1650290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fr-FR" sz="3600" dirty="0">
                <a:solidFill>
                  <a:schemeClr val="tx1"/>
                </a:solidFill>
              </a:rPr>
              <a:t>20 467</a:t>
            </a: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C0E27B51-4FBB-CC38-FED6-12382A7D4171}"/>
              </a:ext>
            </a:extLst>
          </p:cNvPr>
          <p:cNvCxnSpPr>
            <a:cxnSpLocks/>
            <a:stCxn id="3" idx="2"/>
            <a:endCxn id="5" idx="0"/>
          </p:cNvCxnSpPr>
          <p:nvPr/>
        </p:nvCxnSpPr>
        <p:spPr>
          <a:xfrm>
            <a:off x="6638908" y="6743700"/>
            <a:ext cx="3547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" name="Image 1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E8EF8AFA-F3A4-C238-5A4F-D4008EF2C2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728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856DEF-993F-ED96-C67A-EEF3D46C4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7D5A945-8D68-DE56-4BEC-5775BCCE863B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08C965C-B065-0FA5-FE49-DE38D7F729E4}"/>
              </a:ext>
            </a:extLst>
          </p:cNvPr>
          <p:cNvSpPr/>
          <p:nvPr/>
        </p:nvSpPr>
        <p:spPr>
          <a:xfrm>
            <a:off x="275852" y="2485756"/>
            <a:ext cx="13164293" cy="733222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BFB2726-2676-21AE-6855-4894B1A5B64A}"/>
              </a:ext>
            </a:extLst>
          </p:cNvPr>
          <p:cNvSpPr/>
          <p:nvPr/>
        </p:nvSpPr>
        <p:spPr>
          <a:xfrm>
            <a:off x="-1" y="752746"/>
            <a:ext cx="13716001" cy="152751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A00B28A-A871-8EC5-BABE-20087107A97C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ar-M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20D2C908-047A-F919-A5C2-C64577F8257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00F9C7AF-41E3-3422-FC56-D8596718797D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43C7D253-F4FC-DB44-FF9D-2109B9852C71}"/>
              </a:ext>
            </a:extLst>
          </p:cNvPr>
          <p:cNvSpPr/>
          <p:nvPr/>
        </p:nvSpPr>
        <p:spPr>
          <a:xfrm>
            <a:off x="3276600" y="2595466"/>
            <a:ext cx="6934200" cy="468163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447E5E2-BB4A-EA57-EBE9-7009E706F12D}"/>
              </a:ext>
            </a:extLst>
          </p:cNvPr>
          <p:cNvSpPr/>
          <p:nvPr/>
        </p:nvSpPr>
        <p:spPr>
          <a:xfrm>
            <a:off x="5562600" y="7903369"/>
            <a:ext cx="1738497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fr-FR" sz="3600" dirty="0">
                <a:solidFill>
                  <a:schemeClr val="tx1"/>
                </a:solidFill>
              </a:rPr>
              <a:t>20 467</a:t>
            </a: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08D4E68C-54D8-8701-6476-565EFA27E9A1}"/>
              </a:ext>
            </a:extLst>
          </p:cNvPr>
          <p:cNvCxnSpPr>
            <a:cxnSpLocks/>
            <a:endCxn id="5" idx="0"/>
          </p:cNvCxnSpPr>
          <p:nvPr/>
        </p:nvCxnSpPr>
        <p:spPr>
          <a:xfrm>
            <a:off x="6431849" y="7277100"/>
            <a:ext cx="0" cy="6262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4" name="Image 3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9CCCFA35-2F71-3A0B-51CB-8ECCFD2FEB8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C35F1D4-B2C8-7530-249B-FAEE432713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5200" y="4204718"/>
            <a:ext cx="1514475" cy="98107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2DD2C7A-44D6-4944-8106-E48BA307D0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60371" y="4229894"/>
            <a:ext cx="1057275" cy="971550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013107B6-3A82-6A08-FBFF-4AD69D2F69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17881" y="4185667"/>
            <a:ext cx="809625" cy="101917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FD03D932-8B6B-B90E-E2B2-61920A56D4A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27778" y="4199954"/>
            <a:ext cx="6096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9682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7C757-AC2E-3552-B4E2-393A3DFA7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309373-D0C1-560B-CA21-870C11FCE8DC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9ED9554-E135-C09B-D12F-3AC0AF9B5C20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B15A618-5DBE-754D-879B-55AFD94BD3B2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28BF466-09E8-C993-97FF-AA3ACD40FDA0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أكتبوا على ألواحكم العدد المناسب للتمثيل.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6FD0A553-1397-CF93-D54C-BAB8E0826D3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06E2E763-B682-31DE-3044-DB476A50ECF6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5CA690A-A091-9296-D7E9-A23D025D1FA8}"/>
              </a:ext>
            </a:extLst>
          </p:cNvPr>
          <p:cNvSpPr/>
          <p:nvPr/>
        </p:nvSpPr>
        <p:spPr>
          <a:xfrm>
            <a:off x="3733800" y="3434190"/>
            <a:ext cx="5791200" cy="33095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3747F46-AE73-70AE-ECF9-F3F6401D0CA7}"/>
              </a:ext>
            </a:extLst>
          </p:cNvPr>
          <p:cNvSpPr/>
          <p:nvPr/>
        </p:nvSpPr>
        <p:spPr>
          <a:xfrm>
            <a:off x="591252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..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763568BE-303A-F322-FB6D-F29984768E8F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>
            <a:off x="6629400" y="6743700"/>
            <a:ext cx="9508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1AD42A55-7679-CFAA-B21D-C541C81E7D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66EB435D-68A6-93BB-F789-67B8AEA8FC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3217" y="3935107"/>
            <a:ext cx="1476375" cy="92392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92D90522-2160-C897-FCC4-F1C4F44310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04316" y="3814719"/>
            <a:ext cx="1228725" cy="904875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9F07B694-8421-879D-F58F-BEB352608A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76799" y="5279663"/>
            <a:ext cx="1019175" cy="942975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818E9B04-E0BE-8FB9-16DB-790E1B82351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04391" y="5088945"/>
            <a:ext cx="628650" cy="102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6435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34024-81DB-E428-E78C-9D5E9D4B9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51B7781-A702-729A-19BF-9D8B42F0BF95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28C2906-DD88-C75E-F1B0-14E4150B13FB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629B68D-B8C0-49CA-96A3-54E87D000F29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8F6D8B9-6E73-AA74-57B0-DDD1E18B7089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C0AA5123-A5C2-657D-D609-0B48E1D66708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3CB8A569-6670-C007-91D1-06B03C7A79D7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517C502-D96C-1402-E718-678F12610A98}"/>
              </a:ext>
            </a:extLst>
          </p:cNvPr>
          <p:cNvSpPr/>
          <p:nvPr/>
        </p:nvSpPr>
        <p:spPr>
          <a:xfrm>
            <a:off x="3733800" y="3434190"/>
            <a:ext cx="5867400" cy="33095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D377EE4C-DF60-FF27-4F14-6405F79472F2}"/>
              </a:ext>
            </a:extLst>
          </p:cNvPr>
          <p:cNvSpPr/>
          <p:nvPr/>
        </p:nvSpPr>
        <p:spPr>
          <a:xfrm>
            <a:off x="5410199" y="7903369"/>
            <a:ext cx="2422841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6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13 902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1C6E753D-8F41-00DA-C913-AAC25ADF5A77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 flipH="1">
            <a:off x="6621620" y="6743700"/>
            <a:ext cx="45880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11" name="Image 10">
            <a:extLst>
              <a:ext uri="{FF2B5EF4-FFF2-40B4-BE49-F238E27FC236}">
                <a16:creationId xmlns:a16="http://schemas.microsoft.com/office/drawing/2014/main" id="{405E6BA1-6A37-3760-4AE3-A7C9BE1D0E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6744" y="3927487"/>
            <a:ext cx="1476375" cy="923925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87B97D75-191D-6425-B534-003E0EDF0F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04316" y="3814719"/>
            <a:ext cx="1228725" cy="904875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AD7932B-5952-D3B3-5CC9-EF6AF08B8A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9022" y="5365762"/>
            <a:ext cx="1019175" cy="942975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8311FBA7-18C3-5AAC-20C8-7B060929F5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44538" y="5105401"/>
            <a:ext cx="628650" cy="1028700"/>
          </a:xfrm>
          <a:prstGeom prst="rect">
            <a:avLst/>
          </a:prstGeom>
        </p:spPr>
      </p:pic>
      <p:pic>
        <p:nvPicPr>
          <p:cNvPr id="2" name="Image 1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50376605-9F98-AA31-022B-1A4323AFD29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2461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7C757-AC2E-3552-B4E2-393A3DFA7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309373-D0C1-560B-CA21-870C11FCE8DC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9ED9554-E135-C09B-D12F-3AC0AF9B5C20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B15A618-5DBE-754D-879B-55AFD94BD3B2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28BF466-09E8-C993-97FF-AA3ACD40FDA0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أكتبوا على ألواحكم العدد المناسب للتمثيل.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6FD0A553-1397-CF93-D54C-BAB8E0826D3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06E2E763-B682-31DE-3044-DB476A50ECF6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5CA690A-A091-9296-D7E9-A23D025D1FA8}"/>
              </a:ext>
            </a:extLst>
          </p:cNvPr>
          <p:cNvSpPr/>
          <p:nvPr/>
        </p:nvSpPr>
        <p:spPr>
          <a:xfrm>
            <a:off x="3733800" y="3434190"/>
            <a:ext cx="5791200" cy="33095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3747F46-AE73-70AE-ECF9-F3F6401D0CA7}"/>
              </a:ext>
            </a:extLst>
          </p:cNvPr>
          <p:cNvSpPr/>
          <p:nvPr/>
        </p:nvSpPr>
        <p:spPr>
          <a:xfrm>
            <a:off x="5912526" y="7903369"/>
            <a:ext cx="145276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..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763568BE-303A-F322-FB6D-F29984768E8F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>
            <a:off x="6629400" y="6743700"/>
            <a:ext cx="9508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1AD42A55-7679-CFAA-B21D-C541C81E7D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pic>
        <p:nvPicPr>
          <p:cNvPr id="36" name="Image 35">
            <a:extLst>
              <a:ext uri="{FF2B5EF4-FFF2-40B4-BE49-F238E27FC236}">
                <a16:creationId xmlns:a16="http://schemas.microsoft.com/office/drawing/2014/main" id="{3DC8BF9D-F9C0-15F0-0ED5-3B68E56161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62400" y="3809956"/>
            <a:ext cx="1752600" cy="942975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6C2D55D5-1D7C-02F8-61E8-61E82B6594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4574" y="3848056"/>
            <a:ext cx="1466850" cy="904875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CE919174-365B-AA6A-FABA-F805E36C494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943850" y="3848056"/>
            <a:ext cx="1190625" cy="904875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C14FE4C8-83E6-EDBE-075A-38509FDD433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05300" y="5276828"/>
            <a:ext cx="1066800" cy="942975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F1A3E900-61CE-FEF1-C2FB-BA65628B502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43661" y="5238356"/>
            <a:ext cx="828675" cy="1000125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0FA1A974-431B-BD54-0071-7324CFC563E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43887" y="5217212"/>
            <a:ext cx="590550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4049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AA8F9-150B-8ACB-DB21-BE23D69668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C76CC4E-9A0A-7FE3-1799-8ED52B499DDA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6AB7E7D-A6F3-E570-F1A2-19D9BBD72027}"/>
              </a:ext>
            </a:extLst>
          </p:cNvPr>
          <p:cNvSpPr/>
          <p:nvPr/>
        </p:nvSpPr>
        <p:spPr>
          <a:xfrm>
            <a:off x="275853" y="2448702"/>
            <a:ext cx="13164293" cy="743440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E038639-F213-9456-A95C-76AC0BF5F562}"/>
              </a:ext>
            </a:extLst>
          </p:cNvPr>
          <p:cNvSpPr/>
          <p:nvPr/>
        </p:nvSpPr>
        <p:spPr>
          <a:xfrm>
            <a:off x="-1" y="752746"/>
            <a:ext cx="13716001" cy="145298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A4F2188-DF63-7F4D-84F8-88C1CD310AC5}"/>
              </a:ext>
            </a:extLst>
          </p:cNvPr>
          <p:cNvSpPr txBox="1"/>
          <p:nvPr/>
        </p:nvSpPr>
        <p:spPr>
          <a:xfrm>
            <a:off x="838200" y="863026"/>
            <a:ext cx="1160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BFF51D2-099D-0EA3-4944-30C1EFE7B69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9AF9FD03-26B1-FB6F-913A-0C385AAEBE25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83E311F-5DF2-9C8A-4EBD-2433A4308588}"/>
              </a:ext>
            </a:extLst>
          </p:cNvPr>
          <p:cNvSpPr/>
          <p:nvPr/>
        </p:nvSpPr>
        <p:spPr>
          <a:xfrm>
            <a:off x="3733800" y="3434190"/>
            <a:ext cx="5791200" cy="330951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CEFECAB-41F8-0B4E-293C-554E40516659}"/>
              </a:ext>
            </a:extLst>
          </p:cNvPr>
          <p:cNvSpPr/>
          <p:nvPr/>
        </p:nvSpPr>
        <p:spPr>
          <a:xfrm>
            <a:off x="5715000" y="7903369"/>
            <a:ext cx="1876424" cy="75493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fr-FR" sz="3600" dirty="0">
                <a:solidFill>
                  <a:prstClr val="black"/>
                </a:solidFill>
                <a:cs typeface="Arial" panose="020B0604020202020204" pitchFamily="34" charset="0"/>
              </a:rPr>
              <a:t>571 384</a:t>
            </a:r>
            <a:endParaRPr lang="fr-FR" sz="3600" dirty="0">
              <a:solidFill>
                <a:prstClr val="black"/>
              </a:solidFill>
            </a:endParaRP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0FCB4C0B-B419-7687-4E9A-82209F5F48EA}"/>
              </a:ext>
            </a:extLst>
          </p:cNvPr>
          <p:cNvCxnSpPr>
            <a:cxnSpLocks/>
            <a:stCxn id="3" idx="2"/>
            <a:endCxn id="4" idx="0"/>
          </p:cNvCxnSpPr>
          <p:nvPr/>
        </p:nvCxnSpPr>
        <p:spPr>
          <a:xfrm>
            <a:off x="6629400" y="6743700"/>
            <a:ext cx="23812" cy="1159669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36" name="Image 35">
            <a:extLst>
              <a:ext uri="{FF2B5EF4-FFF2-40B4-BE49-F238E27FC236}">
                <a16:creationId xmlns:a16="http://schemas.microsoft.com/office/drawing/2014/main" id="{4984DF1B-D819-68F4-09EB-51791E8396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2400" y="3809956"/>
            <a:ext cx="1752600" cy="942975"/>
          </a:xfrm>
          <a:prstGeom prst="rect">
            <a:avLst/>
          </a:prstGeom>
        </p:spPr>
      </p:pic>
      <p:pic>
        <p:nvPicPr>
          <p:cNvPr id="39" name="Image 38">
            <a:extLst>
              <a:ext uri="{FF2B5EF4-FFF2-40B4-BE49-F238E27FC236}">
                <a16:creationId xmlns:a16="http://schemas.microsoft.com/office/drawing/2014/main" id="{55FC224F-F20D-9AC7-DBC3-4FE653C453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4574" y="3848056"/>
            <a:ext cx="1466850" cy="904875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C633E1BB-C63E-F959-79FD-4A8893C499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3850" y="3848056"/>
            <a:ext cx="1190625" cy="904875"/>
          </a:xfrm>
          <a:prstGeom prst="rect">
            <a:avLst/>
          </a:prstGeom>
        </p:spPr>
      </p:pic>
      <p:pic>
        <p:nvPicPr>
          <p:cNvPr id="43" name="Image 42">
            <a:extLst>
              <a:ext uri="{FF2B5EF4-FFF2-40B4-BE49-F238E27FC236}">
                <a16:creationId xmlns:a16="http://schemas.microsoft.com/office/drawing/2014/main" id="{2AEB9530-803E-61E7-1AB6-E97169E39E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05300" y="5276828"/>
            <a:ext cx="1066800" cy="942975"/>
          </a:xfrm>
          <a:prstGeom prst="rect">
            <a:avLst/>
          </a:prstGeom>
        </p:spPr>
      </p:pic>
      <p:pic>
        <p:nvPicPr>
          <p:cNvPr id="45" name="Image 44">
            <a:extLst>
              <a:ext uri="{FF2B5EF4-FFF2-40B4-BE49-F238E27FC236}">
                <a16:creationId xmlns:a16="http://schemas.microsoft.com/office/drawing/2014/main" id="{256766A6-3227-3D87-28B3-71CEA1CFF6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43661" y="5238356"/>
            <a:ext cx="828675" cy="1000125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7970D1BB-C6C9-1D0A-4353-13AA35CBB4C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43887" y="5217212"/>
            <a:ext cx="590550" cy="971550"/>
          </a:xfrm>
          <a:prstGeom prst="rect">
            <a:avLst/>
          </a:prstGeom>
        </p:spPr>
      </p:pic>
      <p:pic>
        <p:nvPicPr>
          <p:cNvPr id="2" name="Image 1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B7194A2B-D2E7-8E9B-3B66-49C0CA35ED3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51929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CD218-B96A-AED1-BC3B-A91F2AD2B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988D489-620C-4FBD-702B-DEE3ADC7B6A1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E5AB9E-8732-CC3C-E9D5-EA7E28A88256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D755BCC-06DB-007A-5A75-EF0641CF5B06}"/>
              </a:ext>
            </a:extLst>
          </p:cNvPr>
          <p:cNvSpPr txBox="1"/>
          <p:nvPr/>
        </p:nvSpPr>
        <p:spPr>
          <a:xfrm>
            <a:off x="1409700" y="3941147"/>
            <a:ext cx="10896599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الطرح بمبادلتين باستخدام النقود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9A5B2C3-FCDD-96E1-B163-BA94521E05DC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80015EB-A22A-E556-C57C-2854C4D77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7772F9B-A80B-7ECA-E9E5-F2020D3854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B34548F9-5789-114A-9ED0-BE28416C91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27" b="93064" l="11842" r="87500">
                        <a14:foregroundMark x1="84868" y1="49133" x2="84868" y2="49133"/>
                        <a14:foregroundMark x1="84868" y1="49133" x2="82895" y2="70520"/>
                        <a14:foregroundMark x1="82895" y1="70520" x2="62500" y2="87861"/>
                        <a14:foregroundMark x1="62500" y1="87861" x2="42105" y2="930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23" r="3023"/>
          <a:stretch/>
        </p:blipFill>
        <p:spPr>
          <a:xfrm>
            <a:off x="5714999" y="5676900"/>
            <a:ext cx="2285999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2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619AE-462D-8BFC-A053-6D29AD965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74C91E8-41E7-8BCC-BD3D-E9BF71E04AE9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848F13A-052A-6670-5BB9-3A97E9E8A09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61ED309-F58F-E4A9-7A97-5F7E2E010F50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C1EBEF5-D50B-011E-A59D-0353498C73F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922F5F0-AE47-7202-E130-1220856B61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1164896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9AAB1BEB-E8A7-2D52-CCC7-BAB5A2CD5C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13208" y="4378271"/>
            <a:ext cx="7568554" cy="504570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DF33DBA-353A-BDE9-2BFD-C27DBEC97FF7}"/>
              </a:ext>
            </a:extLst>
          </p:cNvPr>
          <p:cNvSpPr txBox="1"/>
          <p:nvPr/>
        </p:nvSpPr>
        <p:spPr>
          <a:xfrm>
            <a:off x="1905000" y="863026"/>
            <a:ext cx="1053461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انتبهوا جيدا سنتدرب على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نجاز عمليات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طرح بمبادل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تين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باستخدام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النقود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457200" marR="0" lvl="1" indent="-45720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يقدم الأستاذ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لفدوى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أوراق من فئة 100 درهم و و3 أوراق من فئة 10 دراهم و7 أوراق من فئة درهم واحد</a:t>
            </a: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يطلب منها عدها والتصريح بالمبلغ بصوت مرتفع.</a:t>
            </a:r>
            <a:endParaRPr kumimoji="0" lang="ar-S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478E242-2250-A998-67B9-AA00A8D78478}"/>
              </a:ext>
            </a:extLst>
          </p:cNvPr>
          <p:cNvSpPr txBox="1"/>
          <p:nvPr/>
        </p:nvSpPr>
        <p:spPr>
          <a:xfrm>
            <a:off x="9262563" y="3772717"/>
            <a:ext cx="1219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فدوى</a:t>
            </a:r>
            <a:endParaRPr lang="fr-FR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6E2DEF45-8B72-D609-4164-FC71FE08B6ED}"/>
              </a:ext>
            </a:extLst>
          </p:cNvPr>
          <p:cNvCxnSpPr>
            <a:cxnSpLocks/>
          </p:cNvCxnSpPr>
          <p:nvPr/>
        </p:nvCxnSpPr>
        <p:spPr>
          <a:xfrm flipH="1">
            <a:off x="8625073" y="4287811"/>
            <a:ext cx="1094690" cy="7763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15066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B1FE24-53D4-A597-77D5-061642BC3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CB15974-F6ED-DFE5-6AA1-F5F23FC2F440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B46C943-CFFC-A81A-DA2D-81CB696386C8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BDEB074-1F3E-D444-1D03-8559E83A02C4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DD175D84-8DE3-3C28-2479-E32ACC7007A6}"/>
              </a:ext>
            </a:extLst>
          </p:cNvPr>
          <p:cNvSpPr txBox="1"/>
          <p:nvPr/>
        </p:nvSpPr>
        <p:spPr>
          <a:xfrm>
            <a:off x="1905000" y="863026"/>
            <a:ext cx="1053461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يقدم الأستاذ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لفدوى 8 أوراق من فئة 100 درهم و و3 أوراق من فئة 10 دراهم و7 أوراق من فئة درهم واحد</a:t>
            </a: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يطلب منها عدها والتصريح بالمبلغ بصوت مرتفع.</a:t>
            </a:r>
            <a:endParaRPr lang="ar-SA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تصرح فدوى بالمبلغ بصوت مرتفع.</a:t>
            </a:r>
            <a:endParaRPr lang="ar-SA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5B03D49-54EC-7BA6-2DEF-DB3950CD8DD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804589E-21CF-5215-CBE3-D96A0E1810A2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FDB8CF74-D1D1-EB50-FE7A-978E69BF6C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13208" y="4378271"/>
            <a:ext cx="7568554" cy="5045703"/>
          </a:xfrm>
          <a:prstGeom prst="rect">
            <a:avLst/>
          </a:prstGeom>
        </p:spPr>
      </p:pic>
      <p:sp>
        <p:nvSpPr>
          <p:cNvPr id="11" name="Bulle narrative : ronde 10">
            <a:extLst>
              <a:ext uri="{FF2B5EF4-FFF2-40B4-BE49-F238E27FC236}">
                <a16:creationId xmlns:a16="http://schemas.microsoft.com/office/drawing/2014/main" id="{41964E78-AFEF-2A47-1D1B-FB1DD39EA8E3}"/>
              </a:ext>
            </a:extLst>
          </p:cNvPr>
          <p:cNvSpPr/>
          <p:nvPr/>
        </p:nvSpPr>
        <p:spPr>
          <a:xfrm>
            <a:off x="7331971" y="3410083"/>
            <a:ext cx="2208745" cy="1371600"/>
          </a:xfrm>
          <a:prstGeom prst="wedgeEllipseCallou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36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837 درهما</a:t>
            </a:r>
            <a:endParaRPr lang="fr-FR" sz="36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5BB5C6C-5EF9-AAD6-828C-97523EF59858}"/>
              </a:ext>
            </a:extLst>
          </p:cNvPr>
          <p:cNvSpPr txBox="1"/>
          <p:nvPr/>
        </p:nvSpPr>
        <p:spPr>
          <a:xfrm>
            <a:off x="9363208" y="3857515"/>
            <a:ext cx="1219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فدوى</a:t>
            </a:r>
            <a:endParaRPr lang="fr-FR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9AF7D9FC-EE00-6E27-38FC-11C240B7A2F5}"/>
              </a:ext>
            </a:extLst>
          </p:cNvPr>
          <p:cNvCxnSpPr>
            <a:cxnSpLocks/>
          </p:cNvCxnSpPr>
          <p:nvPr/>
        </p:nvCxnSpPr>
        <p:spPr>
          <a:xfrm flipH="1">
            <a:off x="8725718" y="4372609"/>
            <a:ext cx="1094690" cy="7763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38865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B259F-A835-7607-7E76-E22FC3EEBB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9D0A73B-00CD-C844-EEE1-85BF81A96D47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177D762-0C02-0593-BAD3-87D0BB432BC6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A8EE463-7B25-C7E8-3E93-31D50BC16BBC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31572992-A8D2-68C6-2E78-29E6BEAC4C3A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D14785C-7E47-D43E-119E-4DB55897FF3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4" name="Image 13">
            <a:extLst>
              <a:ext uri="{FF2B5EF4-FFF2-40B4-BE49-F238E27FC236}">
                <a16:creationId xmlns:a16="http://schemas.microsoft.com/office/drawing/2014/main" id="{207FB55F-312A-48DC-775C-976F472776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13208" y="4378271"/>
            <a:ext cx="7568554" cy="5045703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4D31B23-00C8-DE03-8FCB-53F47E38AC29}"/>
              </a:ext>
            </a:extLst>
          </p:cNvPr>
          <p:cNvSpPr txBox="1"/>
          <p:nvPr/>
        </p:nvSpPr>
        <p:spPr>
          <a:xfrm>
            <a:off x="9095690" y="3706821"/>
            <a:ext cx="1219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36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فدوى</a:t>
            </a:r>
            <a:endParaRPr lang="fr-FR" sz="36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FCCC03AF-EE90-9168-0774-787E1394A732}"/>
              </a:ext>
            </a:extLst>
          </p:cNvPr>
          <p:cNvCxnSpPr>
            <a:cxnSpLocks/>
          </p:cNvCxnSpPr>
          <p:nvPr/>
        </p:nvCxnSpPr>
        <p:spPr>
          <a:xfrm flipH="1">
            <a:off x="8458200" y="4221915"/>
            <a:ext cx="1094690" cy="77637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25ECBD7F-B496-D5BD-245D-847BFB0998E6}"/>
              </a:ext>
            </a:extLst>
          </p:cNvPr>
          <p:cNvCxnSpPr>
            <a:cxnSpLocks/>
          </p:cNvCxnSpPr>
          <p:nvPr/>
        </p:nvCxnSpPr>
        <p:spPr>
          <a:xfrm>
            <a:off x="2952438" y="4705083"/>
            <a:ext cx="1036423" cy="50191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F5F0C514-0696-525F-5B6C-C2CEA89AD460}"/>
              </a:ext>
            </a:extLst>
          </p:cNvPr>
          <p:cNvSpPr txBox="1"/>
          <p:nvPr/>
        </p:nvSpPr>
        <p:spPr>
          <a:xfrm>
            <a:off x="1669306" y="4179669"/>
            <a:ext cx="12191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ياسين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536C5BB-639A-C04C-0CB3-08D04E9DDDAA}"/>
              </a:ext>
            </a:extLst>
          </p:cNvPr>
          <p:cNvSpPr txBox="1"/>
          <p:nvPr/>
        </p:nvSpPr>
        <p:spPr>
          <a:xfrm>
            <a:off x="1143000" y="863026"/>
            <a:ext cx="11296617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سأطلب من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فدوى 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عطي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لياسين 359 درهما من المبلغ الذي تتوفر عليه. 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عليكم أن تخمنوا 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المبلغ الذي أصبح عند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ياسين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</a:p>
          <a:p>
            <a:pPr marL="342900" marR="0" lvl="1" indent="-34290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يتفاعل الأستاذ مع المتعلمين لمساعدتهم على فهم الوضعية  واستنتاج العملية المناسبة.</a:t>
            </a:r>
          </a:p>
        </p:txBody>
      </p:sp>
    </p:spTree>
    <p:extLst>
      <p:ext uri="{BB962C8B-B14F-4D97-AF65-F5344CB8AC3E}">
        <p14:creationId xmlns:p14="http://schemas.microsoft.com/office/powerpoint/2010/main" val="17824385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6A071-1979-B994-050C-28A439F18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1B81EE8-3706-906E-7A6A-6441D4657D04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73D613C-3A0F-4934-03C1-9B4D5AF8DD55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1663C9B-1B1B-6B21-597A-125CEE4688C2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877E496-FED3-C027-4450-563935ADE438}"/>
              </a:ext>
            </a:extLst>
          </p:cNvPr>
          <p:cNvSpPr txBox="1"/>
          <p:nvPr/>
        </p:nvSpPr>
        <p:spPr>
          <a:xfrm>
            <a:off x="1905000" y="863026"/>
            <a:ext cx="10534617" cy="1273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يريد منكم القيام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بنمذجة إنجاز عملية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طرح بمبادلتين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باستخدام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النقود؟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lvl="1" indent="-4572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8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يعين الأستاذ </a:t>
            </a:r>
            <a:r>
              <a:rPr lang="ar-MA" sz="28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أحد التلاميذ للقيام بالنمذجة</a:t>
            </a:r>
            <a:endParaRPr lang="fr-FR" sz="20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33003A9-B8CC-4FA5-C142-80C7C2D4B17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C351BC5-AB61-6060-D05A-5379EEB398B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pSp>
        <p:nvGrpSpPr>
          <p:cNvPr id="17" name="Groupe 16">
            <a:extLst>
              <a:ext uri="{FF2B5EF4-FFF2-40B4-BE49-F238E27FC236}">
                <a16:creationId xmlns:a16="http://schemas.microsoft.com/office/drawing/2014/main" id="{2B109890-78BD-D796-C420-D0571B14B2F3}"/>
              </a:ext>
            </a:extLst>
          </p:cNvPr>
          <p:cNvGrpSpPr/>
          <p:nvPr/>
        </p:nvGrpSpPr>
        <p:grpSpPr>
          <a:xfrm>
            <a:off x="5410482" y="3606459"/>
            <a:ext cx="6552918" cy="6337641"/>
            <a:chOff x="5420814" y="2984386"/>
            <a:chExt cx="6552918" cy="6337641"/>
          </a:xfrm>
        </p:grpSpPr>
        <p:pic>
          <p:nvPicPr>
            <p:cNvPr id="13" name="Image 12" descr="Une image contenant capture d’écran, Rectangle, cadre photo, art&#10;&#10;Le contenu généré par l’IA peut être incorrect.">
              <a:extLst>
                <a:ext uri="{FF2B5EF4-FFF2-40B4-BE49-F238E27FC236}">
                  <a16:creationId xmlns:a16="http://schemas.microsoft.com/office/drawing/2014/main" id="{F6A62829-14C0-C7B5-855B-DD3ED2812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38" b="30357"/>
            <a:stretch>
              <a:fillRect/>
            </a:stretch>
          </p:blipFill>
          <p:spPr>
            <a:xfrm>
              <a:off x="5910504" y="2984386"/>
              <a:ext cx="5239166" cy="2750873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2682B34-3ED3-8646-52AC-3A49C57E10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7553" b="94411" l="4330" r="90836">
                          <a14:foregroundMark x1="46526" y1="9819" x2="38469" y2="7553"/>
                          <a14:foregroundMark x1="9265" y1="34894" x2="10171" y2="52719"/>
                          <a14:foregroundMark x1="10171" y1="52719" x2="7150" y2="62840"/>
                          <a14:foregroundMark x1="7150" y1="62840" x2="7150" y2="63746"/>
                          <a14:foregroundMark x1="58308" y1="93051" x2="35347" y2="94411"/>
                          <a14:foregroundMark x1="90836" y1="29758" x2="90836" y2="37311"/>
                          <a14:foregroundMark x1="4330" y1="61480" x2="4330" y2="61480"/>
                          <a14:foregroundMark x1="4632" y1="45166" x2="4632" y2="4516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20814" y="4953415"/>
              <a:ext cx="6552918" cy="4368612"/>
            </a:xfrm>
            <a:prstGeom prst="rect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01B80BE7-B4E8-A021-393E-D703D5F31E7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29" y="3606459"/>
            <a:ext cx="4762500" cy="476250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E15DA6F-6156-6FEE-8E98-6C960A71E663}"/>
              </a:ext>
            </a:extLst>
          </p:cNvPr>
          <p:cNvSpPr txBox="1"/>
          <p:nvPr/>
        </p:nvSpPr>
        <p:spPr>
          <a:xfrm>
            <a:off x="1090631" y="4939423"/>
            <a:ext cx="303812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نمذجة نشاط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الطرح بمبادلتين</a:t>
            </a:r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باستعمال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النقود.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43925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086A4-BF44-9104-2F46-124CE72FC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486AE2F-3AB2-24B0-463C-75631F3F90EC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79D4F32-13FA-05DC-7B82-66B7C45886E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A0AA8A7-233B-46C7-F127-B6F446B15464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10B7071-31BD-4AA9-1D1E-EA03A37708EA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ألواحكم انجزوا العملية التالية: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C902E38-3908-67D2-BEBE-38B4114C18A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62F86F0-ED57-3E48-872D-7F81BF367EF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478F4584-7358-3AF5-AE04-8E56CAAE825F}"/>
              </a:ext>
            </a:extLst>
          </p:cNvPr>
          <p:cNvSpPr txBox="1"/>
          <p:nvPr/>
        </p:nvSpPr>
        <p:spPr>
          <a:xfrm>
            <a:off x="3505200" y="5143500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-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26CE8A7-8A7C-3672-7ED4-EEA4ED6CCE8D}"/>
              </a:ext>
            </a:extLst>
          </p:cNvPr>
          <p:cNvGraphicFramePr>
            <a:graphicFrameLocks noGrp="1"/>
          </p:cNvGraphicFramePr>
          <p:nvPr/>
        </p:nvGraphicFramePr>
        <p:xfrm>
          <a:off x="5076455" y="3252961"/>
          <a:ext cx="4524745" cy="56878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8249">
                  <a:extLst>
                    <a:ext uri="{9D8B030D-6E8A-4147-A177-3AD203B41FA5}">
                      <a16:colId xmlns:a16="http://schemas.microsoft.com/office/drawing/2014/main" val="1556849506"/>
                    </a:ext>
                  </a:extLst>
                </a:gridCol>
                <a:gridCol w="1508249">
                  <a:extLst>
                    <a:ext uri="{9D8B030D-6E8A-4147-A177-3AD203B41FA5}">
                      <a16:colId xmlns:a16="http://schemas.microsoft.com/office/drawing/2014/main" val="2663509162"/>
                    </a:ext>
                  </a:extLst>
                </a:gridCol>
                <a:gridCol w="1508247">
                  <a:extLst>
                    <a:ext uri="{9D8B030D-6E8A-4147-A177-3AD203B41FA5}">
                      <a16:colId xmlns:a16="http://schemas.microsoft.com/office/drawing/2014/main" val="597641482"/>
                    </a:ext>
                  </a:extLst>
                </a:gridCol>
              </a:tblGrid>
              <a:tr h="1084977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مئات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عشرات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وحدات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7603067"/>
                  </a:ext>
                </a:extLst>
              </a:tr>
              <a:tr h="2582628"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5651687"/>
                  </a:ext>
                </a:extLst>
              </a:tr>
              <a:tr h="202028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2721746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15273CAA-3182-7291-D0AF-270586A63FE5}"/>
              </a:ext>
            </a:extLst>
          </p:cNvPr>
          <p:cNvSpPr txBox="1"/>
          <p:nvPr/>
        </p:nvSpPr>
        <p:spPr>
          <a:xfrm>
            <a:off x="8359593" y="441422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4FA9995-D3D4-DF73-158E-EC8D6621F88F}"/>
              </a:ext>
            </a:extLst>
          </p:cNvPr>
          <p:cNvSpPr txBox="1"/>
          <p:nvPr/>
        </p:nvSpPr>
        <p:spPr>
          <a:xfrm>
            <a:off x="5644038" y="444096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9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A856243-18C2-00C1-0316-B8232D4077A6}"/>
              </a:ext>
            </a:extLst>
          </p:cNvPr>
          <p:cNvSpPr txBox="1"/>
          <p:nvPr/>
        </p:nvSpPr>
        <p:spPr>
          <a:xfrm>
            <a:off x="8360925" y="557548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985492A-791B-DA20-6C7B-A881B21CA5DF}"/>
              </a:ext>
            </a:extLst>
          </p:cNvPr>
          <p:cNvSpPr txBox="1"/>
          <p:nvPr/>
        </p:nvSpPr>
        <p:spPr>
          <a:xfrm>
            <a:off x="7013298" y="560618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DE1F345-1ABA-CC59-899D-8258249465E2}"/>
              </a:ext>
            </a:extLst>
          </p:cNvPr>
          <p:cNvSpPr txBox="1"/>
          <p:nvPr/>
        </p:nvSpPr>
        <p:spPr>
          <a:xfrm>
            <a:off x="8385677" y="712714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9F48303-E5E1-4AC6-7491-8B69167F2847}"/>
              </a:ext>
            </a:extLst>
          </p:cNvPr>
          <p:cNvSpPr txBox="1"/>
          <p:nvPr/>
        </p:nvSpPr>
        <p:spPr>
          <a:xfrm>
            <a:off x="5663326" y="711890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F48CA6F6-048C-4DC7-DD6F-50E89FA132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C9C765A-762A-CA63-50F8-F5D785D475A7}"/>
              </a:ext>
            </a:extLst>
          </p:cNvPr>
          <p:cNvSpPr txBox="1"/>
          <p:nvPr/>
        </p:nvSpPr>
        <p:spPr>
          <a:xfrm>
            <a:off x="6967764" y="444096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9F1703D-CBE9-B6DB-8DCB-BCCCCAAD0641}"/>
              </a:ext>
            </a:extLst>
          </p:cNvPr>
          <p:cNvSpPr txBox="1"/>
          <p:nvPr/>
        </p:nvSpPr>
        <p:spPr>
          <a:xfrm>
            <a:off x="7049397" y="715865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C2FCB55A-CB46-06FB-DCB3-7221EA77015D}"/>
              </a:ext>
            </a:extLst>
          </p:cNvPr>
          <p:cNvSpPr txBox="1"/>
          <p:nvPr/>
        </p:nvSpPr>
        <p:spPr>
          <a:xfrm>
            <a:off x="5655521" y="560618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5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77681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6B11B6-0378-45A5-D7CB-118047604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9714A46-A233-7519-CD33-8A448F79966D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BA54FB3-9EE5-D181-2733-2B13CA1BE085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1FDAE11-B14E-3DA9-B706-47E808E8BEFB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BD03543-9166-8E00-F052-1329262D01C7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F73A565-2C5B-C480-1A19-53E916A1029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AB88C62D-7CF8-4067-AE18-8C95789F0949}"/>
              </a:ext>
            </a:extLst>
          </p:cNvPr>
          <p:cNvSpPr txBox="1"/>
          <p:nvPr/>
        </p:nvSpPr>
        <p:spPr>
          <a:xfrm>
            <a:off x="3505200" y="5143500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-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6BDD6A1D-E07C-A341-DE9F-EC166146A6D7}"/>
              </a:ext>
            </a:extLst>
          </p:cNvPr>
          <p:cNvGraphicFramePr>
            <a:graphicFrameLocks noGrp="1"/>
          </p:cNvGraphicFramePr>
          <p:nvPr/>
        </p:nvGraphicFramePr>
        <p:xfrm>
          <a:off x="5076455" y="3252961"/>
          <a:ext cx="4524745" cy="56878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8249">
                  <a:extLst>
                    <a:ext uri="{9D8B030D-6E8A-4147-A177-3AD203B41FA5}">
                      <a16:colId xmlns:a16="http://schemas.microsoft.com/office/drawing/2014/main" val="1556849506"/>
                    </a:ext>
                  </a:extLst>
                </a:gridCol>
                <a:gridCol w="1508249">
                  <a:extLst>
                    <a:ext uri="{9D8B030D-6E8A-4147-A177-3AD203B41FA5}">
                      <a16:colId xmlns:a16="http://schemas.microsoft.com/office/drawing/2014/main" val="2663509162"/>
                    </a:ext>
                  </a:extLst>
                </a:gridCol>
                <a:gridCol w="1508247">
                  <a:extLst>
                    <a:ext uri="{9D8B030D-6E8A-4147-A177-3AD203B41FA5}">
                      <a16:colId xmlns:a16="http://schemas.microsoft.com/office/drawing/2014/main" val="597641482"/>
                    </a:ext>
                  </a:extLst>
                </a:gridCol>
              </a:tblGrid>
              <a:tr h="1084977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مئات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عشرات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وحدات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7603067"/>
                  </a:ext>
                </a:extLst>
              </a:tr>
              <a:tr h="2582628"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5651687"/>
                  </a:ext>
                </a:extLst>
              </a:tr>
              <a:tr h="202028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2721746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58547EBD-0A4C-0DE1-63AC-C303C2DF270F}"/>
              </a:ext>
            </a:extLst>
          </p:cNvPr>
          <p:cNvSpPr txBox="1"/>
          <p:nvPr/>
        </p:nvSpPr>
        <p:spPr>
          <a:xfrm>
            <a:off x="8359593" y="441422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2253D235-6971-BD31-4A41-8D146613B7A4}"/>
              </a:ext>
            </a:extLst>
          </p:cNvPr>
          <p:cNvSpPr txBox="1"/>
          <p:nvPr/>
        </p:nvSpPr>
        <p:spPr>
          <a:xfrm>
            <a:off x="5644038" y="444096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9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85888BC-85A8-05E7-0809-68BF8B69CF70}"/>
              </a:ext>
            </a:extLst>
          </p:cNvPr>
          <p:cNvSpPr txBox="1"/>
          <p:nvPr/>
        </p:nvSpPr>
        <p:spPr>
          <a:xfrm>
            <a:off x="8360925" y="557548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1E03F44-D367-29C6-CF29-AF684927A541}"/>
              </a:ext>
            </a:extLst>
          </p:cNvPr>
          <p:cNvSpPr txBox="1"/>
          <p:nvPr/>
        </p:nvSpPr>
        <p:spPr>
          <a:xfrm>
            <a:off x="7013298" y="560618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FB0F4C8-54D9-69A8-272E-439840DF9103}"/>
              </a:ext>
            </a:extLst>
          </p:cNvPr>
          <p:cNvSpPr txBox="1"/>
          <p:nvPr/>
        </p:nvSpPr>
        <p:spPr>
          <a:xfrm>
            <a:off x="8385677" y="712714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8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92434C21-4770-690D-EE7C-CA7E40D560B2}"/>
              </a:ext>
            </a:extLst>
          </p:cNvPr>
          <p:cNvSpPr txBox="1"/>
          <p:nvPr/>
        </p:nvSpPr>
        <p:spPr>
          <a:xfrm>
            <a:off x="5557040" y="720193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36D0480-0DE2-F6C3-6109-65CB8900B23D}"/>
              </a:ext>
            </a:extLst>
          </p:cNvPr>
          <p:cNvSpPr txBox="1"/>
          <p:nvPr/>
        </p:nvSpPr>
        <p:spPr>
          <a:xfrm>
            <a:off x="6967764" y="444096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6F53FDEC-9782-B8C4-5196-704BEF6912A8}"/>
              </a:ext>
            </a:extLst>
          </p:cNvPr>
          <p:cNvSpPr txBox="1"/>
          <p:nvPr/>
        </p:nvSpPr>
        <p:spPr>
          <a:xfrm>
            <a:off x="7049397" y="715865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6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70C5545-E66F-7F72-1FD0-70D88CE3528B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848C48F4-C9E6-AB3B-A18F-65E1E3B956A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851" y="1184559"/>
            <a:ext cx="1148959" cy="821798"/>
          </a:xfrm>
          <a:prstGeom prst="rect">
            <a:avLst/>
          </a:prstGeom>
        </p:spPr>
      </p:pic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B0991430-1227-436C-5D44-8856086D77CE}"/>
              </a:ext>
            </a:extLst>
          </p:cNvPr>
          <p:cNvCxnSpPr/>
          <p:nvPr/>
        </p:nvCxnSpPr>
        <p:spPr>
          <a:xfrm>
            <a:off x="7000396" y="4692893"/>
            <a:ext cx="712420" cy="63801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9" name="ZoneTexte 18">
            <a:extLst>
              <a:ext uri="{FF2B5EF4-FFF2-40B4-BE49-F238E27FC236}">
                <a16:creationId xmlns:a16="http://schemas.microsoft.com/office/drawing/2014/main" id="{F8B3F6CE-B19A-0120-7483-D557AE3325F7}"/>
              </a:ext>
            </a:extLst>
          </p:cNvPr>
          <p:cNvSpPr txBox="1"/>
          <p:nvPr/>
        </p:nvSpPr>
        <p:spPr>
          <a:xfrm>
            <a:off x="5816763" y="4259349"/>
            <a:ext cx="6000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8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22EDA12A-1D7E-A9D2-2FCB-0692AB23143E}"/>
              </a:ext>
            </a:extLst>
          </p:cNvPr>
          <p:cNvCxnSpPr/>
          <p:nvPr/>
        </p:nvCxnSpPr>
        <p:spPr>
          <a:xfrm>
            <a:off x="5643006" y="4658912"/>
            <a:ext cx="712420" cy="6380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7" name="ZoneTexte 26">
            <a:extLst>
              <a:ext uri="{FF2B5EF4-FFF2-40B4-BE49-F238E27FC236}">
                <a16:creationId xmlns:a16="http://schemas.microsoft.com/office/drawing/2014/main" id="{3519DE9F-F32D-A39F-CF17-A31364B1F6A6}"/>
              </a:ext>
            </a:extLst>
          </p:cNvPr>
          <p:cNvSpPr txBox="1"/>
          <p:nvPr/>
        </p:nvSpPr>
        <p:spPr>
          <a:xfrm>
            <a:off x="8505941" y="4199618"/>
            <a:ext cx="6000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11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8" name="Connecteur droit 27">
            <a:extLst>
              <a:ext uri="{FF2B5EF4-FFF2-40B4-BE49-F238E27FC236}">
                <a16:creationId xmlns:a16="http://schemas.microsoft.com/office/drawing/2014/main" id="{727A88F7-5CF2-023A-9891-2E01A142FF97}"/>
              </a:ext>
            </a:extLst>
          </p:cNvPr>
          <p:cNvCxnSpPr/>
          <p:nvPr/>
        </p:nvCxnSpPr>
        <p:spPr>
          <a:xfrm>
            <a:off x="8392225" y="4706303"/>
            <a:ext cx="712420" cy="63801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1" name="ZoneTexte 30">
            <a:extLst>
              <a:ext uri="{FF2B5EF4-FFF2-40B4-BE49-F238E27FC236}">
                <a16:creationId xmlns:a16="http://schemas.microsoft.com/office/drawing/2014/main" id="{8DF07249-E9AD-64AD-8CB0-1AC9CDD91A34}"/>
              </a:ext>
            </a:extLst>
          </p:cNvPr>
          <p:cNvSpPr txBox="1"/>
          <p:nvPr/>
        </p:nvSpPr>
        <p:spPr>
          <a:xfrm>
            <a:off x="7143091" y="4284214"/>
            <a:ext cx="6000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FF0000"/>
                </a:solidFill>
                <a:latin typeface="Calibri"/>
                <a:cs typeface="Arial" panose="020B0604020202020204" pitchFamily="34" charset="0"/>
              </a:rPr>
              <a:t>3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9" name="Connecteur droit 28">
            <a:extLst>
              <a:ext uri="{FF2B5EF4-FFF2-40B4-BE49-F238E27FC236}">
                <a16:creationId xmlns:a16="http://schemas.microsoft.com/office/drawing/2014/main" id="{D3D92B5C-AFCE-597C-A597-67E08534F46B}"/>
              </a:ext>
            </a:extLst>
          </p:cNvPr>
          <p:cNvCxnSpPr>
            <a:cxnSpLocks/>
          </p:cNvCxnSpPr>
          <p:nvPr/>
        </p:nvCxnSpPr>
        <p:spPr>
          <a:xfrm>
            <a:off x="7179613" y="4392014"/>
            <a:ext cx="268804" cy="2180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0" name="ZoneTexte 29">
            <a:extLst>
              <a:ext uri="{FF2B5EF4-FFF2-40B4-BE49-F238E27FC236}">
                <a16:creationId xmlns:a16="http://schemas.microsoft.com/office/drawing/2014/main" id="{A4745F0D-7432-A9C6-412E-48CF6EA700D5}"/>
              </a:ext>
            </a:extLst>
          </p:cNvPr>
          <p:cNvSpPr txBox="1"/>
          <p:nvPr/>
        </p:nvSpPr>
        <p:spPr>
          <a:xfrm>
            <a:off x="7083361" y="3919835"/>
            <a:ext cx="6000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13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750E7C0-16F4-7AFD-7CCC-E17527A55E98}"/>
              </a:ext>
            </a:extLst>
          </p:cNvPr>
          <p:cNvSpPr txBox="1"/>
          <p:nvPr/>
        </p:nvSpPr>
        <p:spPr>
          <a:xfrm>
            <a:off x="5674332" y="560496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5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08378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086A4-BF44-9104-2F46-124CE72FC3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486AE2F-3AB2-24B0-463C-75631F3F90EC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79D4F32-13FA-05DC-7B82-66B7C45886E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A0AA8A7-233B-46C7-F127-B6F446B15464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10B7071-31BD-4AA9-1D1E-EA03A37708EA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ألواحكم انجزوا العملية التالية: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C902E38-3908-67D2-BEBE-38B4114C18A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62F86F0-ED57-3E48-872D-7F81BF367EF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478F4584-7358-3AF5-AE04-8E56CAAE825F}"/>
              </a:ext>
            </a:extLst>
          </p:cNvPr>
          <p:cNvSpPr txBox="1"/>
          <p:nvPr/>
        </p:nvSpPr>
        <p:spPr>
          <a:xfrm>
            <a:off x="3505200" y="5143500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-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26CE8A7-8A7C-3672-7ED4-EEA4ED6CCE8D}"/>
              </a:ext>
            </a:extLst>
          </p:cNvPr>
          <p:cNvGraphicFramePr>
            <a:graphicFrameLocks noGrp="1"/>
          </p:cNvGraphicFramePr>
          <p:nvPr/>
        </p:nvGraphicFramePr>
        <p:xfrm>
          <a:off x="5076455" y="3252961"/>
          <a:ext cx="4524745" cy="56878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8249">
                  <a:extLst>
                    <a:ext uri="{9D8B030D-6E8A-4147-A177-3AD203B41FA5}">
                      <a16:colId xmlns:a16="http://schemas.microsoft.com/office/drawing/2014/main" val="1556849506"/>
                    </a:ext>
                  </a:extLst>
                </a:gridCol>
                <a:gridCol w="1508249">
                  <a:extLst>
                    <a:ext uri="{9D8B030D-6E8A-4147-A177-3AD203B41FA5}">
                      <a16:colId xmlns:a16="http://schemas.microsoft.com/office/drawing/2014/main" val="2663509162"/>
                    </a:ext>
                  </a:extLst>
                </a:gridCol>
                <a:gridCol w="1508247">
                  <a:extLst>
                    <a:ext uri="{9D8B030D-6E8A-4147-A177-3AD203B41FA5}">
                      <a16:colId xmlns:a16="http://schemas.microsoft.com/office/drawing/2014/main" val="597641482"/>
                    </a:ext>
                  </a:extLst>
                </a:gridCol>
              </a:tblGrid>
              <a:tr h="1084977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مئات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عشرات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وحدات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7603067"/>
                  </a:ext>
                </a:extLst>
              </a:tr>
              <a:tr h="2582628"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5651687"/>
                  </a:ext>
                </a:extLst>
              </a:tr>
              <a:tr h="202028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2721746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15273CAA-3182-7291-D0AF-270586A63FE5}"/>
              </a:ext>
            </a:extLst>
          </p:cNvPr>
          <p:cNvSpPr txBox="1"/>
          <p:nvPr/>
        </p:nvSpPr>
        <p:spPr>
          <a:xfrm>
            <a:off x="8359593" y="441422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4FA9995-D3D4-DF73-158E-EC8D6621F88F}"/>
              </a:ext>
            </a:extLst>
          </p:cNvPr>
          <p:cNvSpPr txBox="1"/>
          <p:nvPr/>
        </p:nvSpPr>
        <p:spPr>
          <a:xfrm>
            <a:off x="5644038" y="444096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6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0A856243-18C2-00C1-0316-B8232D4077A6}"/>
              </a:ext>
            </a:extLst>
          </p:cNvPr>
          <p:cNvSpPr txBox="1"/>
          <p:nvPr/>
        </p:nvSpPr>
        <p:spPr>
          <a:xfrm>
            <a:off x="8360925" y="557548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9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F985492A-791B-DA20-6C7B-A881B21CA5DF}"/>
              </a:ext>
            </a:extLst>
          </p:cNvPr>
          <p:cNvSpPr txBox="1"/>
          <p:nvPr/>
        </p:nvSpPr>
        <p:spPr>
          <a:xfrm>
            <a:off x="7013298" y="560618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DE1F345-1ABA-CC59-899D-8258249465E2}"/>
              </a:ext>
            </a:extLst>
          </p:cNvPr>
          <p:cNvSpPr txBox="1"/>
          <p:nvPr/>
        </p:nvSpPr>
        <p:spPr>
          <a:xfrm>
            <a:off x="8385677" y="712714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49F48303-E5E1-4AC6-7491-8B69167F2847}"/>
              </a:ext>
            </a:extLst>
          </p:cNvPr>
          <p:cNvSpPr txBox="1"/>
          <p:nvPr/>
        </p:nvSpPr>
        <p:spPr>
          <a:xfrm>
            <a:off x="5663326" y="711890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F48CA6F6-048C-4DC7-DD6F-50E89FA132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C9C765A-762A-CA63-50F8-F5D785D475A7}"/>
              </a:ext>
            </a:extLst>
          </p:cNvPr>
          <p:cNvSpPr txBox="1"/>
          <p:nvPr/>
        </p:nvSpPr>
        <p:spPr>
          <a:xfrm>
            <a:off x="6967764" y="444096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C9F1703D-CBE9-B6DB-8DCB-BCCCCAAD0641}"/>
              </a:ext>
            </a:extLst>
          </p:cNvPr>
          <p:cNvSpPr txBox="1"/>
          <p:nvPr/>
        </p:nvSpPr>
        <p:spPr>
          <a:xfrm>
            <a:off x="7049397" y="715865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.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20A1634-742D-2F73-1BFE-91A1F2E3178E}"/>
              </a:ext>
            </a:extLst>
          </p:cNvPr>
          <p:cNvSpPr txBox="1"/>
          <p:nvPr/>
        </p:nvSpPr>
        <p:spPr>
          <a:xfrm>
            <a:off x="5717281" y="559279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765398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2D9E4A-4835-9726-E9AF-504B845E01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407FA74-DC0E-2B72-CAAD-5BDADACD9AE5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DEB0A79-FE03-455D-D4F8-026AB8FF204C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884463C-9818-0C3E-72DE-BBF91A3104D9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62931BA-0D07-066E-9ECD-F02A3CEEFDC9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C49FBDF-A272-E00D-5A22-B622E1BABAAA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C635FB73-F3C8-2890-6A84-2FBCB2E5982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C0FADAB8-FA20-9840-ADD8-B92C83B545F5}"/>
              </a:ext>
            </a:extLst>
          </p:cNvPr>
          <p:cNvSpPr txBox="1"/>
          <p:nvPr/>
        </p:nvSpPr>
        <p:spPr>
          <a:xfrm>
            <a:off x="3505200" y="5143500"/>
            <a:ext cx="76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-</a:t>
            </a:r>
            <a:endParaRPr kumimoji="0" lang="fr-FR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4B24DD2-757A-E8F7-3151-2BE9924401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6291354"/>
              </p:ext>
            </p:extLst>
          </p:nvPr>
        </p:nvGraphicFramePr>
        <p:xfrm>
          <a:off x="5076455" y="3252961"/>
          <a:ext cx="4524745" cy="56878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8249">
                  <a:extLst>
                    <a:ext uri="{9D8B030D-6E8A-4147-A177-3AD203B41FA5}">
                      <a16:colId xmlns:a16="http://schemas.microsoft.com/office/drawing/2014/main" val="1556849506"/>
                    </a:ext>
                  </a:extLst>
                </a:gridCol>
                <a:gridCol w="1508249">
                  <a:extLst>
                    <a:ext uri="{9D8B030D-6E8A-4147-A177-3AD203B41FA5}">
                      <a16:colId xmlns:a16="http://schemas.microsoft.com/office/drawing/2014/main" val="2663509162"/>
                    </a:ext>
                  </a:extLst>
                </a:gridCol>
                <a:gridCol w="1508247">
                  <a:extLst>
                    <a:ext uri="{9D8B030D-6E8A-4147-A177-3AD203B41FA5}">
                      <a16:colId xmlns:a16="http://schemas.microsoft.com/office/drawing/2014/main" val="597641482"/>
                    </a:ext>
                  </a:extLst>
                </a:gridCol>
              </a:tblGrid>
              <a:tr h="1084977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مئات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عشرات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4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وحدات</a:t>
                      </a:r>
                      <a:endParaRPr lang="fr-FR" sz="4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7603067"/>
                  </a:ext>
                </a:extLst>
              </a:tr>
              <a:tr h="2582628"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5651687"/>
                  </a:ext>
                </a:extLst>
              </a:tr>
              <a:tr h="2020286"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r" defTabSz="685783" rtl="1" eaLnBrk="1" latinLnBrk="0" hangingPunct="1"/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2721746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4B65151E-0D33-4E23-3844-FE04B268DEF7}"/>
              </a:ext>
            </a:extLst>
          </p:cNvPr>
          <p:cNvSpPr txBox="1"/>
          <p:nvPr/>
        </p:nvSpPr>
        <p:spPr>
          <a:xfrm>
            <a:off x="8359593" y="441422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8FD1F68-200E-B717-3261-D6AE2455C889}"/>
              </a:ext>
            </a:extLst>
          </p:cNvPr>
          <p:cNvSpPr txBox="1"/>
          <p:nvPr/>
        </p:nvSpPr>
        <p:spPr>
          <a:xfrm>
            <a:off x="5644038" y="444096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6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97A4F12-83C7-F0AF-CC0E-10F258EE0245}"/>
              </a:ext>
            </a:extLst>
          </p:cNvPr>
          <p:cNvSpPr txBox="1"/>
          <p:nvPr/>
        </p:nvSpPr>
        <p:spPr>
          <a:xfrm>
            <a:off x="8360925" y="557548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9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893C245B-1985-B568-984A-51F9D3ADBE54}"/>
              </a:ext>
            </a:extLst>
          </p:cNvPr>
          <p:cNvSpPr txBox="1"/>
          <p:nvPr/>
        </p:nvSpPr>
        <p:spPr>
          <a:xfrm>
            <a:off x="7013298" y="560618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7825A26-5919-068C-EA9C-48E73AC0CE93}"/>
              </a:ext>
            </a:extLst>
          </p:cNvPr>
          <p:cNvSpPr txBox="1"/>
          <p:nvPr/>
        </p:nvSpPr>
        <p:spPr>
          <a:xfrm>
            <a:off x="8385677" y="7127143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5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5404D4E-5DB2-33B8-04BB-BB49072E3B25}"/>
              </a:ext>
            </a:extLst>
          </p:cNvPr>
          <p:cNvSpPr txBox="1"/>
          <p:nvPr/>
        </p:nvSpPr>
        <p:spPr>
          <a:xfrm>
            <a:off x="5663326" y="7118901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72543EB-8B50-49B3-65BF-37ACA3138414}"/>
              </a:ext>
            </a:extLst>
          </p:cNvPr>
          <p:cNvSpPr txBox="1"/>
          <p:nvPr/>
        </p:nvSpPr>
        <p:spPr>
          <a:xfrm>
            <a:off x="6967764" y="4440964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0097B2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0097B2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0FD94FE8-97FC-7343-7504-428AFF5EE3BA}"/>
              </a:ext>
            </a:extLst>
          </p:cNvPr>
          <p:cNvSpPr txBox="1"/>
          <p:nvPr/>
        </p:nvSpPr>
        <p:spPr>
          <a:xfrm>
            <a:off x="7049397" y="715865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5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BDAB55CD-765D-131E-D499-BCB6F2C01660}"/>
              </a:ext>
            </a:extLst>
          </p:cNvPr>
          <p:cNvSpPr txBox="1"/>
          <p:nvPr/>
        </p:nvSpPr>
        <p:spPr>
          <a:xfrm>
            <a:off x="5717281" y="559279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</a:t>
            </a:r>
            <a:endParaRPr kumimoji="0" lang="fr-FR" sz="8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9166E448-7794-C4F7-0F7F-D4197DE31CB9}"/>
              </a:ext>
            </a:extLst>
          </p:cNvPr>
          <p:cNvSpPr txBox="1"/>
          <p:nvPr/>
        </p:nvSpPr>
        <p:spPr>
          <a:xfrm>
            <a:off x="7078816" y="4291126"/>
            <a:ext cx="6000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400" b="1" dirty="0">
                <a:solidFill>
                  <a:srgbClr val="FF0000"/>
                </a:solidFill>
                <a:latin typeface="Calibri"/>
                <a:cs typeface="Arial" panose="020B0604020202020204" pitchFamily="34" charset="0"/>
              </a:rPr>
              <a:t>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id="{E48DAEF5-F220-9224-C440-F93031B3F6B7}"/>
              </a:ext>
            </a:extLst>
          </p:cNvPr>
          <p:cNvCxnSpPr/>
          <p:nvPr/>
        </p:nvCxnSpPr>
        <p:spPr>
          <a:xfrm>
            <a:off x="6966432" y="4752791"/>
            <a:ext cx="712420" cy="63801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76EC40BD-45DD-F968-1478-0102809F7432}"/>
              </a:ext>
            </a:extLst>
          </p:cNvPr>
          <p:cNvSpPr txBox="1"/>
          <p:nvPr/>
        </p:nvSpPr>
        <p:spPr>
          <a:xfrm>
            <a:off x="5782799" y="4319247"/>
            <a:ext cx="6000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5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A6803FDB-72A2-9C54-C1E5-FF5A4D758956}"/>
              </a:ext>
            </a:extLst>
          </p:cNvPr>
          <p:cNvCxnSpPr/>
          <p:nvPr/>
        </p:nvCxnSpPr>
        <p:spPr>
          <a:xfrm>
            <a:off x="5609042" y="4718810"/>
            <a:ext cx="712420" cy="63801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1E2DAA5C-C5A9-9BEE-FC7C-BB7A1C5B0A41}"/>
              </a:ext>
            </a:extLst>
          </p:cNvPr>
          <p:cNvSpPr txBox="1"/>
          <p:nvPr/>
        </p:nvSpPr>
        <p:spPr>
          <a:xfrm>
            <a:off x="8471977" y="4259516"/>
            <a:ext cx="6000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14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0A1292BE-734A-20C6-4597-DFACE0360A8B}"/>
              </a:ext>
            </a:extLst>
          </p:cNvPr>
          <p:cNvCxnSpPr/>
          <p:nvPr/>
        </p:nvCxnSpPr>
        <p:spPr>
          <a:xfrm>
            <a:off x="8358261" y="4766201"/>
            <a:ext cx="712420" cy="63801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5" name="Connecteur droit 24">
            <a:extLst>
              <a:ext uri="{FF2B5EF4-FFF2-40B4-BE49-F238E27FC236}">
                <a16:creationId xmlns:a16="http://schemas.microsoft.com/office/drawing/2014/main" id="{7B9A685E-69D5-AB5E-425C-29695329AC6E}"/>
              </a:ext>
            </a:extLst>
          </p:cNvPr>
          <p:cNvCxnSpPr>
            <a:cxnSpLocks/>
          </p:cNvCxnSpPr>
          <p:nvPr/>
        </p:nvCxnSpPr>
        <p:spPr>
          <a:xfrm>
            <a:off x="7122596" y="4392013"/>
            <a:ext cx="268804" cy="21808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8" name="ZoneTexte 27">
            <a:extLst>
              <a:ext uri="{FF2B5EF4-FFF2-40B4-BE49-F238E27FC236}">
                <a16:creationId xmlns:a16="http://schemas.microsoft.com/office/drawing/2014/main" id="{2159001B-A488-CDE3-EFD5-499B155BA036}"/>
              </a:ext>
            </a:extLst>
          </p:cNvPr>
          <p:cNvSpPr txBox="1"/>
          <p:nvPr/>
        </p:nvSpPr>
        <p:spPr>
          <a:xfrm>
            <a:off x="7049397" y="3941830"/>
            <a:ext cx="6000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12</a:t>
            </a:r>
            <a:endParaRPr kumimoji="0" lang="fr-FR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6" name="Image 25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88FB17C2-957A-592D-100C-7BACEBC886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851" y="1184559"/>
            <a:ext cx="1148959" cy="821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7921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D74077-E679-DFC3-D482-01F256A99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412439E-7583-6FD6-1159-1F40AC509EA3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45B1943-63FE-16CC-5707-FFC60E738B77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7D8EF68-2341-6766-BF90-1B278F6D79B0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56E42C7-5086-1B40-DA16-3F6D57DAE06F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تعلمنا؟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41C3172-6DF5-D9EF-7429-B82591A17FEF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D8C3484-A28F-69BD-99FF-89182563DA5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BA587B8-C016-514B-84D8-B5BD659CDF5B}"/>
              </a:ext>
            </a:extLst>
          </p:cNvPr>
          <p:cNvSpPr/>
          <p:nvPr/>
        </p:nvSpPr>
        <p:spPr>
          <a:xfrm>
            <a:off x="2286000" y="3223519"/>
            <a:ext cx="7924800" cy="134137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SA" sz="4400" dirty="0" err="1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</a:t>
            </a:r>
            <a:r>
              <a:rPr lang="ar-MA" sz="4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نجاز عملية طرح بمبادلتين نتبع الخطوات التالية</a:t>
            </a:r>
          </a:p>
        </p:txBody>
      </p:sp>
      <p:pic>
        <p:nvPicPr>
          <p:cNvPr id="10" name="Image 9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435052FF-5F07-DB79-7323-DF3C74CAF8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11" t="39972" r="9538" b="42755"/>
          <a:stretch>
            <a:fillRect/>
          </a:stretch>
        </p:blipFill>
        <p:spPr>
          <a:xfrm rot="10800000">
            <a:off x="764166" y="4982800"/>
            <a:ext cx="12339934" cy="886229"/>
          </a:xfrm>
          <a:prstGeom prst="rect">
            <a:avLst/>
          </a:prstGeom>
        </p:spPr>
      </p:pic>
      <p:pic>
        <p:nvPicPr>
          <p:cNvPr id="11" name="Image 10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78B7D1C8-0089-4D72-068D-2A2C5CA8F3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5" t="70666" r="9825" b="12632"/>
          <a:stretch>
            <a:fillRect/>
          </a:stretch>
        </p:blipFill>
        <p:spPr>
          <a:xfrm rot="10800000">
            <a:off x="764166" y="5989051"/>
            <a:ext cx="12339934" cy="856952"/>
          </a:xfrm>
          <a:prstGeom prst="rect">
            <a:avLst/>
          </a:prstGeom>
        </p:spPr>
      </p:pic>
      <p:pic>
        <p:nvPicPr>
          <p:cNvPr id="12" name="Image 11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9CC3400C-12F5-99D1-347B-359EAF28E8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9429" r="9255" b="73298"/>
          <a:stretch>
            <a:fillRect/>
          </a:stretch>
        </p:blipFill>
        <p:spPr>
          <a:xfrm rot="10800000">
            <a:off x="774326" y="6972199"/>
            <a:ext cx="12329774" cy="886229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FC0A439-C97E-E7D0-C6FD-C3507614A724}"/>
              </a:ext>
            </a:extLst>
          </p:cNvPr>
          <p:cNvSpPr txBox="1"/>
          <p:nvPr/>
        </p:nvSpPr>
        <p:spPr>
          <a:xfrm>
            <a:off x="11147646" y="4886319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الأولى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33287AF-7C9E-710B-8F52-2B540F3B5B4C}"/>
              </a:ext>
            </a:extLst>
          </p:cNvPr>
          <p:cNvSpPr txBox="1"/>
          <p:nvPr/>
        </p:nvSpPr>
        <p:spPr>
          <a:xfrm>
            <a:off x="11102442" y="5924264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الثانية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C2FC770-EBA0-53E1-966F-3AC4869C56A0}"/>
              </a:ext>
            </a:extLst>
          </p:cNvPr>
          <p:cNvSpPr txBox="1"/>
          <p:nvPr/>
        </p:nvSpPr>
        <p:spPr>
          <a:xfrm>
            <a:off x="11147646" y="6846889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الثالثة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1BA2522-968E-B422-362D-83E21DC99677}"/>
              </a:ext>
            </a:extLst>
          </p:cNvPr>
          <p:cNvSpPr txBox="1"/>
          <p:nvPr/>
        </p:nvSpPr>
        <p:spPr>
          <a:xfrm>
            <a:off x="611900" y="4985456"/>
            <a:ext cx="100866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أضع العملية عموديا وأبدأ بالعدد الأكبر (الوحدات تحت الوحدات والعشرات تحت العشرات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وهكذا</a:t>
            </a: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)؛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9E2D40A-11E4-028C-A20F-083E9C5AEE93}"/>
              </a:ext>
            </a:extLst>
          </p:cNvPr>
          <p:cNvSpPr txBox="1"/>
          <p:nvPr/>
        </p:nvSpPr>
        <p:spPr>
          <a:xfrm>
            <a:off x="657104" y="5894982"/>
            <a:ext cx="101544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أطرح رقم وحدات العدد الأصغر من رقم وحدات العدد الأكبر (في حال كان رقم وحدات المطروح أكبر من رقم وحدات المطروح منه أقوم بمبادلة عشرة واحدة إلى 10 وحدات وأطرح 1 من العشرات)؛ </a:t>
            </a:r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A31ECD9-D78D-C692-26A7-5C95C6F941DA}"/>
              </a:ext>
            </a:extLst>
          </p:cNvPr>
          <p:cNvSpPr txBox="1"/>
          <p:nvPr/>
        </p:nvSpPr>
        <p:spPr>
          <a:xfrm>
            <a:off x="964014" y="6891236"/>
            <a:ext cx="98417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أطرح رقم عشرات العدد الأصغر من رقم عشرات العدد الأكبر ( في حال كان رقم عشرات المطروح أكبر من رقم عشرات المطروح منه أقوم بمبادلة مئة واحدة إلى 10 عشرات وأطرح 1 من المئات)؛</a:t>
            </a:r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9576F226-6060-1AA1-0C8A-C97AF32F70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9429" r="9255" b="73298"/>
          <a:stretch>
            <a:fillRect/>
          </a:stretch>
        </p:blipFill>
        <p:spPr>
          <a:xfrm rot="10800000">
            <a:off x="764166" y="7953985"/>
            <a:ext cx="12339934" cy="88622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BB56E54-582B-89C8-A12D-250581492F1A}"/>
              </a:ext>
            </a:extLst>
          </p:cNvPr>
          <p:cNvSpPr txBox="1"/>
          <p:nvPr/>
        </p:nvSpPr>
        <p:spPr>
          <a:xfrm>
            <a:off x="11054960" y="7867961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>
              <a:lnSpc>
                <a:spcPct val="150000"/>
              </a:lnSpc>
            </a:pPr>
            <a:r>
              <a:rPr lang="ar-S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الخطوة </a:t>
            </a: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الرابعة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56B3CB6-9A44-2D47-7BC5-9AFE9692103A}"/>
              </a:ext>
            </a:extLst>
          </p:cNvPr>
          <p:cNvSpPr txBox="1"/>
          <p:nvPr/>
        </p:nvSpPr>
        <p:spPr>
          <a:xfrm>
            <a:off x="1205862" y="8140125"/>
            <a:ext cx="9526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أ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طرح المئات من المئات </a:t>
            </a: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واكتب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فرق</a:t>
            </a: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المئات</a:t>
            </a: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في الخانة أسفل </a:t>
            </a:r>
            <a:r>
              <a:rPr lang="ar-M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المئات.</a:t>
            </a:r>
            <a:endParaRPr lang="ar-SA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98636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B530D-DDFD-12D9-4640-9ECF3F1F4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0AD9D85-37D6-EB9D-84B6-509194D261FB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335D8E9-7BF8-3278-5D50-AF7AA4220E37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D54ADC62-904D-82CA-C736-6BFD98B0F26B}"/>
              </a:ext>
            </a:extLst>
          </p:cNvPr>
          <p:cNvSpPr txBox="1"/>
          <p:nvPr/>
        </p:nvSpPr>
        <p:spPr>
          <a:xfrm>
            <a:off x="1143000" y="4312503"/>
            <a:ext cx="10515600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/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حل المسائل باستعمال استراتيجية الأسئلة الأربعة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6103261-4696-347D-43E8-827D53102610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18E475-9605-C20E-B443-32242509D7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1CB5CD5F-DB1D-DEFA-D2ED-72F8C27ADE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C96E965-41CA-C22E-F83C-A4DEC84E1E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27" b="93064" l="11842" r="87500">
                        <a14:foregroundMark x1="84868" y1="49133" x2="84868" y2="49133"/>
                        <a14:foregroundMark x1="84868" y1="49133" x2="82895" y2="70520"/>
                        <a14:foregroundMark x1="82895" y1="70520" x2="62500" y2="87861"/>
                        <a14:foregroundMark x1="62500" y1="87861" x2="42105" y2="930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23" r="3023"/>
          <a:stretch/>
        </p:blipFill>
        <p:spPr>
          <a:xfrm>
            <a:off x="5714999" y="5676900"/>
            <a:ext cx="2285999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194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7CFFD-D22B-68B6-5FBC-AD50328A2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7783297-3CF2-D0B8-3FD6-C91A5D6D797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FED9F8F-061B-9547-C090-2A20178F3131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C8D2699-2238-AD67-2CA3-3548D3239D1A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B0174F8-68CE-2E36-4923-05B19970F70E}"/>
              </a:ext>
            </a:extLst>
          </p:cNvPr>
          <p:cNvSpPr txBox="1"/>
          <p:nvPr/>
        </p:nvSpPr>
        <p:spPr>
          <a:xfrm>
            <a:off x="1905000" y="863026"/>
            <a:ext cx="105346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تابعوا معي سأقرأ المسألة 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تعرض المسألة على المسلاط العاكس ويقرأها الأستاذ قراءة واضحة ومتأنية.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91BFBBD-7DFF-E309-3F0E-E3CA7A64D13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10ED185-DD67-D569-876D-2CC3F444541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1A031717-73CD-0951-20C9-8369B8428738}"/>
              </a:ext>
            </a:extLst>
          </p:cNvPr>
          <p:cNvSpPr/>
          <p:nvPr/>
        </p:nvSpPr>
        <p:spPr>
          <a:xfrm>
            <a:off x="1371600" y="3683793"/>
            <a:ext cx="11018107" cy="5574507"/>
          </a:xfrm>
          <a:prstGeom prst="round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r>
              <a:rPr lang="ar-MA" sz="72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تحتوي حديقة عمومية على 432  شجرة ،قرر المجلس البلدي  قطع  169 شجرة متهالكة  لتحسين جمالية الحديقة.  </a:t>
            </a:r>
          </a:p>
          <a:p>
            <a:pPr algn="just" rtl="1"/>
            <a:r>
              <a:rPr lang="ar-MA" sz="72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العدد المتبقي من الأشجار بعد عملية القطع؟</a:t>
            </a:r>
          </a:p>
        </p:txBody>
      </p:sp>
      <p:pic>
        <p:nvPicPr>
          <p:cNvPr id="4" name="Image 3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19C6A2EB-F020-E434-DC09-6A9546C02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1" t="6698" r="51095" b="64450"/>
          <a:stretch>
            <a:fillRect/>
          </a:stretch>
        </p:blipFill>
        <p:spPr>
          <a:xfrm>
            <a:off x="591614" y="1058801"/>
            <a:ext cx="887015" cy="105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80371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541DB-EB1A-F23F-45D0-500D2EF7E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C60BDB6-22FD-B048-EA5F-F53EE3E43C3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C374577-FDCB-6295-0D15-BB2DFD6D896B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34BFD71-C61E-D28C-1118-8DBE310FFFAF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9F7067C-FE0B-28CE-EE19-06FA5CE5773E}"/>
              </a:ext>
            </a:extLst>
          </p:cNvPr>
          <p:cNvSpPr txBox="1"/>
          <p:nvPr/>
        </p:nvSpPr>
        <p:spPr>
          <a:xfrm>
            <a:off x="1447800" y="863026"/>
            <a:ext cx="109918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أغمضوا أعينكم وحاولوا تخيل المسألة.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يطرح الأستاذ  سلسلة من الأسئلة لمساعدة المتعلمين على فهم المسألة والتعرف على العملية المناسبة.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1BFE3053-8428-0CA4-A31B-BA7F4B7398A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C0E4C6D-AAA7-1F7B-B51A-B4B71C4209E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6" name="Image 5" descr="Une image contenant Visage humain, garçon, jeune enfant, clipart&#10;&#10;Le contenu généré par l’IA peut être incorrect.">
            <a:extLst>
              <a:ext uri="{FF2B5EF4-FFF2-40B4-BE49-F238E27FC236}">
                <a16:creationId xmlns:a16="http://schemas.microsoft.com/office/drawing/2014/main" id="{621C1C4E-8385-CC6E-2769-9EB21903B6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49" t="6792" r="22549" b="30223"/>
          <a:stretch>
            <a:fillRect/>
          </a:stretch>
        </p:blipFill>
        <p:spPr>
          <a:xfrm>
            <a:off x="3271481" y="3771900"/>
            <a:ext cx="7173037" cy="465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36486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11628-30C0-3281-D539-E8A31B04D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2C9150A-F1E8-6112-3488-CF5C4935389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AD85831-BF5E-6A30-CB92-5977AA2CF65B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728FC54-D7F3-1E1D-3D01-4867E4E8781E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CFA6371-3340-980E-3191-9F7D0092AE7A}"/>
              </a:ext>
            </a:extLst>
          </p:cNvPr>
          <p:cNvSpPr txBox="1"/>
          <p:nvPr/>
        </p:nvSpPr>
        <p:spPr>
          <a:xfrm>
            <a:off x="426372" y="863026"/>
            <a:ext cx="12013246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سنتذكر جميعا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كيفية حل المسالة باستخدام استراتيجية الأسئلة الأربعة.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سنحاول أولا استخراج المعلومات الواردة في المسألة.</a:t>
            </a:r>
            <a:endParaRPr lang="fr-FR" sz="2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3BF9FCFD-4FA2-29D8-286F-876A9152AEE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803669C-31B9-B378-0A86-FAC3913D3A6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360461D-15D5-1798-FB68-87C070157503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7D6AD83C-CA08-4A93-D444-BEB7913CF21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7D097942-D08F-493F-C2CF-33E36FFBAB4F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تحتوي حديقة عمومية على 432  شجرة ،قرر المجلس البلدي  قطع  169 شجرة متهالكة  لتحسين جمالية الحديقة.  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العدد المتبقي من الأشجار بعد عملية القطع؟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CD99393-0540-3845-4661-C17952A22FEB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6000" dirty="0">
                <a:solidFill>
                  <a:srgbClr val="FF0000"/>
                </a:solidFill>
              </a:rPr>
              <a:t>1- </a:t>
            </a:r>
            <a:r>
              <a:rPr lang="ar-M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يذكرني بالسؤال الأول</a:t>
            </a:r>
            <a:r>
              <a:rPr lang="ar-S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fr-FR" sz="7200" dirty="0"/>
          </a:p>
        </p:txBody>
      </p:sp>
    </p:spTree>
    <p:extLst>
      <p:ext uri="{BB962C8B-B14F-4D97-AF65-F5344CB8AC3E}">
        <p14:creationId xmlns:p14="http://schemas.microsoft.com/office/powerpoint/2010/main" val="1142780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E5E6F-FDE3-18C5-881D-03475FBC0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5A8165-F766-04C6-6659-BBA82A9CBF4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1218A58-6665-B3D8-AE00-6DC068E9E52F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B702228-AA72-C71A-5739-49E74A4FB1F2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CDE9201-434B-98D2-7387-2C8475FCA1AE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 الأول هو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2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02448BA-282D-1B7D-FD80-D3DE81F5260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C5AD0B5-92BE-3851-1DFD-269197CEC82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2FB7331-4504-3B3F-81EF-851AC7D6C3D5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EFBA3388-7778-9811-AB32-6CBF466B623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5FAEB2C-A165-93A1-1106-0AC6BCF5EF4B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6000" dirty="0">
                <a:solidFill>
                  <a:srgbClr val="FF0000"/>
                </a:solidFill>
              </a:rPr>
              <a:t>1- </a:t>
            </a:r>
            <a:r>
              <a:rPr lang="ar-S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المعلومات الواردة في المسألة؟</a:t>
            </a:r>
            <a:endParaRPr lang="fr-FR" sz="7200" dirty="0"/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612978ED-6157-0291-487F-5B87856E249D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تحتوي حديقة عمومية على 432  شجرة ،قرر المجلس البلدي  قطع  169 شجرة متهالكة  لتحسين جمالية الحديقة.  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العدد المتبقي من الأشجار بعد عملية القطع؟</a:t>
            </a:r>
          </a:p>
        </p:txBody>
      </p:sp>
    </p:spTree>
    <p:extLst>
      <p:ext uri="{BB962C8B-B14F-4D97-AF65-F5344CB8AC3E}">
        <p14:creationId xmlns:p14="http://schemas.microsoft.com/office/powerpoint/2010/main" val="1162198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58F44-A0EF-75D9-A97B-422D59165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8D20D8D-9912-7293-59B8-99D18311EE8D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47BCD46-627A-E3A5-7BF2-58113283DD9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FBB9493-58D1-A9C3-A6CD-939F5BF09614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07D7385-0243-E910-0662-5890F4364CD8}"/>
              </a:ext>
            </a:extLst>
          </p:cNvPr>
          <p:cNvSpPr txBox="1"/>
          <p:nvPr/>
        </p:nvSpPr>
        <p:spPr>
          <a:xfrm>
            <a:off x="1905000" y="1012969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يوجه الأستاذ المتعلمين لاستخراج المعلومات الواردة في المسألة.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784AFFC-1F48-098B-16B4-C066DF2A7F6E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C02DB60-C93F-3E13-AA72-DE674D0623B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3205596-09E5-901D-4AE4-3CF2605E53C5}"/>
              </a:ext>
            </a:extLst>
          </p:cNvPr>
          <p:cNvSpPr/>
          <p:nvPr/>
        </p:nvSpPr>
        <p:spPr>
          <a:xfrm>
            <a:off x="829410" y="30861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3" name="Image 12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EE3BD902-A3FA-8698-9231-3B472EE1AD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2136" y="3978355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3F98C9E1-085D-11A3-97B2-FB7FE085E4AB}"/>
              </a:ext>
            </a:extLst>
          </p:cNvPr>
          <p:cNvSpPr txBox="1"/>
          <p:nvPr/>
        </p:nvSpPr>
        <p:spPr>
          <a:xfrm>
            <a:off x="865986" y="4481496"/>
            <a:ext cx="563879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المعلومات الواردة في المسألة هي:</a:t>
            </a: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تحتوي الحديقة على 432 شجرة</a:t>
            </a:r>
            <a:endParaRPr lang="ar-S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سيتم قطع 169 شجرة</a:t>
            </a:r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25A6A12E-4040-6C98-B58C-3B313B0A0C2F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تحتوي حديقة عمومية على 432  شجرة ،قرر المجلس البلدي  قطع  169 شجرة متهالكة  لتحسين جمالية الحديقة.  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العدد المتبقي من الأشجار بعد عملية القطع؟</a:t>
            </a:r>
          </a:p>
        </p:txBody>
      </p:sp>
    </p:spTree>
    <p:extLst>
      <p:ext uri="{BB962C8B-B14F-4D97-AF65-F5344CB8AC3E}">
        <p14:creationId xmlns:p14="http://schemas.microsoft.com/office/powerpoint/2010/main" val="40817505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9210FE-DD3D-FA67-1652-F1E0B2988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6505CE8-B2BD-6CE5-1714-2EDEFCE4AA2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7A390C0-0CE2-73EC-E9D7-110C860E49FE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E7558BF-7F84-1EA6-196B-9F458D34AC8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BEB57C0-34E7-F061-2EB4-904632B08641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السؤال الثاني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AA7ABC1-A3DA-4D7C-9B25-C93CF5E8132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8ECAED0-8CAF-CCD2-248C-8D770B5ED9B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F595918-7B3C-4FDA-52AA-D3BB67524FBF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124476F9-6DF3-B35D-A822-20BD6AAEE0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6A2449F-B68D-6557-63D8-D3EE57C5723E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1- 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يذكرني بالسؤال الثاني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6E4C0C0A-1813-3491-DB55-1439A455E941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تحتوي حديقة عمومية على 432  شجرة ،قرر المجلس البلدي  قطع  169 شجرة متهالكة  لتحسين جمالية الحديقة.  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العدد المتبقي من الأشجار بعد عملية القطع؟</a:t>
            </a:r>
          </a:p>
        </p:txBody>
      </p:sp>
    </p:spTree>
    <p:extLst>
      <p:ext uri="{BB962C8B-B14F-4D97-AF65-F5344CB8AC3E}">
        <p14:creationId xmlns:p14="http://schemas.microsoft.com/office/powerpoint/2010/main" val="3820302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85A6D-3194-C952-6A9F-F0EAF9481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2314193-6502-988B-986D-6E56A6A6D5B7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41C08D9-1894-A519-3B37-834E4B0DB5D3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7F08689-56A9-2CC8-9039-6FA8F59D3995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1258125-1811-ED4A-C58C-B10C4DB71BB1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 الثاني هو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E4BCD29-4644-51D0-E845-A526AA771121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800C0FD-75F6-A272-2235-5D49279D7ED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CDB436F-CB4A-E409-DABB-2B525C4A8E0B}"/>
              </a:ext>
            </a:extLst>
          </p:cNvPr>
          <p:cNvSpPr/>
          <p:nvPr/>
        </p:nvSpPr>
        <p:spPr>
          <a:xfrm>
            <a:off x="829678" y="308587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AF20D803-817C-DF22-7DE3-8581EE6D80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7763" y="3947266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3EC488E-B28F-721F-DA27-1BE2A34CE70D}"/>
              </a:ext>
            </a:extLst>
          </p:cNvPr>
          <p:cNvSpPr txBox="1"/>
          <p:nvPr/>
        </p:nvSpPr>
        <p:spPr>
          <a:xfrm>
            <a:off x="1447800" y="4991100"/>
            <a:ext cx="518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6000" dirty="0">
                <a:solidFill>
                  <a:srgbClr val="FF0000"/>
                </a:solidFill>
              </a:rPr>
              <a:t>2- </a:t>
            </a:r>
            <a:r>
              <a:rPr lang="ar-S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المطلوب مني؟</a:t>
            </a:r>
            <a:endParaRPr lang="fr-FR" sz="7200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AF45CAE-C7C5-D0F3-F1AB-14AE31531F51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تحتوي حديقة عمومية على 432  شجرة ،قرر المجلس البلدي  قطع  169 شجرة متهالكة  لتحسين جمالية الحديقة.  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العدد المتبقي من الأشجار بعد عملية القطع؟</a:t>
            </a:r>
          </a:p>
        </p:txBody>
      </p:sp>
    </p:spTree>
    <p:extLst>
      <p:ext uri="{BB962C8B-B14F-4D97-AF65-F5344CB8AC3E}">
        <p14:creationId xmlns:p14="http://schemas.microsoft.com/office/powerpoint/2010/main" val="4035051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B404EB-94C7-DF94-3684-5D53C7970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AD8E642-566D-A5CC-1F46-B727FB0528C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51793D1-458A-56DC-8E45-E901E94B582A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BA8194C-1AB6-D85B-DD35-58BEF2735C4F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920DA8F-9D84-1A89-846A-6AB2408CEB0A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يتفاعل الأستاذ مع المتعلمين لتحديد المطلوب.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B706E82-F899-2320-6C68-704BA1D14B50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D6C31FE-7AA5-BA4B-3BBE-0F8EEB44F3E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C058000A-7BBC-0401-3C35-C9944D0FF91D}"/>
              </a:ext>
            </a:extLst>
          </p:cNvPr>
          <p:cNvSpPr/>
          <p:nvPr/>
        </p:nvSpPr>
        <p:spPr>
          <a:xfrm>
            <a:off x="829410" y="31623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52F2D333-FBE4-A2EA-11EA-97CFE9EE86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11689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03936322-FA47-7736-654E-124CFA4736CC}"/>
              </a:ext>
            </a:extLst>
          </p:cNvPr>
          <p:cNvSpPr txBox="1"/>
          <p:nvPr/>
        </p:nvSpPr>
        <p:spPr>
          <a:xfrm>
            <a:off x="1001529" y="5018037"/>
            <a:ext cx="56387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المط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</a:t>
            </a:r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وب هو  </a:t>
            </a: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إيجاد عدد الأشجار المتبقية بعد عملية القطع</a:t>
            </a:r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fr-FR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293EA579-EB0D-9449-1C36-7541C5D71CF9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تحتوي حديقة عمومية على 432  شجرة ،قرر المجلس البلدي  قطع  169 شجرة متهالكة  لتحسين جمالية الحديقة.  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العدد المتبقي من الأشجار بعد عملية القطع؟</a:t>
            </a:r>
          </a:p>
        </p:txBody>
      </p:sp>
    </p:spTree>
    <p:extLst>
      <p:ext uri="{BB962C8B-B14F-4D97-AF65-F5344CB8AC3E}">
        <p14:creationId xmlns:p14="http://schemas.microsoft.com/office/powerpoint/2010/main" val="1805133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8DC7E-8539-44B5-85C5-592835772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69514BF-C8EF-291A-091C-4D165264419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1C8B7D6-F87F-8911-707F-975112E5A912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2728129-9443-60BE-F7A1-9E9D62131288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A49BDB9-B976-F372-8B09-D1FA463878C5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السؤالين الأخيرين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7ABBBD6-61F6-8D80-FE63-84F3221FEA06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8097BC8-FB14-3B47-8660-7DBA4F89F7ED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FC577CF-E23F-E301-67A3-509DC90EBC7F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18C97457-0344-2A1E-B82A-7C8956A15F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D51B721E-D6C2-11A9-C88D-595C51D1B4B7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1- 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يذكرني بالسؤالين الأخيرين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DD5B463D-CAC4-61CE-173C-6A78EE9F4832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تحتوي حديقة عمومية على 432  شجرة ،قرر المجلس البلدي  قطع  169 شجرة متهالكة  لتحسين جمالية الحديقة.  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العدد المتبقي من الأشجار بعد عملية القطع؟</a:t>
            </a: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1616627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F250E-E7F4-EC07-9AE3-5E824B025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132E951-F327-AC55-1AD8-24910DF2475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29CD851-BE81-5DE9-7DDA-0C49E59A6BAD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86B59A1-C933-DCC6-8274-D46F9F8D1B74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1E44A15-94A5-C00A-F261-7262870AA233}"/>
              </a:ext>
            </a:extLst>
          </p:cNvPr>
          <p:cNvSpPr txBox="1"/>
          <p:nvPr/>
        </p:nvSpPr>
        <p:spPr>
          <a:xfrm>
            <a:off x="1219200" y="863026"/>
            <a:ext cx="11220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السؤالان الأخيران هما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97F4C55-9226-7022-02F8-D8F34982084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8CF3A36-CF9B-1BB2-92FE-4EDEF2C0B79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0C61EEE-FCF1-7C57-0E12-18A36DDFD2F9}"/>
              </a:ext>
            </a:extLst>
          </p:cNvPr>
          <p:cNvSpPr/>
          <p:nvPr/>
        </p:nvSpPr>
        <p:spPr>
          <a:xfrm>
            <a:off x="829410" y="31623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السؤال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7" name="Image 6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44872814-96EC-BB9C-143F-80DE36E3BB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F3B69A7-C997-1D16-0371-DA44F336D683}"/>
              </a:ext>
            </a:extLst>
          </p:cNvPr>
          <p:cNvSpPr txBox="1"/>
          <p:nvPr/>
        </p:nvSpPr>
        <p:spPr>
          <a:xfrm>
            <a:off x="1066800" y="4991100"/>
            <a:ext cx="5562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r-FR" sz="6000" dirty="0">
                <a:solidFill>
                  <a:srgbClr val="FF0000"/>
                </a:solidFill>
              </a:rPr>
              <a:t> 3</a:t>
            </a:r>
            <a:r>
              <a:rPr lang="ar-SA" sz="6000" dirty="0">
                <a:solidFill>
                  <a:srgbClr val="FF0000"/>
                </a:solidFill>
              </a:rPr>
              <a:t>- </a:t>
            </a:r>
            <a:r>
              <a:rPr lang="ar-SA" sz="72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ماذا علينا أن نفعل؟ ولماذا؟</a:t>
            </a:r>
            <a:endParaRPr lang="fr-FR" sz="7200" dirty="0"/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7EEBB7B3-8960-9514-8127-DA67B89B0E9A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تحتوي حديقة عمومية على 432  شجرة ،قرر المجلس البلدي  قطع  169 شجرة متهالكة  لتحسين جمالية الحديقة.  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العدد المتبقي من الأشجار بعد عملية القطع؟</a:t>
            </a:r>
          </a:p>
        </p:txBody>
      </p:sp>
    </p:spTree>
    <p:extLst>
      <p:ext uri="{BB962C8B-B14F-4D97-AF65-F5344CB8AC3E}">
        <p14:creationId xmlns:p14="http://schemas.microsoft.com/office/powerpoint/2010/main" val="2904666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28E75-9A5E-C4A4-A67C-89555DE56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A5F752B-F016-F41F-90B9-7DA979FEA436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245C1D9-73CD-E1E8-11C6-200658F52258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499A1C9-0B44-8FE3-309B-CB18AB5ACEB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F6857DD-67B9-4D48-8998-4043852CC9CB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الجواب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9280AB0-93F9-BB49-9359-E195B29A218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75BD1DB-D7F0-16DF-3511-1DB33FFAB41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21FEF18-C2CB-BCAC-5EF5-BAC97B349304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الحل</a:t>
            </a:r>
            <a:endParaRPr lang="ar-MA" sz="40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C6C7A0D8-C905-A2EB-F0F1-2D677A74B2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67295" y="4020885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FEAE238-E531-FC01-75D5-37E7AEAEF68D}"/>
              </a:ext>
            </a:extLst>
          </p:cNvPr>
          <p:cNvSpPr txBox="1"/>
          <p:nvPr/>
        </p:nvSpPr>
        <p:spPr>
          <a:xfrm>
            <a:off x="591443" y="4019736"/>
            <a:ext cx="603795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تحتوي حديقة على 432 شجرة</a:t>
            </a:r>
            <a:endParaRPr lang="ar-S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سيتم قطع 169 شجرة</a:t>
            </a:r>
          </a:p>
          <a:p>
            <a:pPr marL="914400" indent="-914400" algn="r" rtl="1">
              <a:buFont typeface="+mj-lt"/>
              <a:buAutoNum type="arabicPeriod"/>
            </a:pPr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ما العدد المتبقي من الأشجار بعد عملية القطع؟</a:t>
            </a:r>
          </a:p>
          <a:p>
            <a:pPr marL="914400" indent="-914400" algn="r" rtl="1">
              <a:buFont typeface="+mj-lt"/>
              <a:buAutoNum type="arabicPeriod"/>
            </a:pPr>
            <a:endParaRPr lang="ar-SA" sz="48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297B74F-1BDB-AC11-DF49-E566B62321DD}"/>
              </a:ext>
            </a:extLst>
          </p:cNvPr>
          <p:cNvSpPr txBox="1"/>
          <p:nvPr/>
        </p:nvSpPr>
        <p:spPr>
          <a:xfrm>
            <a:off x="405374" y="6894883"/>
            <a:ext cx="661948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54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عليّ أن أقوم بعملية </a:t>
            </a:r>
            <a:r>
              <a:rPr lang="ar-MA" sz="54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الطرح</a:t>
            </a:r>
            <a:r>
              <a:rPr lang="ar-SA" sz="54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MA" sz="54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rtl="1"/>
            <a:r>
              <a:rPr lang="ar-MA" sz="5400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لإيجاد العدد المتبقي من الأشجار.</a:t>
            </a:r>
            <a:endParaRPr lang="ar-SA" sz="5400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9416DB02-B34E-4185-7778-95135150FD62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تحتوي حديقة عمومية على 432  شجرة ،قرر المجلس البلدي  قطع  169 شجرة متهالكة  لتحسين جمالية الحديقة.  </a:t>
            </a:r>
          </a:p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العدد المتبقي من الأشجار بعد عملية القطع؟</a:t>
            </a:r>
          </a:p>
        </p:txBody>
      </p:sp>
    </p:spTree>
    <p:extLst>
      <p:ext uri="{BB962C8B-B14F-4D97-AF65-F5344CB8AC3E}">
        <p14:creationId xmlns:p14="http://schemas.microsoft.com/office/powerpoint/2010/main" val="1219481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7E3F13-3199-65BD-6E3D-20BB14290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E8D6C03-0D77-2FE8-BA0C-629F2C564D6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4E94366-57DA-540C-8CD3-E06AD68196EA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800C298-D6B9-091C-2E87-4F86864848B2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0DA01C2-DEB2-9836-8D76-AEC47158FD35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جيدا. لماذا سنجري عملية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الطرح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لإيجاد حل المسألة.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480D423-9065-F953-0B6E-E35B387F901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3752732-A4D0-5434-C8DD-C5845C5E574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89507A1F-75DC-EA21-5F60-1C8CA34A81FA}"/>
              </a:ext>
            </a:extLst>
          </p:cNvPr>
          <p:cNvSpPr/>
          <p:nvPr/>
        </p:nvSpPr>
        <p:spPr>
          <a:xfrm>
            <a:off x="5054886" y="5326010"/>
            <a:ext cx="3324811" cy="194509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عدد الأشجار التي سيتم قطعها</a:t>
            </a:r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99474349-DAF7-8FA8-C807-051A9AC7D8B3}"/>
              </a:ext>
            </a:extLst>
          </p:cNvPr>
          <p:cNvSpPr/>
          <p:nvPr/>
        </p:nvSpPr>
        <p:spPr>
          <a:xfrm>
            <a:off x="457200" y="5326010"/>
            <a:ext cx="3476254" cy="194509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عدد الأشجار في الحديقة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98B1E6E-7A25-E02A-D06E-BCFE88245077}"/>
              </a:ext>
            </a:extLst>
          </p:cNvPr>
          <p:cNvSpPr txBox="1"/>
          <p:nvPr/>
        </p:nvSpPr>
        <p:spPr>
          <a:xfrm>
            <a:off x="3924123" y="497512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600" dirty="0"/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0246FD8-E232-D8DA-BA82-80D8C32BCB37}"/>
              </a:ext>
            </a:extLst>
          </p:cNvPr>
          <p:cNvSpPr txBox="1"/>
          <p:nvPr/>
        </p:nvSpPr>
        <p:spPr>
          <a:xfrm>
            <a:off x="8388738" y="4916971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16600" dirty="0"/>
              <a:t>=</a:t>
            </a:r>
            <a:endParaRPr lang="fr-FR" sz="16600" dirty="0"/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794FADF8-E1FA-F602-37C8-C3AEBF8BD545}"/>
              </a:ext>
            </a:extLst>
          </p:cNvPr>
          <p:cNvSpPr/>
          <p:nvPr/>
        </p:nvSpPr>
        <p:spPr>
          <a:xfrm>
            <a:off x="9813656" y="5228725"/>
            <a:ext cx="3410883" cy="204238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8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العدد المتبقي من الأشجار بعد عملية القطع؟</a:t>
            </a:r>
          </a:p>
        </p:txBody>
      </p:sp>
    </p:spTree>
    <p:extLst>
      <p:ext uri="{BB962C8B-B14F-4D97-AF65-F5344CB8AC3E}">
        <p14:creationId xmlns:p14="http://schemas.microsoft.com/office/powerpoint/2010/main" val="10056123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E716F-96EC-2D69-C34B-5F7B74483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FCB1023-028D-E7B4-0189-B1FD5E1E9939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E56B6F8-24F9-F75D-89C3-26720993981D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87079B3-D5B0-2876-556A-6B2147B5C7DC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7FE31CD-2188-6425-0824-DD91DB634E58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نعم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سنطرح عدد الأشجار المقطوعة من عدد الأشجار في الحديقة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EB9272A-DFE7-5D7C-9D6C-5FA4123B5CC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5DF3E76-C079-A0A3-0D45-72029AA5B24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0F45B6CE-0682-0637-53CD-50064C71BB67}"/>
              </a:ext>
            </a:extLst>
          </p:cNvPr>
          <p:cNvSpPr/>
          <p:nvPr/>
        </p:nvSpPr>
        <p:spPr>
          <a:xfrm>
            <a:off x="5257801" y="4838700"/>
            <a:ext cx="2943810" cy="278329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38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169</a:t>
            </a:r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06D7EE0A-1425-4E58-A39E-AFBAA4FB7D76}"/>
              </a:ext>
            </a:extLst>
          </p:cNvPr>
          <p:cNvSpPr/>
          <p:nvPr/>
        </p:nvSpPr>
        <p:spPr>
          <a:xfrm>
            <a:off x="457200" y="4838700"/>
            <a:ext cx="3351420" cy="278329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138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432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B243465-A6F8-5011-CDAF-EF9141DF7DDC}"/>
              </a:ext>
            </a:extLst>
          </p:cNvPr>
          <p:cNvSpPr txBox="1"/>
          <p:nvPr/>
        </p:nvSpPr>
        <p:spPr>
          <a:xfrm>
            <a:off x="3924123" y="497512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16600" dirty="0">
                <a:solidFill>
                  <a:srgbClr val="FF0000"/>
                </a:solidFill>
              </a:rPr>
              <a:t>-</a:t>
            </a:r>
            <a:endParaRPr lang="fr-FR" sz="16600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DE474B2-986A-7D71-C3A1-B30A9B3707B4}"/>
              </a:ext>
            </a:extLst>
          </p:cNvPr>
          <p:cNvSpPr txBox="1"/>
          <p:nvPr/>
        </p:nvSpPr>
        <p:spPr>
          <a:xfrm>
            <a:off x="8201611" y="490691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16600" dirty="0"/>
              <a:t>=</a:t>
            </a:r>
            <a:endParaRPr lang="fr-FR" sz="16600" dirty="0"/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8A075C67-AD88-0F6E-2705-0CD7FC62CC77}"/>
              </a:ext>
            </a:extLst>
          </p:cNvPr>
          <p:cNvSpPr/>
          <p:nvPr/>
        </p:nvSpPr>
        <p:spPr>
          <a:xfrm>
            <a:off x="9864314" y="4838700"/>
            <a:ext cx="3165885" cy="278329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8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العدد المتبقي من الأشجار بعد عملية القطع؟</a:t>
            </a:r>
          </a:p>
        </p:txBody>
      </p:sp>
    </p:spTree>
    <p:extLst>
      <p:ext uri="{BB962C8B-B14F-4D97-AF65-F5344CB8AC3E}">
        <p14:creationId xmlns:p14="http://schemas.microsoft.com/office/powerpoint/2010/main" val="105625127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C21FB-B672-B7DA-932F-D8D90E2BC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29E5252-F8A0-D1D0-73C6-B6A7BAA2895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F199E3B-D9BB-8B14-5C74-027F468F9C10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E4AC312-6E0F-C758-87D7-172515235327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6D2526C-13C0-BA6F-D715-376D98F5A1F6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حل المسألة.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1F3161B-C60A-5F07-B77C-43C8EF17D1D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491AC2B-9BF3-B4E8-FB72-557C3F8A72AB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3FDB0FE-B454-E7A5-AB5B-40A049B3C813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40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العدد المتبقي من الأشجار بعد عملية القطع؟</a:t>
            </a: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8D8DC509-D1F0-E64E-6007-9C9F751A34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1907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CA494FA-7D87-F607-D9FE-6A507EDBD8E8}"/>
              </a:ext>
            </a:extLst>
          </p:cNvPr>
          <p:cNvSpPr txBox="1"/>
          <p:nvPr/>
        </p:nvSpPr>
        <p:spPr>
          <a:xfrm>
            <a:off x="819078" y="4828788"/>
            <a:ext cx="6038922" cy="26007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M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عدد الأشجار المتبقية </a:t>
            </a:r>
            <a:r>
              <a:rPr lang="ar-SA" sz="48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هو:</a:t>
            </a:r>
          </a:p>
          <a:p>
            <a:pPr algn="ctr" rtl="1"/>
            <a:r>
              <a:rPr lang="fr-FR" sz="115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432-169=263</a:t>
            </a:r>
            <a:endParaRPr lang="ar-SA" sz="115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E88C2EDB-2565-FA8D-0353-AE84A5481C44}"/>
              </a:ext>
            </a:extLst>
          </p:cNvPr>
          <p:cNvSpPr/>
          <p:nvPr/>
        </p:nvSpPr>
        <p:spPr>
          <a:xfrm>
            <a:off x="7300714" y="3467100"/>
            <a:ext cx="5576567" cy="5493614"/>
          </a:xfrm>
          <a:prstGeom prst="roundRect">
            <a:avLst/>
          </a:prstGeom>
          <a:solidFill>
            <a:schemeClr val="accent4"/>
          </a:solidFill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just" rtl="1"/>
            <a:r>
              <a:rPr lang="ar-MA" sz="52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تحتوي حديقة عمومية على 432  شجرة ،قرر المجلس البلدي  قطع  169 شجرة متهالكة  لتحسين جمالية الحديقة.  </a:t>
            </a:r>
          </a:p>
          <a:p>
            <a:pPr algn="just" rtl="1"/>
            <a:r>
              <a:rPr lang="ar-MA" sz="52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العدد المتبقي من الأشجار بعد عملية القطع؟</a:t>
            </a:r>
          </a:p>
        </p:txBody>
      </p:sp>
    </p:spTree>
    <p:extLst>
      <p:ext uri="{BB962C8B-B14F-4D97-AF65-F5344CB8AC3E}">
        <p14:creationId xmlns:p14="http://schemas.microsoft.com/office/powerpoint/2010/main" val="2074064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10E2A9-A1A2-0B8F-3B70-1F219DAD0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05259484-6A0A-C281-11B4-07A0AC145F2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7369732-1AEB-7799-05C8-632422C7DD89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34600F2-5D7D-F0B2-38BC-0A2F2CFBB560}"/>
              </a:ext>
            </a:extLst>
          </p:cNvPr>
          <p:cNvSpPr txBox="1"/>
          <p:nvPr/>
        </p:nvSpPr>
        <p:spPr>
          <a:xfrm>
            <a:off x="4101799" y="3970780"/>
            <a:ext cx="5688882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تمارين على الكراسة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1F05C72-DE2A-BB74-A7DB-2A397123F7C6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 فردي على الكراسة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280F0BFE-CAB5-5EA4-3012-3BC8C1C6C7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53D9CF05-E468-1BE7-23D1-FA2D35F571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D571D91-DD18-33B2-2638-E51BA69749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2121" b="90909" l="9353" r="89928">
                        <a14:foregroundMark x1="65468" y1="89091" x2="41727" y2="90909"/>
                        <a14:foregroundMark x1="41727" y1="90909" x2="35971" y2="830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59" b="2959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7586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E0AEDD-9E14-FCDC-00F7-08AF1041D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3522294-6C80-1628-4E4C-1077351EDD1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7FD61BC-DC31-653B-5CCB-340533D3B639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DB72596-1CD9-363A-362D-933B31124F0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D245EE7-485C-512F-42D9-CD77EF8CC118}"/>
              </a:ext>
            </a:extLst>
          </p:cNvPr>
          <p:cNvSpPr txBox="1"/>
          <p:nvPr/>
        </p:nvSpPr>
        <p:spPr>
          <a:xfrm>
            <a:off x="2057400" y="976263"/>
            <a:ext cx="10458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كراساتكم سننجز التمارين الصفحة </a:t>
            </a:r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15</a:t>
            </a:r>
            <a:endParaRPr lang="ar-SA" sz="3200" b="1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DE81340-7541-6147-04BF-9E25187E64F7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64AB917-0E25-4860-2660-821F44F6E8B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23EF70E9-0D6D-9511-C60B-78FDF4E7E0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800" y="2980209"/>
            <a:ext cx="13043216" cy="593224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127D1DC-4C46-C5B1-1183-EBA6C2144607}"/>
              </a:ext>
            </a:extLst>
          </p:cNvPr>
          <p:cNvSpPr/>
          <p:nvPr/>
        </p:nvSpPr>
        <p:spPr>
          <a:xfrm>
            <a:off x="533400" y="4668210"/>
            <a:ext cx="6324600" cy="388620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651901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2FBEFD-1E08-E42B-3B26-50376AB02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20D758E-EE32-25B5-2728-F118435B855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DCD837D-969F-DFB2-EBCB-C532A3877854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E953C13-E9BE-A51F-E0FA-62A6695C1978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7EC1AC2-B4D1-1BE8-2DC7-22B76AA702DE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(يتم التصحيح بشكل تفاعلي على السبورة الجانبية)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82FC1B5-45F0-28BD-07A5-59789CE36CAE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020B448-A1C0-7365-BF73-B8C9E5F3BB2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584C1F74-DE12-577F-C0EF-042D4D7391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800" y="2980209"/>
            <a:ext cx="13043216" cy="593224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B729F87-E7EB-5815-D723-D33146D071C3}"/>
              </a:ext>
            </a:extLst>
          </p:cNvPr>
          <p:cNvSpPr/>
          <p:nvPr/>
        </p:nvSpPr>
        <p:spPr>
          <a:xfrm>
            <a:off x="533400" y="4668210"/>
            <a:ext cx="6324600" cy="388620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CCA9310A-6C82-358E-DC77-8AA1B7429B1D}"/>
              </a:ext>
            </a:extLst>
          </p:cNvPr>
          <p:cNvSpPr txBox="1"/>
          <p:nvPr/>
        </p:nvSpPr>
        <p:spPr>
          <a:xfrm>
            <a:off x="4953001" y="5094268"/>
            <a:ext cx="6857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FF0000"/>
                </a:solidFill>
              </a:rPr>
              <a:t>36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0D2DAFB1-E438-0F54-F491-0FB76862DF64}"/>
              </a:ext>
            </a:extLst>
          </p:cNvPr>
          <p:cNvSpPr txBox="1"/>
          <p:nvPr/>
        </p:nvSpPr>
        <p:spPr>
          <a:xfrm>
            <a:off x="1981200" y="7661419"/>
            <a:ext cx="68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FF0000"/>
                </a:solidFill>
              </a:rPr>
              <a:t>70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BD97FE79-49A4-3CAA-FED0-BD91315ADBEB}"/>
              </a:ext>
            </a:extLst>
          </p:cNvPr>
          <p:cNvSpPr txBox="1"/>
          <p:nvPr/>
        </p:nvSpPr>
        <p:spPr>
          <a:xfrm>
            <a:off x="2743200" y="5143500"/>
            <a:ext cx="68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FF0000"/>
                </a:solidFill>
              </a:rPr>
              <a:t>44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CC5FCDB-9469-1951-9980-C6005E08A3DF}"/>
              </a:ext>
            </a:extLst>
          </p:cNvPr>
          <p:cNvSpPr txBox="1"/>
          <p:nvPr/>
        </p:nvSpPr>
        <p:spPr>
          <a:xfrm>
            <a:off x="1143000" y="6325969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FF0000"/>
                </a:solidFill>
              </a:rPr>
              <a:t>80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1B7E700-08C1-8DE0-1975-AE976806BC3B}"/>
              </a:ext>
            </a:extLst>
          </p:cNvPr>
          <p:cNvSpPr txBox="1"/>
          <p:nvPr/>
        </p:nvSpPr>
        <p:spPr>
          <a:xfrm>
            <a:off x="3962400" y="7658100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FF0000"/>
                </a:solidFill>
              </a:rPr>
              <a:t>100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2CF6346-2541-3C8E-651C-0F8F696600CD}"/>
              </a:ext>
            </a:extLst>
          </p:cNvPr>
          <p:cNvSpPr txBox="1"/>
          <p:nvPr/>
        </p:nvSpPr>
        <p:spPr>
          <a:xfrm>
            <a:off x="5638800" y="6362700"/>
            <a:ext cx="761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FF0000"/>
                </a:solidFill>
              </a:rPr>
              <a:t>39</a:t>
            </a:r>
            <a:endParaRPr lang="fr-FR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90016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7268C-B533-4D39-7095-F468A6AA9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3820389-B17D-D420-B5C8-20B43304227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3B895F2-C9D1-17FA-14C9-76551497CD8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FEFA14C-A9CB-8592-A48F-3BA0A409E086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94A86F8-0E8F-AF81-62CB-983465113E4A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أتمموا كما هو مطلوب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AE0D526-A9F3-EEA6-122D-F84B6DCB7884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E1E1FDF-0EC3-424B-93E4-B5F49A4323A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F463F2EE-08CD-0C43-6E08-9ED57546B6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2972" y="3619500"/>
            <a:ext cx="12888313" cy="476789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DE9D5D64-1999-4DDE-B28E-7890394E9795}"/>
              </a:ext>
            </a:extLst>
          </p:cNvPr>
          <p:cNvSpPr/>
          <p:nvPr/>
        </p:nvSpPr>
        <p:spPr>
          <a:xfrm>
            <a:off x="534715" y="5600700"/>
            <a:ext cx="12218198" cy="129540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302550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9A73AD-67E6-0BC6-D0F0-04A9A9994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8362A90-A4A6-A644-2B05-F96EB4CA2AA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B104892-5F8D-F731-C23E-05367338227D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3DA4406F-0589-91FA-B59A-A93438B69C86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7627BD9-799C-B879-1320-6702DBAF346A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51707FD-7BB4-B929-7FB2-74A4EE29A89F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25B3804-DFD9-6A2E-C0EE-26DFE56597B9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649E371D-452E-568A-33F4-8EAB4381BE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2972" y="3619500"/>
            <a:ext cx="12888313" cy="4767896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284124C-3CA6-A092-C355-3BD0C1245848}"/>
              </a:ext>
            </a:extLst>
          </p:cNvPr>
          <p:cNvSpPr/>
          <p:nvPr/>
        </p:nvSpPr>
        <p:spPr>
          <a:xfrm>
            <a:off x="534715" y="5600700"/>
            <a:ext cx="12218198" cy="129540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34B302C-7F47-039E-96E8-8A58226802EA}"/>
              </a:ext>
            </a:extLst>
          </p:cNvPr>
          <p:cNvSpPr txBox="1"/>
          <p:nvPr/>
        </p:nvSpPr>
        <p:spPr>
          <a:xfrm>
            <a:off x="457200" y="5748635"/>
            <a:ext cx="52877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200 000 + 30 000 + 7 000 + 900 + 60 + 4</a:t>
            </a:r>
            <a:endParaRPr lang="fr-FR" sz="2000" b="1" dirty="0">
              <a:solidFill>
                <a:srgbClr val="FF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F3520FC-A882-46D8-FB7A-5722BDFEB6EC}"/>
              </a:ext>
            </a:extLst>
          </p:cNvPr>
          <p:cNvSpPr txBox="1"/>
          <p:nvPr/>
        </p:nvSpPr>
        <p:spPr>
          <a:xfrm>
            <a:off x="5532660" y="5753100"/>
            <a:ext cx="52877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00B050"/>
                </a:solidFill>
              </a:rPr>
              <a:t>مئتان وسبعة وثلاثون ألفا وتسع مئة وأربعة وستون</a:t>
            </a:r>
            <a:endParaRPr lang="fr-FR" sz="2000" b="1" dirty="0">
              <a:solidFill>
                <a:srgbClr val="00B050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7BA3AEEB-1592-8B56-72C7-736F13A9A763}"/>
              </a:ext>
            </a:extLst>
          </p:cNvPr>
          <p:cNvSpPr txBox="1"/>
          <p:nvPr/>
        </p:nvSpPr>
        <p:spPr>
          <a:xfrm>
            <a:off x="5685060" y="6286500"/>
            <a:ext cx="52877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2400" b="1" dirty="0">
                <a:solidFill>
                  <a:srgbClr val="00B050"/>
                </a:solidFill>
              </a:rPr>
              <a:t>مئة وثمانية وثلاثون ألفا وخمسة وسبعون</a:t>
            </a:r>
            <a:endParaRPr lang="fr-FR" sz="2000" b="1" dirty="0">
              <a:solidFill>
                <a:srgbClr val="00B05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BF245F3-980D-48A6-1117-BF6030272E39}"/>
              </a:ext>
            </a:extLst>
          </p:cNvPr>
          <p:cNvSpPr txBox="1"/>
          <p:nvPr/>
        </p:nvSpPr>
        <p:spPr>
          <a:xfrm>
            <a:off x="10692795" y="6324600"/>
            <a:ext cx="190092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138 075</a:t>
            </a:r>
            <a:endParaRPr lang="fr-FR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743116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11B798-EBEF-CC9C-012E-F17458DD73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F93FA6C-93A2-F203-ABDC-07A67CA1B62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03D5A15-EDBC-A813-8AD9-5821661B1830}"/>
              </a:ext>
            </a:extLst>
          </p:cNvPr>
          <p:cNvSpPr/>
          <p:nvPr/>
        </p:nvSpPr>
        <p:spPr>
          <a:xfrm>
            <a:off x="228600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0A31BA2-EB90-DFEA-77C1-D72456DEEFA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57D8AEB-28DA-3A0F-B9B1-35798FEE4F2C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أنجزوا التمرين 3 صفحة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15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E0F4225-E164-6F2D-0E4A-867FF04F6D33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68F8A23-A8DA-859E-D84A-3EBCA143DBC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EECC7ACE-BC9F-8CC6-D0C6-3B83E1441C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7108" y="4229204"/>
            <a:ext cx="13145785" cy="419089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FAAB13E-79CA-4387-5639-B4820BFFECA8}"/>
              </a:ext>
            </a:extLst>
          </p:cNvPr>
          <p:cNvSpPr/>
          <p:nvPr/>
        </p:nvSpPr>
        <p:spPr>
          <a:xfrm>
            <a:off x="533400" y="4955736"/>
            <a:ext cx="5181600" cy="327660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324199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3171BA-816D-F460-2177-86A9145188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D9030AAE-9461-BCB9-FBBA-B7707637842B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8F99B73-D13C-F2B1-0F7E-7A6B331D4A3F}"/>
              </a:ext>
            </a:extLst>
          </p:cNvPr>
          <p:cNvSpPr/>
          <p:nvPr/>
        </p:nvSpPr>
        <p:spPr>
          <a:xfrm>
            <a:off x="228600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7B4993E-64CE-8793-35E2-B4B740BCB130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0BD2990-0096-283D-D70B-29FC320A9DAD}"/>
              </a:ext>
            </a:extLst>
          </p:cNvPr>
          <p:cNvSpPr txBox="1"/>
          <p:nvPr/>
        </p:nvSpPr>
        <p:spPr>
          <a:xfrm>
            <a:off x="4724400" y="976263"/>
            <a:ext cx="7791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من يمر إلى السبورة ليصحح العملية الأولى؟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1BE6E801-6E7E-A49C-1B87-FAD702B079E9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0580B28-BA45-17E2-C555-C77F5FB7C0F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0E0DB661-97FC-3C0F-686C-71C708852BCF}"/>
              </a:ext>
            </a:extLst>
          </p:cNvPr>
          <p:cNvSpPr txBox="1"/>
          <p:nvPr/>
        </p:nvSpPr>
        <p:spPr>
          <a:xfrm>
            <a:off x="2962290" y="2928828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80ED041-9A11-9507-3A16-236374681D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47108" y="3742943"/>
            <a:ext cx="13145785" cy="448939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38116FB-8C7B-C05A-A57E-9DC668AF9DF9}"/>
              </a:ext>
            </a:extLst>
          </p:cNvPr>
          <p:cNvSpPr/>
          <p:nvPr/>
        </p:nvSpPr>
        <p:spPr>
          <a:xfrm>
            <a:off x="609600" y="4955736"/>
            <a:ext cx="5105400" cy="3276600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104633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2E0D25-B395-8DBD-4D14-4B5DCEB88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81A0A5D-2BB5-C5F5-ABD7-FAF107D28BBE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1E386776-017A-8F13-DC09-55F273EC2ADC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1BA9967-6259-7C64-C2E4-8B38C5A20CE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4A029FF-C3DF-B214-3A01-6B82500F6C93}"/>
              </a:ext>
            </a:extLst>
          </p:cNvPr>
          <p:cNvSpPr txBox="1"/>
          <p:nvPr/>
        </p:nvSpPr>
        <p:spPr>
          <a:xfrm>
            <a:off x="1371600" y="976263"/>
            <a:ext cx="111442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الأستاذ من المتعلمين البحث عن حل المسألة في المنزل مع تسجيل خطوات الحل على دفتر البحث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التمرين رقم 4 صفحة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15</a:t>
            </a:r>
            <a:endParaRPr lang="ar-SA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7FF2ACA-AE30-261B-8C2D-CD66653395CE}"/>
              </a:ext>
            </a:extLst>
          </p:cNvPr>
          <p:cNvSpPr/>
          <p:nvPr/>
        </p:nvSpPr>
        <p:spPr>
          <a:xfrm rot="10800000">
            <a:off x="12752913" y="1012724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B272DEB-D38E-E761-64BF-AFB22AB6B88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230B48FD-B7C9-B3E2-9CE8-AE64311660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5800" y="2520052"/>
            <a:ext cx="12548649" cy="4841192"/>
          </a:xfrm>
          <a:prstGeom prst="rect">
            <a:avLst/>
          </a:prstGeom>
        </p:spPr>
      </p:pic>
      <p:grpSp>
        <p:nvGrpSpPr>
          <p:cNvPr id="5" name="Groupe 4">
            <a:extLst>
              <a:ext uri="{FF2B5EF4-FFF2-40B4-BE49-F238E27FC236}">
                <a16:creationId xmlns:a16="http://schemas.microsoft.com/office/drawing/2014/main" id="{2F94AFE2-1535-9277-EDB0-FB525ADEDA0F}"/>
              </a:ext>
            </a:extLst>
          </p:cNvPr>
          <p:cNvGrpSpPr/>
          <p:nvPr/>
        </p:nvGrpSpPr>
        <p:grpSpPr>
          <a:xfrm>
            <a:off x="3352800" y="5905499"/>
            <a:ext cx="7016624" cy="3737153"/>
            <a:chOff x="5142970" y="6297391"/>
            <a:chExt cx="7318785" cy="3613775"/>
          </a:xfrm>
        </p:grpSpPr>
        <p:pic>
          <p:nvPicPr>
            <p:cNvPr id="7" name="Image 6" descr="Une image contenant habits, personne, dessin humoristique, Visage humain&#10;&#10;Le contenu généré par l’IA peut être incorrect.">
              <a:extLst>
                <a:ext uri="{FF2B5EF4-FFF2-40B4-BE49-F238E27FC236}">
                  <a16:creationId xmlns:a16="http://schemas.microsoft.com/office/drawing/2014/main" id="{2EB4C77B-6FA3-72DF-2806-0303748E2BD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2970" y="6507566"/>
              <a:ext cx="3715705" cy="3403600"/>
            </a:xfrm>
            <a:prstGeom prst="rect">
              <a:avLst/>
            </a:prstGeom>
          </p:spPr>
        </p:pic>
        <p:pic>
          <p:nvPicPr>
            <p:cNvPr id="9" name="Picture 2" descr="dibujos animados dibujo de varita mágica 28211051 PNG">
              <a:extLst>
                <a:ext uri="{FF2B5EF4-FFF2-40B4-BE49-F238E27FC236}">
                  <a16:creationId xmlns:a16="http://schemas.microsoft.com/office/drawing/2014/main" id="{500D56F5-276D-84D1-EF82-E0CB4CE2A48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1148193">
              <a:off x="7349555" y="6297391"/>
              <a:ext cx="1682016" cy="16820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Image 9" descr="Une image contenant logo, symbole, conception&#10;&#10;Le contenu généré par l’IA peut être incorrect.">
              <a:extLst>
                <a:ext uri="{FF2B5EF4-FFF2-40B4-BE49-F238E27FC236}">
                  <a16:creationId xmlns:a16="http://schemas.microsoft.com/office/drawing/2014/main" id="{CA6C6A5C-4506-611B-778F-3DA8D324F7B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8071602" y="5383700"/>
              <a:ext cx="3090189" cy="5690117"/>
            </a:xfrm>
            <a:prstGeom prst="rect">
              <a:avLst/>
            </a:prstGeom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00FEC267-8516-6475-7009-83BD8C934158}"/>
                </a:ext>
              </a:extLst>
            </p:cNvPr>
            <p:cNvSpPr txBox="1"/>
            <p:nvPr/>
          </p:nvSpPr>
          <p:spPr>
            <a:xfrm rot="49032">
              <a:off x="7691013" y="7622389"/>
              <a:ext cx="4409174" cy="12210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14350" indent="-514350" algn="r" defTabSz="914400" rtl="1" eaLnBrk="1" latinLnBrk="0" hangingPunct="1">
                <a:buFont typeface="+mj-lt"/>
                <a:buAutoNum type="arabicPeriod"/>
              </a:pPr>
              <a:r>
                <a:rPr lang="ar-SA" sz="2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انجزوا المسألة في منازلكم؛</a:t>
              </a:r>
            </a:p>
            <a:p>
              <a:pPr marL="514350" indent="-514350" algn="r" rtl="1">
                <a:buFont typeface="+mj-lt"/>
                <a:buAutoNum type="arabicPeriod"/>
              </a:pPr>
              <a:r>
                <a:rPr lang="ar-SA" sz="2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استعينوا بخطوات الأسئلة الأربعة.</a:t>
              </a:r>
            </a:p>
            <a:p>
              <a:pPr marL="514350" indent="-514350" algn="r" defTabSz="914400" rtl="1" eaLnBrk="1" latinLnBrk="0" hangingPunct="1">
                <a:buFont typeface="+mj-lt"/>
                <a:buAutoNum type="arabicPeriod"/>
              </a:pPr>
              <a:r>
                <a:rPr lang="ar-SA" sz="2800" b="1" dirty="0">
                  <a:solidFill>
                    <a:srgbClr val="C00000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دونوا خطوات الحل على دفاتر البحث؛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8144515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D3766-B66F-AD9A-5982-78FC7AE56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E2AC35F-F345-1062-5C2D-FDBB3F54EA3C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900E4C5-362F-2FBE-1553-35E877A5810D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539F363-66EA-18B4-861A-55EB11320F5D}"/>
              </a:ext>
            </a:extLst>
          </p:cNvPr>
          <p:cNvSpPr txBox="1"/>
          <p:nvPr/>
        </p:nvSpPr>
        <p:spPr>
          <a:xfrm>
            <a:off x="2895600" y="3970418"/>
            <a:ext cx="7556801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/>
            <a:r>
              <a:rPr lang="fr-FR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 </a:t>
            </a:r>
            <a:r>
              <a:rPr lang="ar-S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التعرف على الأعداد وقيمة الأرقام ومكانها</a:t>
            </a:r>
          </a:p>
          <a:p>
            <a:pPr algn="ctr" defTabSz="685834" rtl="1"/>
            <a:r>
              <a:rPr lang="ar-S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باستخدام لعبة </a:t>
            </a:r>
            <a:r>
              <a:rPr lang="ar-MA" sz="4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الفرقعة والتصفيق</a:t>
            </a:r>
            <a:endParaRPr lang="en-US" sz="4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E43F0AD-CA5A-B1DB-02B9-B61E3B04126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لعبة</a:t>
            </a: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: الفرقعة والتصفيق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7B32BC9-3E23-9FD3-FE82-DDCA22010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438497B-B8C9-9F3B-904B-3AB7C83732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9" name="Image 8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B0687EDE-C1F8-DD48-3E17-BC6F2EBFDE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86" t="6698" r="76453" b="64450"/>
          <a:stretch>
            <a:fillRect/>
          </a:stretch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05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BB131-EA35-215A-EF0A-BC625E038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5839B71-69E0-694E-B3E9-8B10CE4FA6FB}"/>
              </a:ext>
            </a:extLst>
          </p:cNvPr>
          <p:cNvSpPr/>
          <p:nvPr/>
        </p:nvSpPr>
        <p:spPr>
          <a:xfrm>
            <a:off x="-1" y="2182636"/>
            <a:ext cx="13716001" cy="8104364"/>
          </a:xfrm>
          <a:prstGeom prst="rect">
            <a:avLst/>
          </a:prstGeom>
          <a:solidFill>
            <a:srgbClr val="4AC2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9CBABCC-703A-1F7F-9ECE-3B1353F55E0F}"/>
              </a:ext>
            </a:extLst>
          </p:cNvPr>
          <p:cNvSpPr/>
          <p:nvPr/>
        </p:nvSpPr>
        <p:spPr>
          <a:xfrm>
            <a:off x="275854" y="2476500"/>
            <a:ext cx="13164293" cy="74675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r>
              <a:rPr lang="ar-MA" sz="1350" dirty="0">
                <a:solidFill>
                  <a:prstClr val="white"/>
                </a:solidFill>
                <a:latin typeface="Dosis" pitchFamily="2" charset="0"/>
              </a:rPr>
              <a:t>ٍٍ</a:t>
            </a: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787366D-4593-DE07-FCC0-692DE29035DD}"/>
              </a:ext>
            </a:extLst>
          </p:cNvPr>
          <p:cNvSpPr/>
          <p:nvPr/>
        </p:nvSpPr>
        <p:spPr>
          <a:xfrm>
            <a:off x="-1" y="644347"/>
            <a:ext cx="13716001" cy="15382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1C7E756-0EFF-9D4E-F8C0-8B97C82A62C7}"/>
              </a:ext>
            </a:extLst>
          </p:cNvPr>
          <p:cNvSpPr txBox="1"/>
          <p:nvPr/>
        </p:nvSpPr>
        <p:spPr>
          <a:xfrm>
            <a:off x="152400" y="863027"/>
            <a:ext cx="12504004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سنلعب لعبة الفرقعة والتصفيق. 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ar-M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272A2BE-853B-B0B7-C654-BA1D4D38078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A2AF6E3-A8C6-D9CC-53C1-97C9B63019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535815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C28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FD7A0706-1EAC-2B8E-0EC5-0BD77CFD86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86" t="6698" r="76453" b="64450"/>
          <a:stretch>
            <a:fillRect/>
          </a:stretch>
        </p:blipFill>
        <p:spPr>
          <a:xfrm>
            <a:off x="800640" y="943680"/>
            <a:ext cx="841924" cy="94027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F329CF4E-7064-4498-672D-10EC1585DC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361" y="3512471"/>
            <a:ext cx="5464138" cy="527420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AB42124-4DD8-38D5-AA5E-9A90B266DEE9}"/>
              </a:ext>
            </a:extLst>
          </p:cNvPr>
          <p:cNvSpPr txBox="1"/>
          <p:nvPr/>
        </p:nvSpPr>
        <p:spPr>
          <a:xfrm>
            <a:off x="8672767" y="5143500"/>
            <a:ext cx="29833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ar-S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نمذجة لعبة </a:t>
            </a:r>
            <a:r>
              <a:rPr lang="ar-MA" sz="4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الفرقعة والتصفيق</a:t>
            </a:r>
            <a:endParaRPr lang="ar-SA" sz="4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Picture 8">
            <a:extLst>
              <a:ext uri="{FF2B5EF4-FFF2-40B4-BE49-F238E27FC236}">
                <a16:creationId xmlns:a16="http://schemas.microsoft.com/office/drawing/2014/main" id="{8FDDAA97-8D8F-4F36-BE0C-BC6F5497FFD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34166" y="4342128"/>
            <a:ext cx="2806155" cy="2858772"/>
          </a:xfrm>
          <a:prstGeom prst="rect">
            <a:avLst/>
          </a:prstGeom>
        </p:spPr>
      </p:pic>
      <p:pic>
        <p:nvPicPr>
          <p:cNvPr id="24" name="Picture 9" descr="A picture containing logo, symbol, white, graphics&#10;&#10;Description automatically generated">
            <a:extLst>
              <a:ext uri="{FF2B5EF4-FFF2-40B4-BE49-F238E27FC236}">
                <a16:creationId xmlns:a16="http://schemas.microsoft.com/office/drawing/2014/main" id="{96E32631-3841-5467-5A69-32CC7C5DC2C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3721" b="98605" l="0" r="97209">
                        <a14:foregroundMark x1="28837" y1="21860" x2="28837" y2="21860"/>
                        <a14:foregroundMark x1="20930" y1="64186" x2="20930" y2="64186"/>
                        <a14:foregroundMark x1="19070" y1="69302" x2="19070" y2="69302"/>
                        <a14:foregroundMark x1="6047" y1="20000" x2="6047" y2="20000"/>
                        <a14:foregroundMark x1="70698" y1="7907" x2="70698" y2="7907"/>
                        <a14:foregroundMark x1="69767" y1="3721" x2="69767" y2="3721"/>
                        <a14:foregroundMark x1="80930" y1="12558" x2="80930" y2="12558"/>
                        <a14:foregroundMark x1="89767" y1="26047" x2="89767" y2="26047"/>
                        <a14:foregroundMark x1="54884" y1="93488" x2="54884" y2="93488"/>
                        <a14:foregroundMark x1="1395" y1="34419" x2="1395" y2="34419"/>
                        <a14:foregroundMark x1="90233" y1="59535" x2="90233" y2="59535"/>
                        <a14:foregroundMark x1="97674" y1="65581" x2="97674" y2="65581"/>
                        <a14:foregroundMark x1="58140" y1="98605" x2="58140" y2="98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1" y="6477056"/>
            <a:ext cx="2113900" cy="2456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32709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E4548-31A5-A390-8A76-1624BF5C9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5B2BD5-3604-5120-1BA8-B2BB5F52FC11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A903DF3-8002-9109-87C1-86F857B2B40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D03FEB9-2C30-40DA-0F26-625E271A38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FC596F85-3F00-93AC-2AD8-5E38797B01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0234B9CA-8F10-B5F3-CF4B-CE796177F9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C3FF4CA-F699-841D-BE5A-A7643F672149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ينجز المتعلمون ما تبقى من التمارين في منازلهم مع تذكيرهم بأن مراقبة الانجازات ستتم بداية الحصة الموالية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553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C2595-CF05-AFAA-3EBF-89E2ABBBB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06F595D-1BB5-BBD4-B929-F8BF86EB2E1F}"/>
              </a:ext>
            </a:extLst>
          </p:cNvPr>
          <p:cNvSpPr/>
          <p:nvPr/>
        </p:nvSpPr>
        <p:spPr>
          <a:xfrm>
            <a:off x="3652888" y="495300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357944A-0D76-69AC-CAB1-79C2F3A8F5B0}"/>
              </a:ext>
            </a:extLst>
          </p:cNvPr>
          <p:cNvSpPr txBox="1"/>
          <p:nvPr/>
        </p:nvSpPr>
        <p:spPr>
          <a:xfrm>
            <a:off x="8500253" y="1999958"/>
            <a:ext cx="4487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 تسجيل الملاحظات حول سير الحصة على المذكرة اليومية؛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BA5B9F4C-350F-6A1A-20A9-1D4B495BB4F5}"/>
              </a:ext>
            </a:extLst>
          </p:cNvPr>
          <p:cNvSpPr txBox="1"/>
          <p:nvPr/>
        </p:nvSpPr>
        <p:spPr>
          <a:xfrm>
            <a:off x="3870366" y="537913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F77D1F2-879F-99D9-93CA-BA8ED52EA7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581900"/>
            <a:ext cx="2857500" cy="28575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08F9161-27D3-703D-BB3E-9831D8A6DF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6200" y="7988300"/>
            <a:ext cx="2489200" cy="2489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5E53BE1-2960-F37B-7679-944CCD490B60}"/>
              </a:ext>
            </a:extLst>
          </p:cNvPr>
          <p:cNvSpPr txBox="1"/>
          <p:nvPr/>
        </p:nvSpPr>
        <p:spPr>
          <a:xfrm>
            <a:off x="388906" y="2131600"/>
            <a:ext cx="5630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34" rtl="1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2 -  تسجيل نسبة التحكم التقديرية من أهداف الحصة.</a:t>
            </a:r>
          </a:p>
        </p:txBody>
      </p:sp>
      <p:pic>
        <p:nvPicPr>
          <p:cNvPr id="2" name="Image 1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2C4B541A-C3C3-1288-DBF0-331CE6EFCF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00253" y="3585480"/>
            <a:ext cx="4296955" cy="37233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CD5984-4BDA-200B-A93F-E2B248F3F5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585480"/>
            <a:ext cx="2965158" cy="356777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664201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12">
            <a:extLst>
              <a:ext uri="{FF2B5EF4-FFF2-40B4-BE49-F238E27FC236}">
                <a16:creationId xmlns:a16="http://schemas.microsoft.com/office/drawing/2014/main" id="{2A6D86EB-EC48-7F1E-4291-3206B9CB9BA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67" b="13512"/>
          <a:stretch/>
        </p:blipFill>
        <p:spPr>
          <a:xfrm>
            <a:off x="0" y="1285876"/>
            <a:ext cx="13716000" cy="7739848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1119DE3-130F-2E20-D3BE-4802887DBA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4464078"/>
              </p:ext>
            </p:extLst>
          </p:nvPr>
        </p:nvGraphicFramePr>
        <p:xfrm>
          <a:off x="150019" y="1901113"/>
          <a:ext cx="13415962" cy="78905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708606">
                  <a:extLst>
                    <a:ext uri="{9D8B030D-6E8A-4147-A177-3AD203B41FA5}">
                      <a16:colId xmlns:a16="http://schemas.microsoft.com/office/drawing/2014/main" val="2904711255"/>
                    </a:ext>
                  </a:extLst>
                </a:gridCol>
                <a:gridCol w="1707356">
                  <a:extLst>
                    <a:ext uri="{9D8B030D-6E8A-4147-A177-3AD203B41FA5}">
                      <a16:colId xmlns:a16="http://schemas.microsoft.com/office/drawing/2014/main" val="288616010"/>
                    </a:ext>
                  </a:extLst>
                </a:gridCol>
              </a:tblGrid>
              <a:tr h="867540">
                <a:tc gridSpan="2">
                  <a:txBody>
                    <a:bodyPr/>
                    <a:lstStyle/>
                    <a:p>
                      <a:pPr marL="0" marR="0" lvl="0" indent="0" algn="ctr" defTabSz="1028700" rtl="1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prstClr val="black"/>
                        </a:buClr>
                        <a:buSzPts val="4200"/>
                        <a:buFont typeface="Montserrat"/>
                        <a:buNone/>
                        <a:tabLst/>
                        <a:defRPr/>
                      </a:pPr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  <a:sym typeface="Montserrat"/>
                        </a:rPr>
                        <a:t>سيرورة الإنجاز</a:t>
                      </a:r>
                      <a:endParaRPr lang="fr-MA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  <a:sym typeface="Montserrat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249939"/>
                  </a:ext>
                </a:extLst>
              </a:tr>
              <a:tr h="1048712">
                <a:tc>
                  <a:txBody>
                    <a:bodyPr/>
                    <a:lstStyle/>
                    <a:p>
                      <a:pPr algn="ctr" rtl="1"/>
                      <a:r>
                        <a:rPr lang="ar-MA" sz="36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تنظيم وإعداد الفضاء؛ تحضير المعينات الديداكتيكية؛ جذب انتباه المتعلمين؛ التصريح بأهداف النشاط.</a:t>
                      </a:r>
                      <a:endParaRPr lang="fr-MA" sz="3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36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التهيئة</a:t>
                      </a:r>
                      <a:endParaRPr lang="fr-MA" sz="36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867186"/>
                  </a:ext>
                </a:extLst>
              </a:tr>
              <a:tr h="750492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MA" sz="5400" b="1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1) النمذجة</a:t>
                      </a:r>
                      <a:endParaRPr lang="fr-MA" sz="54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fr-MA" b="1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685650"/>
                  </a:ext>
                </a:extLst>
              </a:tr>
              <a:tr h="5048505">
                <a:tc gridSpan="2"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endParaRPr lang="ar-MA" sz="2700" kern="1200" dirty="0">
                        <a:solidFill>
                          <a:schemeClr val="tx1"/>
                        </a:solidFill>
                        <a:latin typeface="MadaniArabic-ExtraLight" panose="00000300000000000000" pitchFamily="2" charset="-78"/>
                        <a:ea typeface="+mn-ea"/>
                        <a:cs typeface="+mj-cs"/>
                      </a:endParaRPr>
                    </a:p>
                  </a:txBody>
                  <a:tcPr marL="102870" marR="102870" marT="51435" marB="51435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916015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F9FC9272-CBB5-63E9-A7E7-EF414AAA6C93}"/>
              </a:ext>
            </a:extLst>
          </p:cNvPr>
          <p:cNvSpPr/>
          <p:nvPr/>
        </p:nvSpPr>
        <p:spPr>
          <a:xfrm>
            <a:off x="0" y="1252017"/>
            <a:ext cx="13716000" cy="7715250"/>
          </a:xfrm>
          <a:prstGeom prst="rect">
            <a:avLst/>
          </a:prstGeom>
          <a:noFill/>
          <a:ln w="571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1028700">
              <a:defRPr/>
            </a:pPr>
            <a:endParaRPr lang="fr-MA" sz="2025" dirty="0">
              <a:solidFill>
                <a:prstClr val="black"/>
              </a:solidFill>
              <a:latin typeface="MadaniArabic-ExtraLight" panose="00000300000000000000" pitchFamily="2" charset="-78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9E3095B-E60C-38DF-E04D-1BE02489E71C}"/>
              </a:ext>
            </a:extLst>
          </p:cNvPr>
          <p:cNvSpPr txBox="1"/>
          <p:nvPr/>
        </p:nvSpPr>
        <p:spPr>
          <a:xfrm>
            <a:off x="2221669" y="4622542"/>
            <a:ext cx="11157454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028700" rtl="1"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يقوم الأستاذ بنمذجة النشاط:</a:t>
            </a:r>
          </a:p>
          <a:p>
            <a:pPr marL="321469" indent="-321469" algn="just" defTabSz="1028700" rtl="1">
              <a:buFont typeface="Arial" panose="020B0604020202020204" pitchFamily="34" charset="0"/>
              <a:buChar char="•"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المتعلمين الاستماع والملاحظة؛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321469" indent="-321469" algn="just" defTabSz="1028700" rtl="1">
              <a:buFont typeface="Arial" panose="020B0604020202020204" pitchFamily="34" charset="0"/>
              <a:buChar char="•"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يشرح قيمة النقرة (فرقعة الأصابع)، فرقعة واحدة تعني العدد 1، فرقعتان تعنيان العدد 2 وهكذا...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321469" indent="-321469" algn="just" defTabSz="1028700" rtl="1">
              <a:buFont typeface="Arial" panose="020B0604020202020204" pitchFamily="34" charset="0"/>
              <a:buChar char="•"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يشرح قيمة التصفيقة، تصفيقة تعني 10، تصفيقتان تعنيان العدد 20 وهكذا...</a:t>
            </a:r>
          </a:p>
          <a:p>
            <a:pPr marL="321469" indent="-321469" algn="just" defTabSz="1028700" rtl="1">
              <a:buFont typeface="Arial" panose="020B0604020202020204" pitchFamily="34" charset="0"/>
              <a:buChar char="•"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قيمة الضربة بالرجل على الأرض: ضربة واحدة تساوي مئة واحدة / ضربتان تساوي مئتان / ثلاث ضربات تساوي 3 في رقم المئات وهكذا......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321469" indent="-321469" algn="just" defTabSz="1028700" rtl="1">
              <a:buFont typeface="Arial" panose="020B0604020202020204" pitchFamily="34" charset="0"/>
              <a:buChar char="•"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التلاميذ الاستماع جيدا إلى فرقعات الأصابع والتصفيقات والعد ذهنيا.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321469" indent="-321469" algn="just" defTabSz="1028700" rtl="1">
              <a:buFont typeface="Arial" panose="020B0604020202020204" pitchFamily="34" charset="0"/>
              <a:buChar char="•"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يطلب من المتعلمين الإنصات لتعرف عدد التصفيقات وعدد فرقعات الأصابع وتعرف العدد المعني.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321469" indent="-321469" algn="just" defTabSz="1028700" rtl="1">
              <a:buFont typeface="Arial" panose="020B0604020202020204" pitchFamily="34" charset="0"/>
              <a:buChar char="•"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بدء اللعبة بأعداد صغيرة ثم التدرج نحو الكبيرة.</a:t>
            </a:r>
            <a:endParaRPr lang="fr-FR" sz="32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321469" indent="-321469" algn="just" defTabSz="1028700" rtl="1">
              <a:buFont typeface="Arial" panose="020B0604020202020204" pitchFamily="34" charset="0"/>
              <a:buChar char="•"/>
              <a:defRPr/>
            </a:pPr>
            <a:r>
              <a:rPr lang="ar-MA" sz="32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التناوب بين التصفيق والفرقعة لتعرف العدد أو الانطلاق من العدد لتمثيله بالتصفيق والفرقعات.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B578953-7660-AB7C-D119-45DBA4A560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070" y="4883973"/>
            <a:ext cx="1857854" cy="1892690"/>
          </a:xfrm>
          <a:prstGeom prst="rect">
            <a:avLst/>
          </a:prstGeom>
        </p:spPr>
      </p:pic>
      <p:pic>
        <p:nvPicPr>
          <p:cNvPr id="10" name="Picture 9" descr="A picture containing logo, symbol, white, graphics&#10;&#10;Description automatically generated">
            <a:extLst>
              <a:ext uri="{FF2B5EF4-FFF2-40B4-BE49-F238E27FC236}">
                <a16:creationId xmlns:a16="http://schemas.microsoft.com/office/drawing/2014/main" id="{881C00D8-2293-B24E-9AF1-A7916CCCE72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721" b="98605" l="0" r="97209">
                        <a14:foregroundMark x1="28837" y1="21860" x2="28837" y2="21860"/>
                        <a14:foregroundMark x1="20930" y1="64186" x2="20930" y2="64186"/>
                        <a14:foregroundMark x1="19070" y1="69302" x2="19070" y2="69302"/>
                        <a14:foregroundMark x1="6047" y1="20000" x2="6047" y2="20000"/>
                        <a14:foregroundMark x1="70698" y1="7907" x2="70698" y2="7907"/>
                        <a14:foregroundMark x1="69767" y1="3721" x2="69767" y2="3721"/>
                        <a14:foregroundMark x1="80930" y1="12558" x2="80930" y2="12558"/>
                        <a14:foregroundMark x1="89767" y1="26047" x2="89767" y2="26047"/>
                        <a14:foregroundMark x1="54884" y1="93488" x2="54884" y2="93488"/>
                        <a14:foregroundMark x1="1395" y1="34419" x2="1395" y2="34419"/>
                        <a14:foregroundMark x1="90233" y1="59535" x2="90233" y2="59535"/>
                        <a14:foregroundMark x1="97674" y1="65581" x2="97674" y2="65581"/>
                        <a14:foregroundMark x1="58140" y1="98605" x2="58140" y2="986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869" y="7238858"/>
            <a:ext cx="1400259" cy="1627308"/>
          </a:xfrm>
          <a:prstGeom prst="rect">
            <a:avLst/>
          </a:prstGeom>
        </p:spPr>
      </p:pic>
      <p:sp>
        <p:nvSpPr>
          <p:cNvPr id="3" name="Google Shape;146;p4">
            <a:extLst>
              <a:ext uri="{FF2B5EF4-FFF2-40B4-BE49-F238E27FC236}">
                <a16:creationId xmlns:a16="http://schemas.microsoft.com/office/drawing/2014/main" id="{A928257C-B20A-DECB-66D8-DCC2D69B6F27}"/>
              </a:ext>
            </a:extLst>
          </p:cNvPr>
          <p:cNvSpPr txBox="1">
            <a:spLocks/>
          </p:cNvSpPr>
          <p:nvPr/>
        </p:nvSpPr>
        <p:spPr>
          <a:xfrm>
            <a:off x="2144209" y="952500"/>
            <a:ext cx="9427582" cy="810000"/>
          </a:xfrm>
          <a:prstGeom prst="rect">
            <a:avLst/>
          </a:prstGeom>
          <a:solidFill>
            <a:srgbClr val="98ECD6"/>
          </a:solidFill>
          <a:ln w="19050">
            <a:noFill/>
          </a:ln>
        </p:spPr>
        <p:txBody>
          <a:bodyPr spcFirstLastPara="1" vert="horz" wrap="square" lIns="102853" tIns="51413" rIns="102853" bIns="51413" rtlCol="0" anchor="ctr" anchorCtr="0">
            <a:normAutofit lnSpcReduction="10000"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267" kern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algn="ctr" defTabSz="1028700" rtl="1">
              <a:buClr>
                <a:prstClr val="black"/>
              </a:buClr>
              <a:buSzPts val="4200"/>
              <a:defRPr/>
            </a:pPr>
            <a:r>
              <a:rPr lang="ar-MA" sz="5400" b="1" dirty="0"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  <a:sym typeface="Arial Black"/>
              </a:rPr>
              <a:t>  لعبة الفرقعة والتصفيق </a:t>
            </a:r>
          </a:p>
        </p:txBody>
      </p:sp>
    </p:spTree>
    <p:extLst>
      <p:ext uri="{BB962C8B-B14F-4D97-AF65-F5344CB8AC3E}">
        <p14:creationId xmlns:p14="http://schemas.microsoft.com/office/powerpoint/2010/main" val="152216989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26546</TotalTime>
  <Words>2316</Words>
  <Application>Microsoft Office PowerPoint</Application>
  <PresentationFormat>Personnalisé</PresentationFormat>
  <Paragraphs>569</Paragraphs>
  <Slides>65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65</vt:i4>
      </vt:variant>
    </vt:vector>
  </HeadingPairs>
  <TitlesOfParts>
    <vt:vector size="77" baseType="lpstr">
      <vt:lpstr>Wingdings</vt:lpstr>
      <vt:lpstr>Montserrat</vt:lpstr>
      <vt:lpstr>Dosis</vt:lpstr>
      <vt:lpstr>Carelia</vt:lpstr>
      <vt:lpstr>IBM Plex Sans Arabic</vt:lpstr>
      <vt:lpstr>Montserrat Light</vt:lpstr>
      <vt:lpstr>Calibri</vt:lpstr>
      <vt:lpstr>Arial</vt:lpstr>
      <vt:lpstr>Microsoft Uighur</vt:lpstr>
      <vt:lpstr>MadaniArabic-ExtraLight</vt:lpstr>
      <vt:lpstr>Montserrat Medium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Illustrative Creative Literature Project Presentation</dc:title>
  <dc:creator>youssef saadani</dc:creator>
  <cp:lastModifiedBy>AMINE.BENLHAMRA</cp:lastModifiedBy>
  <cp:revision>213</cp:revision>
  <dcterms:created xsi:type="dcterms:W3CDTF">2006-08-16T00:00:00Z</dcterms:created>
  <dcterms:modified xsi:type="dcterms:W3CDTF">2025-09-20T22:41:37Z</dcterms:modified>
  <dc:identifier>DAFtlvZnwz4</dc:identifier>
</cp:coreProperties>
</file>