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8"/>
  </p:notesMasterIdLst>
  <p:sldIdLst>
    <p:sldId id="257" r:id="rId2"/>
    <p:sldId id="2134808553" r:id="rId3"/>
    <p:sldId id="2134808554" r:id="rId4"/>
    <p:sldId id="2134808552" r:id="rId5"/>
    <p:sldId id="2134805392" r:id="rId6"/>
    <p:sldId id="2134808555" r:id="rId7"/>
    <p:sldId id="2134808443" r:id="rId8"/>
    <p:sldId id="386" r:id="rId9"/>
    <p:sldId id="2134808444" r:id="rId10"/>
    <p:sldId id="2134808445" r:id="rId11"/>
    <p:sldId id="2134805396" r:id="rId12"/>
    <p:sldId id="2134808446" r:id="rId13"/>
    <p:sldId id="2134808447" r:id="rId14"/>
    <p:sldId id="2147482533" r:id="rId15"/>
    <p:sldId id="2134808519" r:id="rId16"/>
    <p:sldId id="2134808520" r:id="rId17"/>
    <p:sldId id="2134808521" r:id="rId18"/>
    <p:sldId id="2134808522" r:id="rId19"/>
    <p:sldId id="2147482539" r:id="rId20"/>
    <p:sldId id="2134808459" r:id="rId21"/>
    <p:sldId id="2134808450" r:id="rId22"/>
    <p:sldId id="2134808557" r:id="rId23"/>
    <p:sldId id="2134808558" r:id="rId24"/>
    <p:sldId id="2134808559" r:id="rId25"/>
    <p:sldId id="2134808566" r:id="rId26"/>
    <p:sldId id="2134808567" r:id="rId27"/>
    <p:sldId id="2134808568" r:id="rId28"/>
    <p:sldId id="2134808490" r:id="rId29"/>
    <p:sldId id="2134808460" r:id="rId30"/>
    <p:sldId id="2134808453" r:id="rId31"/>
    <p:sldId id="2147482534" r:id="rId32"/>
    <p:sldId id="2134808537" r:id="rId33"/>
    <p:sldId id="2134808538" r:id="rId34"/>
    <p:sldId id="2134808540" r:id="rId35"/>
    <p:sldId id="2134808562" r:id="rId36"/>
    <p:sldId id="2147482535" r:id="rId37"/>
    <p:sldId id="2147482537" r:id="rId38"/>
    <p:sldId id="2134808572" r:id="rId39"/>
    <p:sldId id="2134808543" r:id="rId40"/>
    <p:sldId id="2134808454" r:id="rId41"/>
    <p:sldId id="2134808542" r:id="rId42"/>
    <p:sldId id="2134808573" r:id="rId43"/>
    <p:sldId id="2134808574" r:id="rId44"/>
    <p:sldId id="2134808575" r:id="rId45"/>
    <p:sldId id="2134808560" r:id="rId46"/>
    <p:sldId id="2134808576" r:id="rId47"/>
    <p:sldId id="2134808577" r:id="rId48"/>
    <p:sldId id="2134808561" r:id="rId49"/>
    <p:sldId id="2134808578" r:id="rId50"/>
    <p:sldId id="2134808579" r:id="rId51"/>
    <p:sldId id="2134808580" r:id="rId52"/>
    <p:sldId id="2134808581" r:id="rId53"/>
    <p:sldId id="2134808582" r:id="rId54"/>
    <p:sldId id="2134808467" r:id="rId55"/>
    <p:sldId id="2134808468" r:id="rId56"/>
    <p:sldId id="2134808499" r:id="rId57"/>
    <p:sldId id="2134808474" r:id="rId58"/>
    <p:sldId id="2134808583" r:id="rId59"/>
    <p:sldId id="2134808472" r:id="rId60"/>
    <p:sldId id="2134808584" r:id="rId61"/>
    <p:sldId id="2147482538" r:id="rId62"/>
    <p:sldId id="2134808461" r:id="rId63"/>
    <p:sldId id="2134808469" r:id="rId64"/>
    <p:sldId id="2134808503" r:id="rId65"/>
    <p:sldId id="2134808504" r:id="rId66"/>
    <p:sldId id="2147482532" r:id="rId67"/>
  </p:sldIdLst>
  <p:sldSz cx="13716000" cy="10287000"/>
  <p:notesSz cx="6858000" cy="9144000"/>
  <p:embeddedFontLst>
    <p:embeddedFont>
      <p:font typeface="Carelia" panose="020B0604020202020204" charset="0"/>
      <p:regular r:id="rId69"/>
    </p:embeddedFont>
    <p:embeddedFont>
      <p:font typeface="Dosis" pitchFamily="2" charset="0"/>
      <p:regular r:id="rId70"/>
      <p:bold r:id="rId71"/>
    </p:embeddedFont>
    <p:embeddedFont>
      <p:font typeface="IBM Plex Sans Arabic" panose="020B0604020202020204" charset="-78"/>
      <p:regular r:id="rId72"/>
    </p:embeddedFont>
    <p:embeddedFont>
      <p:font typeface="Microsoft Uighur" panose="02000000000000000000" pitchFamily="2" charset="-78"/>
      <p:regular r:id="rId73"/>
      <p:bold r:id="rId74"/>
    </p:embeddedFont>
    <p:embeddedFont>
      <p:font typeface="Montserrat" panose="00000500000000000000" pitchFamily="2" charset="0"/>
      <p:regular r:id="rId75"/>
      <p:bold r:id="rId76"/>
      <p:italic r:id="rId77"/>
      <p:boldItalic r:id="rId78"/>
    </p:embeddedFont>
    <p:embeddedFont>
      <p:font typeface="Montserrat Light" panose="00000400000000000000" pitchFamily="2" charset="0"/>
      <p:regular r:id="rId79"/>
      <p:italic r:id="rId80"/>
    </p:embeddedFont>
    <p:embeddedFont>
      <p:font typeface="Montserrat Medium" panose="00000600000000000000" pitchFamily="2" charset="0"/>
      <p:regular r:id="rId81"/>
      <p:italic r:id="rId8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BDC9"/>
    <a:srgbClr val="F98F51"/>
    <a:srgbClr val="0097B2"/>
    <a:srgbClr val="4AC283"/>
    <a:srgbClr val="3D8FA5"/>
    <a:srgbClr val="106585"/>
    <a:srgbClr val="829D4A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178" autoAdjust="0"/>
    <p:restoredTop sz="95226" autoAdjust="0"/>
  </p:normalViewPr>
  <p:slideViewPr>
    <p:cSldViewPr>
      <p:cViewPr varScale="1">
        <p:scale>
          <a:sx n="43" d="100"/>
          <a:sy n="43" d="100"/>
        </p:scale>
        <p:origin x="676" y="56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6.fntdata"/><Relationship Id="rId79" Type="http://schemas.openxmlformats.org/officeDocument/2006/relationships/font" Target="fonts/font11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1.fntdata"/><Relationship Id="rId77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4.fntdata"/><Relationship Id="rId80" Type="http://schemas.openxmlformats.org/officeDocument/2006/relationships/font" Target="fonts/font12.fntdata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5.fntdata"/><Relationship Id="rId78" Type="http://schemas.openxmlformats.org/officeDocument/2006/relationships/font" Target="fonts/font10.fntdata"/><Relationship Id="rId81" Type="http://schemas.openxmlformats.org/officeDocument/2006/relationships/font" Target="fonts/font13.fntdata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8.fntdata"/><Relationship Id="rId7" Type="http://schemas.openxmlformats.org/officeDocument/2006/relationships/slide" Target="slides/slide6.xml"/><Relationship Id="rId71" Type="http://schemas.openxmlformats.org/officeDocument/2006/relationships/font" Target="fonts/font3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21/09/2025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276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8.png"/><Relationship Id="rId7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4.png"/><Relationship Id="rId5" Type="http://schemas.openxmlformats.org/officeDocument/2006/relationships/image" Target="../media/image26.png"/><Relationship Id="rId4" Type="http://schemas.openxmlformats.org/officeDocument/2006/relationships/image" Target="../media/image9.svg"/><Relationship Id="rId9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8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9.svg"/><Relationship Id="rId7" Type="http://schemas.openxmlformats.org/officeDocument/2006/relationships/image" Target="../media/image4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9.jpe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9.jpe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55.pn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8.png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6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39.png"/><Relationship Id="rId4" Type="http://schemas.openxmlformats.org/officeDocument/2006/relationships/image" Target="../media/image6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9.svg"/><Relationship Id="rId7" Type="http://schemas.openxmlformats.org/officeDocument/2006/relationships/image" Target="../media/image6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8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5.wdp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4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S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لبنة </a:t>
            </a:r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</a:p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2667000" y="4926897"/>
            <a:ext cx="792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999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99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9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باستعمال النقود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بمبادلتين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ED262533-C262-E381-570D-765E6657F9E3}"/>
              </a:ext>
            </a:extLst>
          </p:cNvPr>
          <p:cNvGrpSpPr/>
          <p:nvPr/>
        </p:nvGrpSpPr>
        <p:grpSpPr>
          <a:xfrm>
            <a:off x="5863878" y="4365849"/>
            <a:ext cx="2508596" cy="3047420"/>
            <a:chOff x="5551965" y="4355607"/>
            <a:chExt cx="2789137" cy="3388218"/>
          </a:xfrm>
        </p:grpSpPr>
        <p:pic>
          <p:nvPicPr>
            <p:cNvPr id="16" name="Image 15" descr="Une image contenant texte, capture d’écran, Rectangle, cercle&#10;&#10;Le contenu généré par l’IA peut être incorrect.">
              <a:extLst>
                <a:ext uri="{FF2B5EF4-FFF2-40B4-BE49-F238E27FC236}">
                  <a16:creationId xmlns:a16="http://schemas.microsoft.com/office/drawing/2014/main" id="{36FBD504-1D8D-BBC0-E8D9-98DB859E6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721">
              <a:off x="7466251" y="4355607"/>
              <a:ext cx="679221" cy="1391763"/>
            </a:xfrm>
            <a:prstGeom prst="rect">
              <a:avLst/>
            </a:prstGeom>
          </p:spPr>
        </p:pic>
        <p:pic>
          <p:nvPicPr>
            <p:cNvPr id="17" name="Image 16" descr="Une image contenant texte, capture d’écran, Rectangle, cercle&#10;&#10;Le contenu généré par l’IA peut être incorrect.">
              <a:extLst>
                <a:ext uri="{FF2B5EF4-FFF2-40B4-BE49-F238E27FC236}">
                  <a16:creationId xmlns:a16="http://schemas.microsoft.com/office/drawing/2014/main" id="{853A592E-A839-4961-EA32-8AB8CB0C7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721">
              <a:off x="6793967" y="4367805"/>
              <a:ext cx="679221" cy="1391763"/>
            </a:xfrm>
            <a:prstGeom prst="rect">
              <a:avLst/>
            </a:prstGeom>
          </p:spPr>
        </p:pic>
        <p:pic>
          <p:nvPicPr>
            <p:cNvPr id="18" name="Image 17" descr="Une image contenant texte, capture d’écran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99E6A3E8-BF1B-653C-0D0B-7AFD7AA32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8541">
              <a:off x="6359041" y="4885399"/>
              <a:ext cx="691822" cy="1425101"/>
            </a:xfrm>
            <a:prstGeom prst="rect">
              <a:avLst/>
            </a:prstGeom>
          </p:spPr>
        </p:pic>
        <p:pic>
          <p:nvPicPr>
            <p:cNvPr id="19" name="Image 18" descr="Une image contenant texte, capture d’écran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B6F125DE-4E76-89D0-9D76-F97A9B437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8541">
              <a:off x="5551965" y="4798483"/>
              <a:ext cx="691822" cy="1425101"/>
            </a:xfrm>
            <a:prstGeom prst="rect">
              <a:avLst/>
            </a:prstGeom>
          </p:spPr>
        </p:pic>
        <p:pic>
          <p:nvPicPr>
            <p:cNvPr id="20" name="Image 19" descr="Une image contenant texte, bleu vert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692A8CA5-CCC2-3493-DE18-18149129C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4355" y="5817855"/>
              <a:ext cx="676747" cy="1439388"/>
            </a:xfrm>
            <a:prstGeom prst="rect">
              <a:avLst/>
            </a:prstGeom>
          </p:spPr>
        </p:pic>
        <p:pic>
          <p:nvPicPr>
            <p:cNvPr id="21" name="Image 20" descr="Une image contenant texte, bleu vert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682E5EF5-93DB-4087-F848-CE8D9F16A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5411" y="6174513"/>
              <a:ext cx="676747" cy="1439388"/>
            </a:xfrm>
            <a:prstGeom prst="rect">
              <a:avLst/>
            </a:prstGeom>
          </p:spPr>
        </p:pic>
        <p:pic>
          <p:nvPicPr>
            <p:cNvPr id="22" name="Image 21" descr="Une image contenant texte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94D2D550-EBA8-E87A-EE7B-E2C399488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9437" y="6337774"/>
              <a:ext cx="674698" cy="1406051"/>
            </a:xfrm>
            <a:prstGeom prst="rect">
              <a:avLst/>
            </a:prstGeom>
          </p:spPr>
        </p:pic>
        <p:pic>
          <p:nvPicPr>
            <p:cNvPr id="23" name="Image 22" descr="Une image contenant texte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F9CA61C4-B794-D019-EC5A-3D378ABEF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8770" y="6152077"/>
              <a:ext cx="674698" cy="14060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3 -العمليات وحل المسائل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الطرح بمبادلتين باستخدام النقود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–لعبة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الفرقعة والتصفيق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1 - حساب ذهني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قراءة جدول الطرح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الأعداد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SA" sz="4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لتعرف على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الأعداد من 0 إلى 999 999 باستعمال النقود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هيكلة الحصة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–عمل فردي على الكراسة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الإنجاز/التصحيح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84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كيفية استعمال الألواح بشكل صحيح: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Étoile à 5 branches 3">
            <a:extLst>
              <a:ext uri="{FF2B5EF4-FFF2-40B4-BE49-F238E27FC236}">
                <a16:creationId xmlns:a16="http://schemas.microsoft.com/office/drawing/2014/main" id="{7793FFDF-EE31-AA4E-A932-BD75EEC4D866}"/>
              </a:ext>
            </a:extLst>
          </p:cNvPr>
          <p:cNvSpPr/>
          <p:nvPr/>
        </p:nvSpPr>
        <p:spPr>
          <a:xfrm>
            <a:off x="1489838" y="8039100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D5B8E62-12CE-D2A7-01C8-B7C530BADC1C}"/>
              </a:ext>
            </a:extLst>
          </p:cNvPr>
          <p:cNvSpPr/>
          <p:nvPr/>
        </p:nvSpPr>
        <p:spPr>
          <a:xfrm>
            <a:off x="3885086" y="8343900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0FE38A-07F2-FDA6-3327-43C158F415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0336228" y="4023320"/>
            <a:ext cx="2410422" cy="1640874"/>
          </a:xfrm>
          <a:prstGeom prst="round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6C40DFB-92CC-3FE9-088B-0F517F25451C}"/>
              </a:ext>
            </a:extLst>
          </p:cNvPr>
          <p:cNvSpPr txBox="1"/>
          <p:nvPr/>
        </p:nvSpPr>
        <p:spPr>
          <a:xfrm>
            <a:off x="419043" y="2175285"/>
            <a:ext cx="949372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 fontAlgn="base">
              <a:buFont typeface="Wingdings" panose="05000000000000000000" pitchFamily="2" charset="2"/>
              <a:buChar char="§"/>
            </a:pPr>
            <a:r>
              <a:rPr lang="ar-MA" sz="3200" b="1" dirty="0"/>
              <a:t>أستخرج لوحتي بهدوء عند ظهور أيقونة اللوحة؛</a:t>
            </a:r>
          </a:p>
          <a:p>
            <a:pPr algn="r" rtl="1"/>
            <a:r>
              <a:rPr lang="ar-MA" sz="3200" b="1" dirty="0"/>
              <a:t>كل واحد يكتب اسمه الشخصي على اللوحة:</a:t>
            </a:r>
            <a:endParaRPr lang="ar-MA" sz="3200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الأولى: </a:t>
            </a:r>
            <a:r>
              <a:rPr lang="ar-MA" sz="3200" dirty="0"/>
              <a:t>ارفعوا الأقلام/الطباشير؛ فكروا، واكتبوا الإجابة؛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الثانية: </a:t>
            </a:r>
            <a:r>
              <a:rPr lang="ar-MA" sz="3200" dirty="0"/>
              <a:t>ارفعوا الألواح كلكم دفعة واحدة؛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الثالثة: </a:t>
            </a:r>
            <a:r>
              <a:rPr lang="ar-MA" sz="3200" dirty="0"/>
              <a:t>الذين سأشير إليهم، اخفضوا الألواح فإن إجابتكم صحيحة؛</a:t>
            </a:r>
            <a:endParaRPr lang="ar-MA" sz="3200" b="1" dirty="0"/>
          </a:p>
          <a:p>
            <a:pPr algn="r" rtl="1"/>
            <a:r>
              <a:rPr lang="ar-MA" sz="3200" dirty="0"/>
              <a:t> </a:t>
            </a:r>
          </a:p>
          <a:p>
            <a:pPr algn="r" rtl="1" fontAlgn="base"/>
            <a:r>
              <a:rPr lang="ar-MA" sz="3200" dirty="0"/>
              <a:t>	بالنسبة للذين ما زالت ألواحهم مرفوعة، فإن إجابتهم خاطئة؛ </a:t>
            </a:r>
          </a:p>
          <a:p>
            <a:pPr algn="r" rtl="1" fontAlgn="base"/>
            <a:r>
              <a:rPr lang="ar-MA" sz="3200" dirty="0"/>
              <a:t>	انتبهوا جيداً لعملية التصحيح للحصول على إجابة صحيحة في المرة القادمة؛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ar-MA" sz="3200" dirty="0"/>
              <a:t> </a:t>
            </a:r>
            <a:r>
              <a:rPr lang="ar-MA" sz="3200" b="1" dirty="0"/>
              <a:t>أمسح لوحتي عند الانتهاء من توظيفها، وأضعها في مكانها.</a:t>
            </a:r>
          </a:p>
        </p:txBody>
      </p:sp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جدول الطرح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BBF978-CF47-7B33-6F2E-1C7B07D976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بنائي الأعزاء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بكيفية قراءة جدول الطرح.</a:t>
            </a:r>
            <a:endParaRPr lang="fr-FR" sz="36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يفسح الأستاذ المجال لباقي المتعلمين لإبداء رأيهم في إجابات أصدقائهم.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3AC634C-D2AA-F159-2AF2-E53703F21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35D105-7D08-9E01-C905-474EAFDD4E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882" y="3415811"/>
            <a:ext cx="3047307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CE849-F988-CB0C-0C51-ACA10563B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FD90A6B-65BA-6033-4B17-A41BB4062516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FFFE7B-07BB-20EE-6DD0-8D1B555DD42D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687CC5F-7854-FF30-4D0B-708212AA727A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B7BAE3-CD80-8F26-2CBA-0A9B5D12A285}"/>
              </a:ext>
            </a:extLst>
          </p:cNvPr>
          <p:cNvSpPr txBox="1"/>
          <p:nvPr/>
        </p:nvSpPr>
        <p:spPr>
          <a:xfrm>
            <a:off x="1205132" y="997522"/>
            <a:ext cx="1130573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يمر لقراءة جدول الطرح على الشاشة؟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تعيين أحد المتعلمين ثم نمر إلى الشريحة الموالية (ليظهر الجدول واضحا)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87A0C66-0114-C48A-88A7-DEEB2794AEBC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79D1AE-3323-7626-7EC6-9226346E4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5604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027FE10F-2AB2-3C5D-279F-F82E324A0DA3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9" name="Image 8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CB760307-47E6-BB38-0FC4-A78ED03D5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E6852C8-B2C4-9695-ED15-094CEA4432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882" y="3415811"/>
            <a:ext cx="3047307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147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2034A-A29D-BDAB-EFC0-5324006D2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51AEB90-2777-FD98-0818-B0B2C6431983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94C43FC-4F82-1D6B-1486-D7025B70C54C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CA1A1FB-D1D7-83EB-B916-63A87A672A8C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2DAF2B7-BAC3-0C77-B523-22AC42216FD6}"/>
              </a:ext>
            </a:extLst>
          </p:cNvPr>
          <p:cNvSpPr txBox="1"/>
          <p:nvPr/>
        </p:nvSpPr>
        <p:spPr>
          <a:xfrm>
            <a:off x="1205132" y="997522"/>
            <a:ext cx="1130573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يشجع الأستاذ التلاميذ على تنويع اتجاهات قراءة الجدول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3 إلى 4 تلاميذ لقراءة الجدول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B01032B-2383-2E33-DC50-B4783FCE5E9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9D8EC0A-1D56-2E1F-1110-89F9E231877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629BE84F-88C6-0D81-AD1A-D41429D10E01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0CAE63-9545-25A4-0B08-2B90169672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801" y="2552700"/>
            <a:ext cx="6019801" cy="723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35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5059-CDBC-D0F9-19EE-9EA46E400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57CF66-59F5-C21C-8A9B-13CE7EEFA99A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615304F-655E-6F70-F73A-E1A6AF048E75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651E58-984C-4DC2-B532-D167EB088C77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F58867-A995-AD6A-E50B-C0544E98BF9B}"/>
              </a:ext>
            </a:extLst>
          </p:cNvPr>
          <p:cNvSpPr txBox="1"/>
          <p:nvPr/>
        </p:nvSpPr>
        <p:spPr>
          <a:xfrm>
            <a:off x="990600" y="887104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564F78C-DA6F-40AE-AF49-FAC5297234E9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CED48ED-000C-E257-9EBD-4E669057B17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D6AD167-E610-DEBE-EDC1-847ACB3E9D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81EE1CB-C7B4-81B6-BB83-CB9A797B1950}"/>
              </a:ext>
            </a:extLst>
          </p:cNvPr>
          <p:cNvSpPr txBox="1"/>
          <p:nvPr/>
        </p:nvSpPr>
        <p:spPr>
          <a:xfrm>
            <a:off x="4114800" y="4838700"/>
            <a:ext cx="5410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13</a:t>
            </a:r>
            <a:r>
              <a:rPr lang="fr-FR" sz="11500" dirty="0">
                <a:solidFill>
                  <a:schemeClr val="bg1"/>
                </a:solidFill>
              </a:rPr>
              <a:t>-</a:t>
            </a:r>
            <a:r>
              <a:rPr lang="ar-MA" sz="11500" dirty="0">
                <a:solidFill>
                  <a:schemeClr val="bg1"/>
                </a:solidFill>
              </a:rPr>
              <a:t>11</a:t>
            </a:r>
            <a:r>
              <a:rPr lang="fr-FR" sz="11500" dirty="0">
                <a:solidFill>
                  <a:schemeClr val="bg1"/>
                </a:solidFill>
              </a:rPr>
              <a:t>= .</a:t>
            </a:r>
          </a:p>
        </p:txBody>
      </p:sp>
    </p:spTree>
    <p:extLst>
      <p:ext uri="{BB962C8B-B14F-4D97-AF65-F5344CB8AC3E}">
        <p14:creationId xmlns:p14="http://schemas.microsoft.com/office/powerpoint/2010/main" val="1519753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8125-9E9C-D9BD-A451-0489F53B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E3553A-FA7C-41F8-49EB-1196A0B69688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CAD8E11-9D39-309B-7E35-779F9ABC88CA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2A43BD-B17B-55A8-07F2-520733B79273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5BDDA1-0350-9D9E-EE0E-FF257E088F83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CD1CFA-8215-1206-EF2C-56D220E707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6F6652-0C27-FAB6-7462-C4C7583BC3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6D1AFDFD-1B94-0660-EC73-8C183C7D5F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CBDFDC-C92D-52E8-1015-2729D7E66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3CFA33E-AAE7-0A4C-AE92-A5556AFAE385}"/>
              </a:ext>
            </a:extLst>
          </p:cNvPr>
          <p:cNvSpPr txBox="1"/>
          <p:nvPr/>
        </p:nvSpPr>
        <p:spPr>
          <a:xfrm>
            <a:off x="4192886" y="4838700"/>
            <a:ext cx="594171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13</a:t>
            </a:r>
            <a:r>
              <a:rPr lang="fr-FR" sz="11500" dirty="0">
                <a:solidFill>
                  <a:schemeClr val="bg1"/>
                </a:solidFill>
              </a:rPr>
              <a:t>-</a:t>
            </a:r>
            <a:r>
              <a:rPr lang="ar-MA" sz="11500" dirty="0">
                <a:solidFill>
                  <a:schemeClr val="bg1"/>
                </a:solidFill>
              </a:rPr>
              <a:t>11</a:t>
            </a:r>
            <a:r>
              <a:rPr lang="fr-FR" sz="11500" dirty="0">
                <a:solidFill>
                  <a:schemeClr val="bg1"/>
                </a:solidFill>
              </a:rPr>
              <a:t>=</a:t>
            </a:r>
            <a:r>
              <a:rPr lang="ar-MA" sz="11500" dirty="0">
                <a:solidFill>
                  <a:schemeClr val="bg1"/>
                </a:solidFill>
              </a:rPr>
              <a:t>2</a:t>
            </a:r>
            <a:endParaRPr lang="fr-FR" sz="1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753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F9AD-1C65-3F9B-EB50-932DE8F5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ED28F4C-292C-C5A2-DA68-3A4B64D1CA7F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487AA0-D557-9AF3-1E42-B467F10B052F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27CA05-9C80-5C95-B033-E1ACA52C7ACD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EE5F3A-5D92-D72C-7F1A-2EDBF640CA91}"/>
              </a:ext>
            </a:extLst>
          </p:cNvPr>
          <p:cNvSpPr txBox="1"/>
          <p:nvPr/>
        </p:nvSpPr>
        <p:spPr>
          <a:xfrm>
            <a:off x="1205132" y="833735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القرق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36E12D-15CD-52F0-622C-D133D24BD964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9F5102-411F-CA12-5C64-FFA7D3A6E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44F048F-8D4C-F885-6462-B6A66F7FB8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4398A86-44F9-05BE-85AB-423D7495129D}"/>
              </a:ext>
            </a:extLst>
          </p:cNvPr>
          <p:cNvSpPr txBox="1"/>
          <p:nvPr/>
        </p:nvSpPr>
        <p:spPr>
          <a:xfrm>
            <a:off x="4417713" y="4914900"/>
            <a:ext cx="571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9600" dirty="0">
                <a:solidFill>
                  <a:schemeClr val="bg1"/>
                </a:solidFill>
              </a:rPr>
              <a:t>15</a:t>
            </a:r>
            <a:r>
              <a:rPr lang="fr-FR" sz="9600" dirty="0">
                <a:solidFill>
                  <a:schemeClr val="bg1"/>
                </a:solidFill>
              </a:rPr>
              <a:t> – </a:t>
            </a:r>
            <a:r>
              <a:rPr lang="ar-MA" sz="9600" dirty="0">
                <a:solidFill>
                  <a:schemeClr val="bg1"/>
                </a:solidFill>
              </a:rPr>
              <a:t>6</a:t>
            </a:r>
            <a:r>
              <a:rPr lang="fr-FR" sz="9600" dirty="0">
                <a:solidFill>
                  <a:schemeClr val="bg1"/>
                </a:solidFill>
              </a:rPr>
              <a:t> =.</a:t>
            </a:r>
          </a:p>
        </p:txBody>
      </p:sp>
    </p:spTree>
    <p:extLst>
      <p:ext uri="{BB962C8B-B14F-4D97-AF65-F5344CB8AC3E}">
        <p14:creationId xmlns:p14="http://schemas.microsoft.com/office/powerpoint/2010/main" val="2034712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B4D60-A63E-3C0E-C432-44CDA6049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F6BF6CD-C5C8-1DDE-1CBC-8BE82303B71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CFA38E-156A-F661-4612-14161A92C1E6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B28E10-1BB3-391C-546E-2D3EB96F7A9E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5257F1-A60D-2298-8419-201880F25FF8}"/>
              </a:ext>
            </a:extLst>
          </p:cNvPr>
          <p:cNvSpPr txBox="1"/>
          <p:nvPr/>
        </p:nvSpPr>
        <p:spPr>
          <a:xfrm>
            <a:off x="1205132" y="823977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C740B1-F2ED-8DAE-A393-74B99A70B4E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7DE723E-6B76-7270-134E-3EA7E37C645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DBC3BCDA-7DB6-F25B-D202-D3FE7A6D3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pic>
        <p:nvPicPr>
          <p:cNvPr id="7" name="Image 6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5C933E-137F-80A3-9912-94252F8F8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591E23-0CA5-6F4C-64E4-AF5FAF024DBE}"/>
              </a:ext>
            </a:extLst>
          </p:cNvPr>
          <p:cNvSpPr txBox="1"/>
          <p:nvPr/>
        </p:nvSpPr>
        <p:spPr>
          <a:xfrm>
            <a:off x="4417713" y="4914900"/>
            <a:ext cx="571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9600" dirty="0">
                <a:solidFill>
                  <a:schemeClr val="bg1"/>
                </a:solidFill>
              </a:rPr>
              <a:t>15</a:t>
            </a:r>
            <a:r>
              <a:rPr lang="fr-FR" sz="9600" dirty="0">
                <a:solidFill>
                  <a:schemeClr val="bg1"/>
                </a:solidFill>
              </a:rPr>
              <a:t> – </a:t>
            </a:r>
            <a:r>
              <a:rPr lang="ar-MA" sz="9600" dirty="0">
                <a:solidFill>
                  <a:schemeClr val="bg1"/>
                </a:solidFill>
              </a:rPr>
              <a:t>6</a:t>
            </a:r>
            <a:r>
              <a:rPr lang="fr-FR" sz="9600" dirty="0">
                <a:solidFill>
                  <a:schemeClr val="bg1"/>
                </a:solidFill>
              </a:rPr>
              <a:t> =</a:t>
            </a:r>
            <a:r>
              <a:rPr lang="ar-MA" sz="9600" dirty="0">
                <a:solidFill>
                  <a:schemeClr val="bg1"/>
                </a:solidFill>
              </a:rPr>
              <a:t> 9</a:t>
            </a:r>
            <a:endParaRPr lang="fr-FR" sz="9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362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21C09-F438-E1CE-820E-9837A37BC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71A86D-7C5E-7C7F-7557-A4884F953024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C9A7665-57A7-0BB3-D2C5-6B45452239E3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1954EFC-F43D-0730-8931-20FA56B3E130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186C962-69B4-8049-15BF-8CA864AD854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88011A6-F97B-8286-F70C-F6259398FC8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4A0AC0E0-C310-95CC-7430-670A41CDDAFD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9" name="Image 8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25F03E51-F7A8-40CF-72C1-A9AB045852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22AE6B-C4F9-E5E5-EB19-5AB0BA6972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882" y="3415811"/>
            <a:ext cx="3047307" cy="366452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1475D55-1B7E-F8D9-890F-7B761D2494D7}"/>
              </a:ext>
            </a:extLst>
          </p:cNvPr>
          <p:cNvSpPr txBox="1"/>
          <p:nvPr/>
        </p:nvSpPr>
        <p:spPr>
          <a:xfrm>
            <a:off x="141939" y="811647"/>
            <a:ext cx="12510865" cy="1658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ستقومون الآن بتحديات ثنائية باستعمال جدول الطرح. سيمسك تلميذ جدول الطرح ويطرح على منافسه 5 عمليات، يجيب التلميذ الثاني بسرعة (يحتسب الأستاذ بمعية التلاميذ عدد الإجابات الصحيحة وتسجل على السبورة)، يتم تبادل الأدوار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ثنائي في كل مرة (3 إلى 4 ثنائيات على الأكثر)</a:t>
            </a:r>
            <a:r>
              <a:rPr lang="fr-FR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8041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8" t="4255" r="24539" b="64450"/>
          <a:stretch>
            <a:fillRect/>
          </a:stretch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من يذكرني ب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 999 999 باستعمال النقود؟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60F67AD-0950-FEF2-5B1C-D0A417E6FF5A}"/>
              </a:ext>
            </a:extLst>
          </p:cNvPr>
          <p:cNvGrpSpPr/>
          <p:nvPr/>
        </p:nvGrpSpPr>
        <p:grpSpPr>
          <a:xfrm>
            <a:off x="1241896" y="3508716"/>
            <a:ext cx="6552918" cy="6056711"/>
            <a:chOff x="5499212" y="3272011"/>
            <a:chExt cx="6552918" cy="6056711"/>
          </a:xfrm>
        </p:grpSpPr>
        <p:pic>
          <p:nvPicPr>
            <p:cNvPr id="9" name="Image 8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9133FEDE-44AB-9300-24B9-F4BD38805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6312906" y="3272011"/>
              <a:ext cx="4762500" cy="2500595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9C864BF-CF5F-1646-56D4-571418742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99212" y="4961817"/>
              <a:ext cx="6552918" cy="4366905"/>
            </a:xfrm>
            <a:prstGeom prst="rect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92BB0729-9264-582D-3990-9EC4657C55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E5FF8316-AE1F-E318-5115-E90C08474350}"/>
              </a:ext>
            </a:extLst>
          </p:cNvPr>
          <p:cNvSpPr txBox="1"/>
          <p:nvPr/>
        </p:nvSpPr>
        <p:spPr>
          <a:xfrm>
            <a:off x="9228459" y="4404903"/>
            <a:ext cx="283300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تعيين أحد المتعلمين للقيام بنمذجة النشاط.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1158 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1158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stCxn id="3" idx="2"/>
            <a:endCxn id="5" idx="0"/>
          </p:cNvCxnSpPr>
          <p:nvPr/>
        </p:nvCxnSpPr>
        <p:spPr>
          <a:xfrm>
            <a:off x="6638908" y="6743700"/>
            <a:ext cx="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2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2667000" y="3543300"/>
            <a:ext cx="80772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6019800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1158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6705600" y="6743700"/>
            <a:ext cx="4754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24" name="Image 23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1EFE0CC-245F-366D-D70C-B2DA38D4AD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578" y="5245344"/>
            <a:ext cx="691822" cy="1425101"/>
          </a:xfrm>
          <a:prstGeom prst="rect">
            <a:avLst/>
          </a:prstGeom>
        </p:spPr>
      </p:pic>
      <p:pic>
        <p:nvPicPr>
          <p:cNvPr id="42" name="Image 4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66A8AC5-B8F7-33C5-5EF5-0DBF77B0C6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48" y="5157304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045D1490-8E21-EC11-590C-DF3D7FD559B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853" y="5143499"/>
            <a:ext cx="679221" cy="1391763"/>
          </a:xfrm>
          <a:prstGeom prst="rect">
            <a:avLst/>
          </a:prstGeom>
        </p:spPr>
      </p:pic>
      <p:pic>
        <p:nvPicPr>
          <p:cNvPr id="6" name="Image 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4953931-6DD9-D6C0-9356-FCB8541689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432" y="5157303"/>
            <a:ext cx="679221" cy="1391763"/>
          </a:xfrm>
          <a:prstGeom prst="rect">
            <a:avLst/>
          </a:prstGeom>
        </p:spPr>
      </p:pic>
      <p:pic>
        <p:nvPicPr>
          <p:cNvPr id="9" name="Image 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3750922-DBCF-E490-52CC-A1253C701C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48" y="3765540"/>
            <a:ext cx="679221" cy="1391763"/>
          </a:xfrm>
          <a:prstGeom prst="rect">
            <a:avLst/>
          </a:prstGeom>
        </p:spPr>
      </p:pic>
      <p:pic>
        <p:nvPicPr>
          <p:cNvPr id="10" name="Image 9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6851305A-78FA-E631-A57E-8529326AF3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853" y="3751735"/>
            <a:ext cx="679221" cy="1391763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523437E1-53CB-A774-4F8C-76FF1ADCE2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432" y="3765539"/>
            <a:ext cx="679221" cy="1391763"/>
          </a:xfrm>
          <a:prstGeom prst="rect">
            <a:avLst/>
          </a:prstGeom>
        </p:spPr>
      </p:pic>
      <p:pic>
        <p:nvPicPr>
          <p:cNvPr id="12" name="Image 1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D531AA37-B894-C67C-453B-7B778214FE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653" y="5197165"/>
            <a:ext cx="679221" cy="1391763"/>
          </a:xfrm>
          <a:prstGeom prst="rect">
            <a:avLst/>
          </a:prstGeom>
        </p:spPr>
      </p:pic>
      <p:pic>
        <p:nvPicPr>
          <p:cNvPr id="14" name="Image 1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F056033C-82B4-E2D6-766F-EBDDE55B3C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735" y="5197165"/>
            <a:ext cx="674698" cy="1406051"/>
          </a:xfrm>
          <a:prstGeom prst="rect">
            <a:avLst/>
          </a:prstGeom>
        </p:spPr>
      </p:pic>
      <p:pic>
        <p:nvPicPr>
          <p:cNvPr id="17" name="Image 16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73306744-9D9B-50CB-B160-51C8830C067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053" y="5164364"/>
            <a:ext cx="676747" cy="1439388"/>
          </a:xfrm>
          <a:prstGeom prst="rect">
            <a:avLst/>
          </a:prstGeom>
        </p:spPr>
      </p:pic>
      <p:pic>
        <p:nvPicPr>
          <p:cNvPr id="18" name="Image 1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7312D20D-E262-6230-C7C5-B59EB8356B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594" y="5171685"/>
            <a:ext cx="676747" cy="1439388"/>
          </a:xfrm>
          <a:prstGeom prst="rect">
            <a:avLst/>
          </a:prstGeom>
        </p:spPr>
      </p:pic>
      <p:pic>
        <p:nvPicPr>
          <p:cNvPr id="20" name="Image 19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46DD32A8-55DD-921A-EFE7-7B811FD59EF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907" y="3746761"/>
            <a:ext cx="676747" cy="1439388"/>
          </a:xfrm>
          <a:prstGeom prst="rect">
            <a:avLst/>
          </a:prstGeom>
        </p:spPr>
      </p:pic>
      <p:pic>
        <p:nvPicPr>
          <p:cNvPr id="21" name="Image 2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05B51A9-F053-79B3-931D-0EFA12F523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053" y="5143500"/>
            <a:ext cx="676747" cy="1439388"/>
          </a:xfrm>
          <a:prstGeom prst="rect">
            <a:avLst/>
          </a:prstGeom>
        </p:spPr>
      </p:pic>
      <p:pic>
        <p:nvPicPr>
          <p:cNvPr id="26" name="Image 2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3AC3C248-BFAE-2B0E-5131-9EB6987CD6A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882" y="3765539"/>
            <a:ext cx="676747" cy="1439388"/>
          </a:xfrm>
          <a:prstGeom prst="rect">
            <a:avLst/>
          </a:prstGeom>
        </p:spPr>
      </p:pic>
      <p:pic>
        <p:nvPicPr>
          <p:cNvPr id="28" name="Image 2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32C063CB-26CC-7B7F-9E0D-7F5D96268E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652" y="3771900"/>
            <a:ext cx="679221" cy="139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423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9" name="Image 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1D24FC74-A6B8-1FA9-16DB-265EC870DB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004" y="5135469"/>
            <a:ext cx="674698" cy="1406051"/>
          </a:xfrm>
          <a:prstGeom prst="rect">
            <a:avLst/>
          </a:prstGeom>
        </p:spPr>
      </p:pic>
      <p:pic>
        <p:nvPicPr>
          <p:cNvPr id="2" name="Image 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5BABC52-DCED-5091-7AEB-3EC2F9195B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108" y="3682894"/>
            <a:ext cx="674698" cy="1406051"/>
          </a:xfrm>
          <a:prstGeom prst="rect">
            <a:avLst/>
          </a:prstGeom>
        </p:spPr>
      </p:pic>
      <p:pic>
        <p:nvPicPr>
          <p:cNvPr id="6" name="Image 5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09057BEC-35F5-D705-A3B9-07F8C3DD634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212" y="5147022"/>
            <a:ext cx="691822" cy="1425101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D538E5F-9CD4-632A-B0C7-C07A900018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990" y="5150486"/>
            <a:ext cx="691822" cy="1425101"/>
          </a:xfrm>
          <a:prstGeom prst="rect">
            <a:avLst/>
          </a:prstGeom>
        </p:spPr>
      </p:pic>
      <p:pic>
        <p:nvPicPr>
          <p:cNvPr id="16" name="Image 1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ACD75F86-8424-09A6-A609-5293CD1D02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271" y="5119589"/>
            <a:ext cx="674698" cy="1406051"/>
          </a:xfrm>
          <a:prstGeom prst="rect">
            <a:avLst/>
          </a:prstGeom>
        </p:spPr>
      </p:pic>
      <p:pic>
        <p:nvPicPr>
          <p:cNvPr id="17" name="Image 1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6F7BE67C-027E-2363-A30A-0FBD5BC0B0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375" y="3667014"/>
            <a:ext cx="674698" cy="1406051"/>
          </a:xfrm>
          <a:prstGeom prst="rect">
            <a:avLst/>
          </a:prstGeom>
        </p:spPr>
      </p:pic>
      <p:pic>
        <p:nvPicPr>
          <p:cNvPr id="18" name="Image 17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C277EF62-BA61-19A7-9237-8E4F3C9656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026" y="4447460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235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4024-81DB-E428-E78C-9D5E9D4B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1B7781-A702-729A-19BF-9D8B42F0BF9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C2906-DD88-C75E-F1B0-14E4150B13FB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29B68D-B8C0-49CA-96A3-54E87D000F29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F6D8B9-6E73-AA74-57B0-DDD1E18B7089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AA5123-A5C2-657D-D609-0B48E1D667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CB8A569-6670-C007-91D1-06B03C7A79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7C502-D96C-1402-E718-678F12610A9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EE4C-DF60-FF27-4F14-6405F79472F2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5200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C6E753D-8F41-00DA-C913-AAC25ADF5A77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009BEB6-E297-F5BA-A855-514DDA0C59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6" name="Image 2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E6ACDB81-365C-6676-EF96-A7CDFBDD3F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004" y="5135469"/>
            <a:ext cx="674698" cy="1406051"/>
          </a:xfrm>
          <a:prstGeom prst="rect">
            <a:avLst/>
          </a:prstGeom>
        </p:spPr>
      </p:pic>
      <p:pic>
        <p:nvPicPr>
          <p:cNvPr id="28" name="Image 27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9EC71F91-F948-3004-ADB6-6AD3C5FAF0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108" y="3682894"/>
            <a:ext cx="674698" cy="1406051"/>
          </a:xfrm>
          <a:prstGeom prst="rect">
            <a:avLst/>
          </a:prstGeom>
        </p:spPr>
      </p:pic>
      <p:pic>
        <p:nvPicPr>
          <p:cNvPr id="29" name="Image 2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8556ED0-F1B1-A9F5-EF91-7E9A055674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212" y="5147022"/>
            <a:ext cx="691822" cy="1425101"/>
          </a:xfrm>
          <a:prstGeom prst="rect">
            <a:avLst/>
          </a:prstGeom>
        </p:spPr>
      </p:pic>
      <p:pic>
        <p:nvPicPr>
          <p:cNvPr id="31" name="Image 3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3E63EB6-4482-4772-28D5-85CA7C3482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990" y="5150486"/>
            <a:ext cx="691822" cy="1425101"/>
          </a:xfrm>
          <a:prstGeom prst="rect">
            <a:avLst/>
          </a:prstGeom>
        </p:spPr>
      </p:pic>
      <p:pic>
        <p:nvPicPr>
          <p:cNvPr id="34" name="Image 3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2F9C9F80-63A9-A879-27E5-B207D3508B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271" y="5119589"/>
            <a:ext cx="674698" cy="1406051"/>
          </a:xfrm>
          <a:prstGeom prst="rect">
            <a:avLst/>
          </a:prstGeom>
        </p:spPr>
      </p:pic>
      <p:pic>
        <p:nvPicPr>
          <p:cNvPr id="35" name="Image 3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7ADB5EC-5619-0B95-8246-39DD06B999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375" y="3667014"/>
            <a:ext cx="674698" cy="1406051"/>
          </a:xfrm>
          <a:prstGeom prst="rect">
            <a:avLst/>
          </a:prstGeom>
        </p:spPr>
      </p:pic>
      <p:pic>
        <p:nvPicPr>
          <p:cNvPr id="37" name="Image 3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1B0868A3-6E71-0740-F597-8EDDD54A7C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410" y="4423249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61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ACFD7-4C1E-216F-14AD-7588A09AA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0615F3D-9F2E-FB29-75AD-EF4EDD7725CF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651028-380D-53C6-870A-3B24CDB0DE98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D9F1E0C-DFAF-6555-73E7-38B71B77BD30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7B2B78B-1A08-B1F9-2A91-9714660E8B2A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BA753C5-AC3A-0292-809B-95F7D6E5030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535D4E2-5BAD-A12C-5CDE-E2F5962F405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22F199-FCA9-4520-21EF-2A34ED98DFF8}"/>
              </a:ext>
            </a:extLst>
          </p:cNvPr>
          <p:cNvSpPr/>
          <p:nvPr/>
        </p:nvSpPr>
        <p:spPr>
          <a:xfrm>
            <a:off x="3810000" y="3434190"/>
            <a:ext cx="56388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E2B563B-DAEF-3022-AFAC-9FC30AC2145B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EEF76D3-6AA5-D441-4E1C-105171C594B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77C2184-5C0E-AC87-E26E-33B1452C1D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52" name="Image 5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B7FE5C4-E119-9E9C-AE1A-26446717D3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783" y="4500542"/>
            <a:ext cx="679221" cy="1391763"/>
          </a:xfrm>
          <a:prstGeom prst="rect">
            <a:avLst/>
          </a:prstGeom>
        </p:spPr>
      </p:pic>
      <p:pic>
        <p:nvPicPr>
          <p:cNvPr id="6" name="Image 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00609321-757D-D61A-6E30-DAC3C2242F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416" y="5136374"/>
            <a:ext cx="674698" cy="1406051"/>
          </a:xfrm>
          <a:prstGeom prst="rect">
            <a:avLst/>
          </a:prstGeom>
        </p:spPr>
      </p:pic>
      <p:pic>
        <p:nvPicPr>
          <p:cNvPr id="7" name="Image 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06754B2A-3A9B-3040-133F-1245E1FD82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78" y="3698197"/>
            <a:ext cx="674698" cy="1406051"/>
          </a:xfrm>
          <a:prstGeom prst="rect">
            <a:avLst/>
          </a:prstGeom>
        </p:spPr>
      </p:pic>
      <p:pic>
        <p:nvPicPr>
          <p:cNvPr id="14" name="Image 1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E1EB3ABC-B434-F9ED-554B-B9EBE3E6C5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157" y="5136374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91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F6415-3367-245E-0FF5-B29DC21E3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E2AB807-02CC-8E49-D0BD-616322F6C4A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3FBE37-B2AE-D111-F595-FDCB82A08C94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C00B077-4C24-A3AA-A69D-B42D20139F18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F5F0F39-4838-70E5-0967-DBB5B5F62EE6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12CF595-FD96-46A9-7F30-745D29172C3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7D1CE7A-3706-5E4B-CA66-EB8E3ED0868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A1CDE85-9369-D0BF-5F49-BED18BECB391}"/>
              </a:ext>
            </a:extLst>
          </p:cNvPr>
          <p:cNvSpPr/>
          <p:nvPr/>
        </p:nvSpPr>
        <p:spPr>
          <a:xfrm>
            <a:off x="3810000" y="3434190"/>
            <a:ext cx="56388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F68442-2CA8-8F58-CC4E-5A18095E68F3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013413-579D-0BC2-11B4-0662D9B4E94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B5DBDE2-187F-9A62-0B00-FB4B685F02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E2B0A99-A380-A8C5-7787-052B227F342B}"/>
              </a:ext>
            </a:extLst>
          </p:cNvPr>
          <p:cNvSpPr/>
          <p:nvPr/>
        </p:nvSpPr>
        <p:spPr>
          <a:xfrm>
            <a:off x="5912526" y="789574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3001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8BBC8356-C8EA-A62F-5F41-1004FF287D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783" y="4500542"/>
            <a:ext cx="679221" cy="1391763"/>
          </a:xfrm>
          <a:prstGeom prst="rect">
            <a:avLst/>
          </a:prstGeom>
        </p:spPr>
      </p:pic>
      <p:pic>
        <p:nvPicPr>
          <p:cNvPr id="7" name="Image 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F830C0CD-6A53-BC12-7E8F-B2FC4624601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416" y="5136374"/>
            <a:ext cx="674698" cy="1406051"/>
          </a:xfrm>
          <a:prstGeom prst="rect">
            <a:avLst/>
          </a:prstGeom>
        </p:spPr>
      </p:pic>
      <p:pic>
        <p:nvPicPr>
          <p:cNvPr id="9" name="Image 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D1C92170-E904-6290-B0EE-624EBB9374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78" y="3698197"/>
            <a:ext cx="674698" cy="1406051"/>
          </a:xfrm>
          <a:prstGeom prst="rect">
            <a:avLst/>
          </a:prstGeom>
        </p:spPr>
      </p:pic>
      <p:pic>
        <p:nvPicPr>
          <p:cNvPr id="12" name="Image 1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69CDCEE-659D-10A3-519F-9CD7B60288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157" y="5136374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4480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48D33-EB11-E8CE-90D4-7544AFF17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958EC1-7C4E-18DE-0F32-B300B11C6253}"/>
              </a:ext>
            </a:extLst>
          </p:cNvPr>
          <p:cNvSpPr/>
          <p:nvPr/>
        </p:nvSpPr>
        <p:spPr>
          <a:xfrm>
            <a:off x="-1" y="1866900"/>
            <a:ext cx="13716001" cy="8420099"/>
          </a:xfrm>
          <a:prstGeom prst="rect">
            <a:avLst/>
          </a:prstGeom>
          <a:solidFill>
            <a:srgbClr val="0097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52D5DD8-F9C6-5DAB-A959-62FE05CE6D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75854" y="2136336"/>
            <a:ext cx="13164293" cy="78077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997DB4D-B8E4-E529-6428-15F6D19F2539}"/>
              </a:ext>
            </a:extLst>
          </p:cNvPr>
          <p:cNvSpPr/>
          <p:nvPr/>
        </p:nvSpPr>
        <p:spPr>
          <a:xfrm>
            <a:off x="-1" y="644347"/>
            <a:ext cx="13716001" cy="11490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D40C81-400D-ADBD-F303-024CBE32BD90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ستشتغلون الآن في ثنائيات. يقترح أحدكم على زميله عددا ليمثله بالنقود. ثم يتم تبادل الأدوار.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اشتغلوا في هدوء، سأمر بين الصفوف لأراقب ما تفعلون.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525A66F-C3B2-72F9-22EE-C1F85A7A75F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2A99841-4DBD-5D07-EFDD-29F002E7700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4BB7F378-1981-265F-8A33-8D85A54C65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966998"/>
            <a:ext cx="1148959" cy="72012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8BA90D7-A3FD-4A51-7E7C-A6D35B3CBB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9700" y="3513344"/>
            <a:ext cx="7816598" cy="489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446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الطرح بمبادلتين باستخدام النقود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4548F9-5789-114A-9ED0-BE28416C9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7" b="93064" l="11842" r="87500">
                        <a14:foregroundMark x1="84868" y1="49133" x2="84868" y2="49133"/>
                        <a14:foregroundMark x1="84868" y1="49133" x2="82895" y2="70520"/>
                        <a14:foregroundMark x1="82895" y1="70520" x2="62500" y2="87861"/>
                        <a14:foregroundMark x1="62500" y1="87861" x2="42105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3" r="302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بمبادلتين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يأخذ الأستاذ 5 أوراق من فئة 100 درهم و3 أوراق من فئة 10 دراهم وورقة واحدة من فئة 1 درهم</a:t>
            </a: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قوموا بعد المبلغ معي بصوت مرتفع.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3208" y="4378271"/>
            <a:ext cx="7568554" cy="504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1FE24-53D4-A597-77D5-061642BC3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CB15974-F6ED-DFE5-6AA1-F5F23FC2F440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B46C943-CFFC-A81A-DA2D-81CB696386C8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BDEB074-1F3E-D444-1D03-8559E83A02C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D175D84-8DE3-3C28-2479-E32ACC7007A6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يأخذ الأستاذ 5 أوراق من فئة 100 درهم و3 أوراق من فئة 10 دراهم وورقة واحدة من فئة 1 درهم</a:t>
            </a: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قوموا بعد المبلغ معي بصوت مرتفع.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يصرح الأستاذ بالمبلغ بصوت مرتفع.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5B03D49-54EC-7BA6-2DEF-DB3950CD8DD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804589E-21CF-5215-CBE3-D96A0E1810A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FDB8CF74-D1D1-EB50-FE7A-978E69BF6C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3208" y="4378271"/>
            <a:ext cx="7568554" cy="5045703"/>
          </a:xfrm>
          <a:prstGeom prst="rect">
            <a:avLst/>
          </a:prstGeom>
        </p:spPr>
      </p:pic>
      <p:sp>
        <p:nvSpPr>
          <p:cNvPr id="11" name="Bulle narrative : ronde 10">
            <a:extLst>
              <a:ext uri="{FF2B5EF4-FFF2-40B4-BE49-F238E27FC236}">
                <a16:creationId xmlns:a16="http://schemas.microsoft.com/office/drawing/2014/main" id="{41964E78-AFEF-2A47-1D1B-FB1DD39EA8E3}"/>
              </a:ext>
            </a:extLst>
          </p:cNvPr>
          <p:cNvSpPr/>
          <p:nvPr/>
        </p:nvSpPr>
        <p:spPr>
          <a:xfrm>
            <a:off x="6157625" y="3271521"/>
            <a:ext cx="2208745" cy="1371600"/>
          </a:xfrm>
          <a:prstGeom prst="wedgeEllipseCallou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521 درهما</a:t>
            </a:r>
            <a:endParaRPr lang="fr-FR" sz="36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238865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1143000" y="863026"/>
            <a:ext cx="11296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سأعطي لفدوى 237 درهما من المبلغ الذي أتوفر عليه.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عليكم أن تخمنوا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المبلغ الذي أصبح عندي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3208" y="4378271"/>
            <a:ext cx="7568554" cy="504570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4D31B23-00C8-DE03-8FCB-53F47E38AC29}"/>
              </a:ext>
            </a:extLst>
          </p:cNvPr>
          <p:cNvSpPr txBox="1"/>
          <p:nvPr/>
        </p:nvSpPr>
        <p:spPr>
          <a:xfrm>
            <a:off x="9095690" y="3706821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فدوى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FCCC03AF-EE90-9168-0774-787E1394A732}"/>
              </a:ext>
            </a:extLst>
          </p:cNvPr>
          <p:cNvCxnSpPr>
            <a:cxnSpLocks/>
          </p:cNvCxnSpPr>
          <p:nvPr/>
        </p:nvCxnSpPr>
        <p:spPr>
          <a:xfrm flipH="1">
            <a:off x="8458200" y="4221915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إنجاز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بمبادلتين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باستخدام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0482" y="3606459"/>
            <a:ext cx="6552918" cy="6337641"/>
            <a:chOff x="5420814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553" b="94411" l="4330" r="90836">
                          <a14:foregroundMark x1="46526" y1="9819" x2="38469" y2="7553"/>
                          <a14:foregroundMark x1="9265" y1="34894" x2="10171" y2="52719"/>
                          <a14:foregroundMark x1="10171" y1="52719" x2="7150" y2="62840"/>
                          <a14:foregroundMark x1="7150" y1="62840" x2="7150" y2="63746"/>
                          <a14:foregroundMark x1="58308" y1="93051" x2="35347" y2="94411"/>
                          <a14:foregroundMark x1="90836" y1="29758" x2="90836" y2="37311"/>
                          <a14:foregroundMark x1="4330" y1="61480" x2="4330" y2="61480"/>
                          <a14:foregroundMark x1="4632" y1="45166" x2="4632" y2="4516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0814" y="4953415"/>
              <a:ext cx="6552918" cy="4368612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 بمبادلتين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ألواحكم انجزوا العملية التالية: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26CE8A7-8A7C-3672-7ED4-EEA4ED6CCE8D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249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508249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508247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8359593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FA9995-D3D4-DF73-158E-EC8D6621F88F}"/>
              </a:ext>
            </a:extLst>
          </p:cNvPr>
          <p:cNvSpPr txBox="1"/>
          <p:nvPr/>
        </p:nvSpPr>
        <p:spPr>
          <a:xfrm>
            <a:off x="5644038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8360925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985492A-791B-DA20-6C7B-A881B21CA5DF}"/>
              </a:ext>
            </a:extLst>
          </p:cNvPr>
          <p:cNvSpPr txBox="1"/>
          <p:nvPr/>
        </p:nvSpPr>
        <p:spPr>
          <a:xfrm>
            <a:off x="7013298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9F48303-E5E1-4AC6-7491-8B69167F2847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6967764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B11B6-0378-45A5-D7CB-118047604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9714A46-A233-7519-CD33-8A448F79966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BA54FB3-9EE5-D181-2733-2B13CA1BE08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1FDAE11-B14E-3DA9-B706-47E808E8BEFB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BD03543-9166-8E00-F052-1329262D01C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73A565-2C5B-C480-1A19-53E916A102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B88C62D-7CF8-4067-AE18-8C95789F0949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BDD6A1D-E07C-A341-DE9F-EC166146A6D7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249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508249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508247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58547EBD-0A4C-0DE1-63AC-C303C2DF270F}"/>
              </a:ext>
            </a:extLst>
          </p:cNvPr>
          <p:cNvSpPr txBox="1"/>
          <p:nvPr/>
        </p:nvSpPr>
        <p:spPr>
          <a:xfrm>
            <a:off x="8359593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53D235-6971-BD31-4A41-8D146613B7A4}"/>
              </a:ext>
            </a:extLst>
          </p:cNvPr>
          <p:cNvSpPr txBox="1"/>
          <p:nvPr/>
        </p:nvSpPr>
        <p:spPr>
          <a:xfrm>
            <a:off x="5644038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5888BC-85A8-05E7-0809-68BF8B69CF70}"/>
              </a:ext>
            </a:extLst>
          </p:cNvPr>
          <p:cNvSpPr txBox="1"/>
          <p:nvPr/>
        </p:nvSpPr>
        <p:spPr>
          <a:xfrm>
            <a:off x="8360925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1E03F44-D367-29C6-CF29-AF684927A541}"/>
              </a:ext>
            </a:extLst>
          </p:cNvPr>
          <p:cNvSpPr txBox="1"/>
          <p:nvPr/>
        </p:nvSpPr>
        <p:spPr>
          <a:xfrm>
            <a:off x="7013298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B0F4C8-54D9-69A8-272E-439840DF9103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2434C21-4770-690D-EE7C-CA7E40D560B2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36D0480-0DE2-F6C3-6109-65CB8900B23D}"/>
              </a:ext>
            </a:extLst>
          </p:cNvPr>
          <p:cNvSpPr txBox="1"/>
          <p:nvPr/>
        </p:nvSpPr>
        <p:spPr>
          <a:xfrm>
            <a:off x="6967764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F53FDEC-9782-B8C4-5196-704BEF6912A8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70C5545-E66F-7F72-1FD0-70D88CE3528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48C48F4-C9E6-AB3B-A18F-65E1E3B956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0991430-1227-436C-5D44-8856086D77CE}"/>
              </a:ext>
            </a:extLst>
          </p:cNvPr>
          <p:cNvCxnSpPr/>
          <p:nvPr/>
        </p:nvCxnSpPr>
        <p:spPr>
          <a:xfrm>
            <a:off x="7000396" y="4692893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F8B3F6CE-B19A-0120-7483-D557AE3325F7}"/>
              </a:ext>
            </a:extLst>
          </p:cNvPr>
          <p:cNvSpPr txBox="1"/>
          <p:nvPr/>
        </p:nvSpPr>
        <p:spPr>
          <a:xfrm>
            <a:off x="5816763" y="4259349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22EDA12A-1D7E-A9D2-2FCB-0692AB23143E}"/>
              </a:ext>
            </a:extLst>
          </p:cNvPr>
          <p:cNvCxnSpPr/>
          <p:nvPr/>
        </p:nvCxnSpPr>
        <p:spPr>
          <a:xfrm>
            <a:off x="5643006" y="4658912"/>
            <a:ext cx="712420" cy="6380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3519DE9F-F32D-A39F-CF17-A31364B1F6A6}"/>
              </a:ext>
            </a:extLst>
          </p:cNvPr>
          <p:cNvSpPr txBox="1"/>
          <p:nvPr/>
        </p:nvSpPr>
        <p:spPr>
          <a:xfrm>
            <a:off x="8505941" y="4199618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727A88F7-5CF2-023A-9891-2E01A142FF97}"/>
              </a:ext>
            </a:extLst>
          </p:cNvPr>
          <p:cNvCxnSpPr/>
          <p:nvPr/>
        </p:nvCxnSpPr>
        <p:spPr>
          <a:xfrm>
            <a:off x="8392225" y="4706303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8DF07249-E9AD-64AD-8CB0-1AC9CDD91A34}"/>
              </a:ext>
            </a:extLst>
          </p:cNvPr>
          <p:cNvSpPr txBox="1"/>
          <p:nvPr/>
        </p:nvSpPr>
        <p:spPr>
          <a:xfrm>
            <a:off x="7143091" y="4284214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3D92B5C-AFCE-597C-A597-67E08534F46B}"/>
              </a:ext>
            </a:extLst>
          </p:cNvPr>
          <p:cNvCxnSpPr>
            <a:cxnSpLocks/>
          </p:cNvCxnSpPr>
          <p:nvPr/>
        </p:nvCxnSpPr>
        <p:spPr>
          <a:xfrm>
            <a:off x="7179613" y="4392014"/>
            <a:ext cx="268804" cy="2180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A4745F0D-7432-A9C6-412E-48CF6EA700D5}"/>
              </a:ext>
            </a:extLst>
          </p:cNvPr>
          <p:cNvSpPr txBox="1"/>
          <p:nvPr/>
        </p:nvSpPr>
        <p:spPr>
          <a:xfrm>
            <a:off x="7083361" y="3919835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08378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ألواحكم انجزوا العملية التالية: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26CE8A7-8A7C-3672-7ED4-EEA4ED6CCE8D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249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508249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508247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8359593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FA9995-D3D4-DF73-158E-EC8D6621F88F}"/>
              </a:ext>
            </a:extLst>
          </p:cNvPr>
          <p:cNvSpPr txBox="1"/>
          <p:nvPr/>
        </p:nvSpPr>
        <p:spPr>
          <a:xfrm>
            <a:off x="5644038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8360925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985492A-791B-DA20-6C7B-A881B21CA5DF}"/>
              </a:ext>
            </a:extLst>
          </p:cNvPr>
          <p:cNvSpPr txBox="1"/>
          <p:nvPr/>
        </p:nvSpPr>
        <p:spPr>
          <a:xfrm>
            <a:off x="7013298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9F48303-E5E1-4AC6-7491-8B69167F2847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6967764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20A1634-742D-2F73-1BFE-91A1F2E3178E}"/>
              </a:ext>
            </a:extLst>
          </p:cNvPr>
          <p:cNvSpPr txBox="1"/>
          <p:nvPr/>
        </p:nvSpPr>
        <p:spPr>
          <a:xfrm>
            <a:off x="5717281" y="559279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7653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D9E4A-4835-9726-E9AF-504B845E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407FA74-DC0E-2B72-CAAD-5BDADACD9AE5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EB0A79-FE03-455D-D4F8-026AB8FF204C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84463C-9818-0C3E-72DE-BBF91A3104D9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62931BA-0D07-066E-9ECD-F02A3CEEFDC9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C49FBDF-A272-E00D-5A22-B622E1BABAA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635FB73-F3C8-2890-6A84-2FBCB2E598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C0FADAB8-FA20-9840-ADD8-B92C83B545F5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4B24DD2-757A-E8F7-3151-2BE9924401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291354"/>
              </p:ext>
            </p:extLst>
          </p:nvPr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249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508249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508247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B65151E-0D33-4E23-3844-FE04B268DEF7}"/>
              </a:ext>
            </a:extLst>
          </p:cNvPr>
          <p:cNvSpPr txBox="1"/>
          <p:nvPr/>
        </p:nvSpPr>
        <p:spPr>
          <a:xfrm>
            <a:off x="8359593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8FD1F68-200E-B717-3261-D6AE2455C889}"/>
              </a:ext>
            </a:extLst>
          </p:cNvPr>
          <p:cNvSpPr txBox="1"/>
          <p:nvPr/>
        </p:nvSpPr>
        <p:spPr>
          <a:xfrm>
            <a:off x="5644038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7A4F12-83C7-F0AF-CC0E-10F258EE0245}"/>
              </a:ext>
            </a:extLst>
          </p:cNvPr>
          <p:cNvSpPr txBox="1"/>
          <p:nvPr/>
        </p:nvSpPr>
        <p:spPr>
          <a:xfrm>
            <a:off x="8360925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93C245B-1985-B568-984A-51F9D3ADBE54}"/>
              </a:ext>
            </a:extLst>
          </p:cNvPr>
          <p:cNvSpPr txBox="1"/>
          <p:nvPr/>
        </p:nvSpPr>
        <p:spPr>
          <a:xfrm>
            <a:off x="7013298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7825A26-5919-068C-EA9C-48E73AC0CE93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5404D4E-5DB2-33B8-04BB-BB49072E3B25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49473280-D051-AF31-5B22-F87541B6E7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72543EB-8B50-49B3-65BF-37ACA3138414}"/>
              </a:ext>
            </a:extLst>
          </p:cNvPr>
          <p:cNvSpPr txBox="1"/>
          <p:nvPr/>
        </p:nvSpPr>
        <p:spPr>
          <a:xfrm>
            <a:off x="6967764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FD94FE8-97FC-7343-7504-428AFF5EE3BA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DAB55CD-765D-131E-D499-BCB6F2C01660}"/>
              </a:ext>
            </a:extLst>
          </p:cNvPr>
          <p:cNvSpPr txBox="1"/>
          <p:nvPr/>
        </p:nvSpPr>
        <p:spPr>
          <a:xfrm>
            <a:off x="5717281" y="559279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166E448-7794-C4F7-0F7F-D4197DE31CB9}"/>
              </a:ext>
            </a:extLst>
          </p:cNvPr>
          <p:cNvSpPr txBox="1"/>
          <p:nvPr/>
        </p:nvSpPr>
        <p:spPr>
          <a:xfrm>
            <a:off x="7078816" y="4291126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E48DAEF5-F220-9224-C440-F93031B3F6B7}"/>
              </a:ext>
            </a:extLst>
          </p:cNvPr>
          <p:cNvCxnSpPr/>
          <p:nvPr/>
        </p:nvCxnSpPr>
        <p:spPr>
          <a:xfrm>
            <a:off x="6966432" y="4752791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6EC40BD-45DD-F968-1478-0102809F7432}"/>
              </a:ext>
            </a:extLst>
          </p:cNvPr>
          <p:cNvSpPr txBox="1"/>
          <p:nvPr/>
        </p:nvSpPr>
        <p:spPr>
          <a:xfrm>
            <a:off x="5782799" y="4319247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6803FDB-72A2-9C54-C1E5-FF5A4D758956}"/>
              </a:ext>
            </a:extLst>
          </p:cNvPr>
          <p:cNvCxnSpPr/>
          <p:nvPr/>
        </p:nvCxnSpPr>
        <p:spPr>
          <a:xfrm>
            <a:off x="5609042" y="4718810"/>
            <a:ext cx="712420" cy="6380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1E2DAA5C-C5A9-9BEE-FC7C-BB7A1C5B0A41}"/>
              </a:ext>
            </a:extLst>
          </p:cNvPr>
          <p:cNvSpPr txBox="1"/>
          <p:nvPr/>
        </p:nvSpPr>
        <p:spPr>
          <a:xfrm>
            <a:off x="8471977" y="4259516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A1292BE-734A-20C6-4597-DFACE0360A8B}"/>
              </a:ext>
            </a:extLst>
          </p:cNvPr>
          <p:cNvCxnSpPr/>
          <p:nvPr/>
        </p:nvCxnSpPr>
        <p:spPr>
          <a:xfrm>
            <a:off x="8358261" y="4766201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7B9A685E-69D5-AB5E-425C-29695329AC6E}"/>
              </a:ext>
            </a:extLst>
          </p:cNvPr>
          <p:cNvCxnSpPr>
            <a:cxnSpLocks/>
          </p:cNvCxnSpPr>
          <p:nvPr/>
        </p:nvCxnSpPr>
        <p:spPr>
          <a:xfrm>
            <a:off x="7122596" y="4392013"/>
            <a:ext cx="268804" cy="2180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2159001B-A488-CDE3-EFD5-499B155BA036}"/>
              </a:ext>
            </a:extLst>
          </p:cNvPr>
          <p:cNvSpPr txBox="1"/>
          <p:nvPr/>
        </p:nvSpPr>
        <p:spPr>
          <a:xfrm>
            <a:off x="7049397" y="3941830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7921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طرح بمبادلتين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611900" y="4985456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 (الوحدات تحت الوحدات والعشرات تحت العشرات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وهكذا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657104" y="5894982"/>
            <a:ext cx="10154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رقم وحدات العدد الأصغر من رقم وحدات العدد الأكبر (في حال كان رقم وحدات المطروح أكبر من رقم وحدات المطروح منه أقوم بمبادلة عشرة واحدة إلى 10 وحدات وأطرح 1 من العشرات)؛ 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6891236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رقم عشرات العدد الأصغر من رقم عشرات العدد الأكبر ( في حال كان رقم عشرات المطروح أكبر من رقم عشرات المطروح منه أقوم بمبادلة مئة واحدة إلى 10 عشرات وأطرح 1 من المئات)؛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1054960" y="7867961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8140125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المئات من المئات 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واكتب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فرق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الخانة أسفل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9863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96E965-41CA-C22E-F83C-A4DEC84E1E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7" b="93064" l="11842" r="87500">
                        <a14:foregroundMark x1="84868" y1="49133" x2="84868" y2="49133"/>
                        <a14:foregroundMark x1="84868" y1="49133" x2="82895" y2="70520"/>
                        <a14:foregroundMark x1="82895" y1="70520" x2="62500" y2="87861"/>
                        <a14:foregroundMark x1="62500" y1="87861" x2="42105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3" r="302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1638298" y="3849467"/>
            <a:ext cx="10439400" cy="4724399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7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بمناسبة عيد </a:t>
            </a:r>
            <a:r>
              <a:rPr lang="ar-MA" sz="72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الأضحى</a:t>
            </a:r>
            <a:r>
              <a:rPr lang="ar-MA" sz="7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باع مزارع 174 خروفا من قطيعه الذي يحتوي  على 246 خروفا. </a:t>
            </a:r>
          </a:p>
          <a:p>
            <a:pPr algn="r" rtl="1"/>
            <a:r>
              <a:rPr lang="ar-MA" sz="7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خروفا تبقى لديه بالمزرعة؟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سنتذكر جميعا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097942-D08F-493F-C2CF-33E36FFBAB4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بمناسبة عيد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الأضحى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باع مزارع 174 خروفا من قطيعه الذي يحتوي  على 246 خروفا.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خروفا تبقى لديه بالمزرعة؟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بالسؤال الأول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114278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الأول هو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المعلومات الواردة في المسألة؟</a:t>
            </a:r>
            <a:endParaRPr lang="fr-FR" sz="7200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12978ED-6157-0291-487F-5B87856E249D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بمناسبة عيد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الأضحى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باع مزارع 174 خروفا من قطيعه الذي يحتوي  على 246 خروفا.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خروفا تبقى لديه بالمزرعة؟</a:t>
            </a:r>
          </a:p>
        </p:txBody>
      </p:sp>
    </p:spTree>
    <p:extLst>
      <p:ext uri="{BB962C8B-B14F-4D97-AF65-F5344CB8AC3E}">
        <p14:creationId xmlns:p14="http://schemas.microsoft.com/office/powerpoint/2010/main" val="11621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يحتوي القطيع 246 خروفا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باع المزارع 174 خروفا</a:t>
            </a: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5A6A12E-4040-6C98-B58C-3B313B0A0C2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بمناسبة عيد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الأضحى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باع مزارع 174 خروفا من قطيعه الذي يحتوي  على 246 خروفا.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خروفا تبقى لديه بالمزرعة؟</a:t>
            </a:r>
          </a:p>
        </p:txBody>
      </p:sp>
    </p:spTree>
    <p:extLst>
      <p:ext uri="{BB962C8B-B14F-4D97-AF65-F5344CB8AC3E}">
        <p14:creationId xmlns:p14="http://schemas.microsoft.com/office/powerpoint/2010/main" val="408175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E4C0C0A-1813-3491-DB55-1439A455E94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بمناسبة عيد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الأضحى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باع مزارع 174 خروفا من قطيعه الذي يحتوي  على 246 خروفا.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خروفا تبقى لديه بالمزرعة؟</a:t>
            </a: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الثاني هو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2-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المطلوب مني؟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F45CAE-C7C5-D0F3-F1AB-14AE31531F5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بمناسبة عيد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الأضحى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باع مزارع 174 خروفا من قطيعه الذي يحتوي  على 246 خروفا.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خروفا تبقى لديه بالمزرعة؟</a:t>
            </a:r>
          </a:p>
        </p:txBody>
      </p:sp>
    </p:spTree>
    <p:extLst>
      <p:ext uri="{BB962C8B-B14F-4D97-AF65-F5344CB8AC3E}">
        <p14:creationId xmlns:p14="http://schemas.microsoft.com/office/powerpoint/2010/main" val="403505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المط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وب هو 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إيجاد عدد الخرفان المتبقية في المزرعة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93EA579-EB0D-9449-1C36-7541C5D71CF9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بمناسبة عيد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الأضحى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باع مزارع 174 خروفا من قطيعه الذي يحتوي  على 246 خروفا.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خروفا تبقى لديه بالمزرعة؟</a:t>
            </a:r>
          </a:p>
        </p:txBody>
      </p:sp>
    </p:spTree>
    <p:extLst>
      <p:ext uri="{BB962C8B-B14F-4D97-AF65-F5344CB8AC3E}">
        <p14:creationId xmlns:p14="http://schemas.microsoft.com/office/powerpoint/2010/main" val="180513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DD5B463D-CAC4-61CE-173C-6A78EE9F483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بمناسبة عيد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الأضحى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باع مزارع 174 خروفا من قطيعه الذي يحتوي  على 246 خروفا.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خروفا تبقى لديه بالمزرعة؟</a:t>
            </a: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السؤالان الأخيران هما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6000" dirty="0">
                <a:solidFill>
                  <a:srgbClr val="FF0000"/>
                </a:solidFill>
              </a:rPr>
              <a:t> 3</a:t>
            </a:r>
            <a:r>
              <a:rPr lang="ar-SA" sz="6000" dirty="0">
                <a:solidFill>
                  <a:srgbClr val="FF0000"/>
                </a:solidFill>
              </a:rPr>
              <a:t>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علينا أن نفعل؟ ولماذا؟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EBB7B3-8960-9514-8127-DA67B89B0E9A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بمناسبة عيد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الأضحى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باع مزارع 174 خروفا من قطيعه الذي يحتوي  على 246 خروفا.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خروفا تبقى لديه بالمزرعة؟</a:t>
            </a:r>
          </a:p>
        </p:txBody>
      </p:sp>
    </p:spTree>
    <p:extLst>
      <p:ext uri="{BB962C8B-B14F-4D97-AF65-F5344CB8AC3E}">
        <p14:creationId xmlns:p14="http://schemas.microsoft.com/office/powerpoint/2010/main" val="290466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591443" y="4019736"/>
            <a:ext cx="60379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يحتوي القطيع 246 خروفا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باع المزارع 174 خروفا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كم خروفا تبقى لديه في المزرعة؟</a:t>
            </a:r>
          </a:p>
          <a:p>
            <a:pPr marL="914400" indent="-914400" algn="r" rtl="1">
              <a:buFont typeface="+mj-lt"/>
              <a:buAutoNum type="arabicPeriod"/>
            </a:pP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405374" y="6894883"/>
            <a:ext cx="66194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عليّ أن أقوم بعملية </a:t>
            </a:r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</a:t>
            </a:r>
            <a:r>
              <a:rPr lang="ar-S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لإيجاد عدد الخرفان المتبقية في المزرعة.</a:t>
            </a:r>
            <a:endParaRPr lang="ar-SA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16DB02-B34E-4185-7778-95135150FD6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بمناسبة عيد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الأضحى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باع مزارع 174 خروفا من قطيعه الذي يحتوي  على 246 خروفا.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خروفا تبقى لديه بالمزرعة؟</a:t>
            </a:r>
          </a:p>
        </p:txBody>
      </p:sp>
    </p:spTree>
    <p:extLst>
      <p:ext uri="{BB962C8B-B14F-4D97-AF65-F5344CB8AC3E}">
        <p14:creationId xmlns:p14="http://schemas.microsoft.com/office/powerpoint/2010/main" val="121948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جيدا. لماذا سنجري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لإيجاد حل المسألة.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الخرفان التي تم بيعها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الخرفان في القطيع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/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388738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813656" y="5228725"/>
            <a:ext cx="3410883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خروفا تبقى لديه في المزرعة؟</a:t>
            </a:r>
          </a:p>
        </p:txBody>
      </p:sp>
    </p:spTree>
    <p:extLst>
      <p:ext uri="{BB962C8B-B14F-4D97-AF65-F5344CB8AC3E}">
        <p14:creationId xmlns:p14="http://schemas.microsoft.com/office/powerpoint/2010/main" val="1005612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سنطرح عدد الخرفان التي تم بيعها من عدد الخرفان التي كان يحتويها القطيع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174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246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600" dirty="0">
                <a:solidFill>
                  <a:srgbClr val="FF0000"/>
                </a:solidFill>
              </a:rPr>
              <a:t>-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خروفا تبقى لديه في المزرعة؟</a:t>
            </a:r>
          </a:p>
        </p:txBody>
      </p:sp>
    </p:spTree>
    <p:extLst>
      <p:ext uri="{BB962C8B-B14F-4D97-AF65-F5344CB8AC3E}">
        <p14:creationId xmlns:p14="http://schemas.microsoft.com/office/powerpoint/2010/main" val="10562512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خروفا تبقى لديه في المزرعة؟</a:t>
            </a: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819078" y="4828788"/>
            <a:ext cx="6038922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الخرفان المتبقية في المزرعة 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هو:</a:t>
            </a:r>
          </a:p>
          <a:p>
            <a:pPr algn="ctr" rtl="1"/>
            <a:r>
              <a:rPr 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246-174=72</a:t>
            </a:r>
            <a:endParaRPr lang="ar-S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8C2EDB-2565-FA8D-0353-AE84A5481C44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بمناسبة عيد </a:t>
            </a:r>
            <a:r>
              <a:rPr lang="ar-MA" sz="5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الأضحى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باع مزارع 174 خروفا من قطيعه الذي يحتوي  على 246 خروفا. 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خروفا تبقى لديه بالمزرعة؟</a:t>
            </a:r>
          </a:p>
        </p:txBody>
      </p:sp>
    </p:spTree>
    <p:extLst>
      <p:ext uri="{BB962C8B-B14F-4D97-AF65-F5344CB8AC3E}">
        <p14:creationId xmlns:p14="http://schemas.microsoft.com/office/powerpoint/2010/main" val="207406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571D91-DD18-33B2-2638-E51BA69749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2057400" y="976263"/>
            <a:ext cx="10458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كراساتكم سننجز التمارين الصفحة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14</a:t>
            </a:r>
            <a:endParaRPr lang="ar-SA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42B0F98A-CD3A-046C-B661-19E9E36570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580250"/>
            <a:ext cx="13043216" cy="525703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26CFC61-1252-E098-2A62-7646AE7F1A1F}"/>
              </a:ext>
            </a:extLst>
          </p:cNvPr>
          <p:cNvSpPr/>
          <p:nvPr/>
        </p:nvSpPr>
        <p:spPr>
          <a:xfrm>
            <a:off x="533400" y="4668210"/>
            <a:ext cx="5086613" cy="38862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BEFD-1E08-E42B-3B26-50376AB0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0D758E-EE32-25B5-2728-F118435B85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CD837D-969F-DFB2-EBCB-C532A387785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E953C13-E9BE-A51F-E0FA-62A6695C197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EC1AC2-B4D1-1BE8-2DC7-22B76AA702D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(يتم التصحيح بشكل تفاعلي على السبورة الجانبية)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82FC1B5-45F0-28BD-07A5-59789CE36CA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0B448-A1C0-7365-BF73-B8C9E5F3BB2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584C1F74-DE12-577F-C0EF-042D4D7391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580250"/>
            <a:ext cx="13043216" cy="525703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729F87-E7EB-5815-D723-D33146D071C3}"/>
              </a:ext>
            </a:extLst>
          </p:cNvPr>
          <p:cNvSpPr/>
          <p:nvPr/>
        </p:nvSpPr>
        <p:spPr>
          <a:xfrm>
            <a:off x="533400" y="4668210"/>
            <a:ext cx="5086613" cy="38862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4CE3CBB-57AA-552C-AC49-2B6818E8E1CF}"/>
              </a:ext>
            </a:extLst>
          </p:cNvPr>
          <p:cNvSpPr txBox="1"/>
          <p:nvPr/>
        </p:nvSpPr>
        <p:spPr>
          <a:xfrm>
            <a:off x="2133600" y="50673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9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CA9310A-6C82-358E-DC77-8AA1B7429B1D}"/>
              </a:ext>
            </a:extLst>
          </p:cNvPr>
          <p:cNvSpPr txBox="1"/>
          <p:nvPr/>
        </p:nvSpPr>
        <p:spPr>
          <a:xfrm>
            <a:off x="4724400" y="50673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6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D2DAFB1-E438-0F54-F491-0FB76862DF64}"/>
              </a:ext>
            </a:extLst>
          </p:cNvPr>
          <p:cNvSpPr txBox="1"/>
          <p:nvPr/>
        </p:nvSpPr>
        <p:spPr>
          <a:xfrm>
            <a:off x="1579880" y="774448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D97FE79-49A4-3CAA-FED0-BD91315ADBEB}"/>
              </a:ext>
            </a:extLst>
          </p:cNvPr>
          <p:cNvSpPr txBox="1"/>
          <p:nvPr/>
        </p:nvSpPr>
        <p:spPr>
          <a:xfrm>
            <a:off x="1600200" y="5986667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6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CC5FCDB-9469-1951-9980-C6005E08A3DF}"/>
              </a:ext>
            </a:extLst>
          </p:cNvPr>
          <p:cNvSpPr txBox="1"/>
          <p:nvPr/>
        </p:nvSpPr>
        <p:spPr>
          <a:xfrm>
            <a:off x="2057400" y="681990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11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1B7E700-08C1-8DE0-1975-AE976806BC3B}"/>
              </a:ext>
            </a:extLst>
          </p:cNvPr>
          <p:cNvSpPr txBox="1"/>
          <p:nvPr/>
        </p:nvSpPr>
        <p:spPr>
          <a:xfrm>
            <a:off x="4572000" y="774448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3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2CF6346-2541-3C8E-651C-0F8F696600CD}"/>
              </a:ext>
            </a:extLst>
          </p:cNvPr>
          <p:cNvSpPr txBox="1"/>
          <p:nvPr/>
        </p:nvSpPr>
        <p:spPr>
          <a:xfrm>
            <a:off x="4572000" y="6839163"/>
            <a:ext cx="76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10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16E304C-44F2-A7DB-5AC1-6A4E5963EBD7}"/>
              </a:ext>
            </a:extLst>
          </p:cNvPr>
          <p:cNvSpPr txBox="1"/>
          <p:nvPr/>
        </p:nvSpPr>
        <p:spPr>
          <a:xfrm>
            <a:off x="4688840" y="5973044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7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9001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44B14B5D-CE63-9793-59BB-4AB1AC6C91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487" y="3773639"/>
            <a:ext cx="12888313" cy="426526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7297D49-41DA-8828-C303-1EA551398503}"/>
              </a:ext>
            </a:extLst>
          </p:cNvPr>
          <p:cNvSpPr/>
          <p:nvPr/>
        </p:nvSpPr>
        <p:spPr>
          <a:xfrm>
            <a:off x="3733799" y="5143500"/>
            <a:ext cx="3124201" cy="25146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A73AD-67E6-0BC6-D0F0-04A9A9994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8362A90-A4A6-A644-2B05-F96EB4CA2AA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104892-5F8D-F731-C23E-05367338227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DA4406F-0589-91FA-B59A-A93438B69C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7627BD9-799C-B879-1320-6702DBAF346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51707FD-7BB4-B929-7FB2-74A4EE29A89F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25B3804-DFD9-6A2E-C0EE-26DFE56597B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649E371D-452E-568A-33F4-8EAB4381BE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487" y="3773639"/>
            <a:ext cx="12888313" cy="426526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84124C-3CA6-A092-C355-3BD0C1245848}"/>
              </a:ext>
            </a:extLst>
          </p:cNvPr>
          <p:cNvSpPr/>
          <p:nvPr/>
        </p:nvSpPr>
        <p:spPr>
          <a:xfrm>
            <a:off x="3733799" y="5143500"/>
            <a:ext cx="3124201" cy="25146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34B302C-7F47-039E-96E8-8A58226802EA}"/>
              </a:ext>
            </a:extLst>
          </p:cNvPr>
          <p:cNvSpPr txBox="1"/>
          <p:nvPr/>
        </p:nvSpPr>
        <p:spPr>
          <a:xfrm>
            <a:off x="4038600" y="67437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754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90AEE37-56A6-1EA9-4DD8-E605BBC0C567}"/>
              </a:ext>
            </a:extLst>
          </p:cNvPr>
          <p:cNvSpPr txBox="1"/>
          <p:nvPr/>
        </p:nvSpPr>
        <p:spPr>
          <a:xfrm>
            <a:off x="4953000" y="67437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547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A538820-D856-958E-CF5B-02D68F5823A8}"/>
              </a:ext>
            </a:extLst>
          </p:cNvPr>
          <p:cNvSpPr txBox="1"/>
          <p:nvPr/>
        </p:nvSpPr>
        <p:spPr>
          <a:xfrm>
            <a:off x="5778500" y="67437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457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4311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14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ECC7ACE-BC9F-8CC6-D0C6-3B83E1441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108" y="3557914"/>
            <a:ext cx="13145785" cy="501458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AAB13E-79CA-4387-5639-B4820BFFECA8}"/>
              </a:ext>
            </a:extLst>
          </p:cNvPr>
          <p:cNvSpPr/>
          <p:nvPr/>
        </p:nvSpPr>
        <p:spPr>
          <a:xfrm>
            <a:off x="304800" y="4955736"/>
            <a:ext cx="5410200" cy="32766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171BA-816D-F460-2177-86A914518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9030AAE-9461-BCB9-FBBA-B7707637842B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8F99B73-D13C-F2B1-0F7E-7A6B331D4A3F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7B4993E-64CE-8793-35E2-B4B740BCB13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0BD2990-0096-283D-D70B-29FC320A9DAD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يمر إلى السبورة ليصحح العملية الأولى؟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E6E801-6E7E-A49C-1B87-FAD702B079E9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0580B28-BA45-17E2-C555-C77F5FB7C0F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E0DB661-97FC-3C0F-686C-71C708852BCF}"/>
              </a:ext>
            </a:extLst>
          </p:cNvPr>
          <p:cNvSpPr txBox="1"/>
          <p:nvPr/>
        </p:nvSpPr>
        <p:spPr>
          <a:xfrm>
            <a:off x="2962290" y="2928828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0ED041-9A11-9507-3A16-236374681D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108" y="3557914"/>
            <a:ext cx="13145785" cy="501458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8116FB-8C7B-C05A-A57E-9DC668AF9DF9}"/>
              </a:ext>
            </a:extLst>
          </p:cNvPr>
          <p:cNvSpPr/>
          <p:nvPr/>
        </p:nvSpPr>
        <p:spPr>
          <a:xfrm>
            <a:off x="304800" y="4955736"/>
            <a:ext cx="5410200" cy="32766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0463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الأستاذ من المتعلمين البحث عن حل المسألة في المنزل مع تسجيل خطوات الحل على دفتر البحث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التمرين رقم 4 صفحة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14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230B48FD-B7C9-B3E2-9CE8-AE64311660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" y="2520052"/>
            <a:ext cx="12727932" cy="484119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F94AFE2-1535-9277-EDB0-FB525ADEDA0F}"/>
              </a:ext>
            </a:extLst>
          </p:cNvPr>
          <p:cNvGrpSpPr/>
          <p:nvPr/>
        </p:nvGrpSpPr>
        <p:grpSpPr>
          <a:xfrm>
            <a:off x="3352800" y="5905499"/>
            <a:ext cx="7016624" cy="3737153"/>
            <a:chOff x="5142970" y="6297391"/>
            <a:chExt cx="7318785" cy="3613775"/>
          </a:xfrm>
        </p:grpSpPr>
        <p:pic>
          <p:nvPicPr>
            <p:cNvPr id="7" name="Image 6" descr="Une image contenant habits, personne, dessin humoristique, Visage humain&#10;&#10;Le contenu généré par l’IA peut être incorrect.">
              <a:extLst>
                <a:ext uri="{FF2B5EF4-FFF2-40B4-BE49-F238E27FC236}">
                  <a16:creationId xmlns:a16="http://schemas.microsoft.com/office/drawing/2014/main" id="{2EB4C77B-6FA3-72DF-2806-0303748E2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2970" y="6507566"/>
              <a:ext cx="3715705" cy="3403600"/>
            </a:xfrm>
            <a:prstGeom prst="rect">
              <a:avLst/>
            </a:prstGeom>
          </p:spPr>
        </p:pic>
        <p:pic>
          <p:nvPicPr>
            <p:cNvPr id="9" name="Picture 2" descr="dibujos animados dibujo de varita mágica 28211051 PNG">
              <a:extLst>
                <a:ext uri="{FF2B5EF4-FFF2-40B4-BE49-F238E27FC236}">
                  <a16:creationId xmlns:a16="http://schemas.microsoft.com/office/drawing/2014/main" id="{500D56F5-276D-84D1-EF82-E0CB4CE2A4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48193">
              <a:off x="7349555" y="6297391"/>
              <a:ext cx="1682016" cy="1682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 9" descr="Une image contenant logo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CA6C6A5C-4506-611B-778F-3DA8D324F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8071602" y="5383700"/>
              <a:ext cx="3090189" cy="5690117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0FEC267-8516-6475-7009-83BD8C934158}"/>
                </a:ext>
              </a:extLst>
            </p:cNvPr>
            <p:cNvSpPr txBox="1"/>
            <p:nvPr/>
          </p:nvSpPr>
          <p:spPr>
            <a:xfrm rot="49032">
              <a:off x="7691013" y="7622389"/>
              <a:ext cx="4409174" cy="1221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 algn="r" defTabSz="914400" rtl="1" eaLnBrk="1" latinLnBrk="0" hangingPunct="1">
                <a:buFont typeface="+mj-lt"/>
                <a:buAutoNum type="arabicPeriod"/>
              </a:pPr>
              <a:r>
                <a:rPr lang="ar-S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انجزوا المسألة في منازلكم؛</a:t>
              </a:r>
            </a:p>
            <a:p>
              <a:pPr marL="514350" indent="-514350" algn="r" rtl="1">
                <a:buFont typeface="+mj-lt"/>
                <a:buAutoNum type="arabicPeriod"/>
              </a:pPr>
              <a:r>
                <a:rPr lang="ar-S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استعينوا بخطوات الأسئلة الأربعة.</a:t>
              </a:r>
            </a:p>
            <a:p>
              <a:pPr marL="514350" indent="-514350" algn="r" defTabSz="914400" rtl="1" eaLnBrk="1" latinLnBrk="0" hangingPunct="1">
                <a:buFont typeface="+mj-lt"/>
                <a:buAutoNum type="arabicPeriod"/>
              </a:pPr>
              <a:r>
                <a:rPr lang="ar-S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دونوا خطوات الحل على دفاتر البحث؛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14451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الفرقعة والتصفيق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الفرقعة والتصفيق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1350" dirty="0">
                <a:solidFill>
                  <a:prstClr val="white"/>
                </a:solidFill>
                <a:latin typeface="Dosis" pitchFamily="2" charset="0"/>
              </a:rPr>
              <a:t>ٍٍ</a:t>
            </a: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سنلعب لعبة الفرقعة والتصفيق. 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35815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لعبة 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الفرقعة والتصفيق</a:t>
            </a:r>
            <a:endParaRPr lang="ar-S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Picture 8">
            <a:extLst>
              <a:ext uri="{FF2B5EF4-FFF2-40B4-BE49-F238E27FC236}">
                <a16:creationId xmlns:a16="http://schemas.microsoft.com/office/drawing/2014/main" id="{8FDDAA97-8D8F-4F36-BE0C-BC6F5497FF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4166" y="4342128"/>
            <a:ext cx="2806155" cy="2858772"/>
          </a:xfrm>
          <a:prstGeom prst="rect">
            <a:avLst/>
          </a:prstGeom>
        </p:spPr>
      </p:pic>
      <p:pic>
        <p:nvPicPr>
          <p:cNvPr id="24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96E32631-3841-5467-5A69-32CC7C5DC2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6477056"/>
            <a:ext cx="2113900" cy="245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70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2A6D86EB-EC48-7F1E-4291-3206B9CB9B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464078"/>
              </p:ext>
            </p:extLst>
          </p:nvPr>
        </p:nvGraphicFramePr>
        <p:xfrm>
          <a:off x="150019" y="1901113"/>
          <a:ext cx="13415962" cy="78905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867540">
                <a:tc gridSpan="2">
                  <a:txBody>
                    <a:bodyPr/>
                    <a:lstStyle/>
                    <a:p>
                      <a:pPr marL="0" marR="0" lvl="0" indent="0" algn="ctr" defTabSz="1028700" rtl="1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prstClr val="black"/>
                        </a:buClr>
                        <a:buSzPts val="4200"/>
                        <a:buFont typeface="Montserra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Montserrat"/>
                        </a:rPr>
                        <a:t>سيرورة الإنجاز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Montserrat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1048712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التهيئة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750492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1) النمذجة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5048505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MadaniArabic-ExtraLight" panose="00000300000000000000" pitchFamily="2" charset="-78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F9FC9272-CBB5-63E9-A7E7-EF414AAA6C93}"/>
              </a:ext>
            </a:extLst>
          </p:cNvPr>
          <p:cNvSpPr/>
          <p:nvPr/>
        </p:nvSpPr>
        <p:spPr>
          <a:xfrm>
            <a:off x="0" y="1252017"/>
            <a:ext cx="13716000" cy="7715250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MA" sz="2025" dirty="0">
              <a:solidFill>
                <a:prstClr val="black"/>
              </a:solidFill>
              <a:latin typeface="MadaniArabic-ExtraLight" panose="000003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2221669" y="4622542"/>
            <a:ext cx="1115745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700" rtl="1"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يقوم الأستاذ بنمذجة النشاط:</a:t>
            </a: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المتعلمين الاستماع والملاحظة؛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قيمة النقرة (فرقعة الأصابع)، فرقعة واحدة تعني العدد 1، فرقعتان تعنيان العدد 2 وهكذا...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قيمة التصفيقة، تصفيقة تعني 10، تصفيقتان تعنيان العدد 20 وهكذا...</a:t>
            </a: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قيمة الضربة بالرجل على الأرض: ضربة واحدة تساوي مئة واحدة / ضربتان تساوي مئتان / ثلاث ضربات تساوي 3 في رقم المئات وهكذا......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الاستماع جيدا إلى فرقعات الأصابع والتصفيقات والعد ذهنيا.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المتعلمين الإنصات لتعرف عدد التصفيقات وعدد فرقعات الأصابع وتعرف العدد المعني.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بدء اللعبة بأعداد صغيرة ثم التدرج نحو الكبيرة.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التناوب بين التصفيق والفرقعة لتعرف العدد أو الانطلاق من العدد لتمثيله بالتصفيق والفرقعات.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578953-7660-AB7C-D119-45DBA4A56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070" y="4883973"/>
            <a:ext cx="1857854" cy="1892690"/>
          </a:xfrm>
          <a:prstGeom prst="rect">
            <a:avLst/>
          </a:prstGeom>
        </p:spPr>
      </p:pic>
      <p:pic>
        <p:nvPicPr>
          <p:cNvPr id="10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881C00D8-2293-B24E-9AF1-A7916CCCE7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69" y="7238858"/>
            <a:ext cx="1400259" cy="1627308"/>
          </a:xfrm>
          <a:prstGeom prst="rect">
            <a:avLst/>
          </a:prstGeom>
        </p:spPr>
      </p:pic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A928257C-B20A-DECB-66D8-DCC2D69B6F27}"/>
              </a:ext>
            </a:extLst>
          </p:cNvPr>
          <p:cNvSpPr txBox="1">
            <a:spLocks/>
          </p:cNvSpPr>
          <p:nvPr/>
        </p:nvSpPr>
        <p:spPr>
          <a:xfrm>
            <a:off x="2144209" y="952500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5400" b="1" dirty="0"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 Black"/>
              </a:rPr>
              <a:t>  لعبة الفرقعة والتصفيق </a:t>
            </a:r>
          </a:p>
        </p:txBody>
      </p:sp>
    </p:spTree>
    <p:extLst>
      <p:ext uri="{BB962C8B-B14F-4D97-AF65-F5344CB8AC3E}">
        <p14:creationId xmlns:p14="http://schemas.microsoft.com/office/powerpoint/2010/main" val="15221698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26427</TotalTime>
  <Words>2244</Words>
  <Application>Microsoft Office PowerPoint</Application>
  <PresentationFormat>Personnalisé</PresentationFormat>
  <Paragraphs>571</Paragraphs>
  <Slides>66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66</vt:i4>
      </vt:variant>
    </vt:vector>
  </HeadingPairs>
  <TitlesOfParts>
    <vt:vector size="78" baseType="lpstr">
      <vt:lpstr>Wingdings</vt:lpstr>
      <vt:lpstr>Calibri</vt:lpstr>
      <vt:lpstr>Montserrat Medium</vt:lpstr>
      <vt:lpstr>Arial</vt:lpstr>
      <vt:lpstr>Microsoft Uighur</vt:lpstr>
      <vt:lpstr>MadaniArabic-ExtraLight</vt:lpstr>
      <vt:lpstr>Dosis</vt:lpstr>
      <vt:lpstr>Montserrat</vt:lpstr>
      <vt:lpstr>Carelia</vt:lpstr>
      <vt:lpstr>Montserrat Light</vt:lpstr>
      <vt:lpstr>IBM Plex Sans Arabic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AMINE.BENLHAMRA</cp:lastModifiedBy>
  <cp:revision>211</cp:revision>
  <dcterms:created xsi:type="dcterms:W3CDTF">2006-08-16T00:00:00Z</dcterms:created>
  <dcterms:modified xsi:type="dcterms:W3CDTF">2025-09-20T22:28:17Z</dcterms:modified>
  <dc:identifier>DAFtlvZnwz4</dc:identifier>
</cp:coreProperties>
</file>