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7"/>
  </p:notesMasterIdLst>
  <p:sldIdLst>
    <p:sldId id="257" r:id="rId2"/>
    <p:sldId id="2134808553" r:id="rId3"/>
    <p:sldId id="2134808554" r:id="rId4"/>
    <p:sldId id="2134808552" r:id="rId5"/>
    <p:sldId id="2134805392" r:id="rId6"/>
    <p:sldId id="21348085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47482533" r:id="rId15"/>
    <p:sldId id="2134808519" r:id="rId16"/>
    <p:sldId id="2134808520" r:id="rId17"/>
    <p:sldId id="2134808521" r:id="rId18"/>
    <p:sldId id="2134808522" r:id="rId19"/>
    <p:sldId id="2134808459" r:id="rId20"/>
    <p:sldId id="2134808450" r:id="rId21"/>
    <p:sldId id="2134808557" r:id="rId22"/>
    <p:sldId id="2134808558" r:id="rId23"/>
    <p:sldId id="2134808559" r:id="rId24"/>
    <p:sldId id="2134808566" r:id="rId25"/>
    <p:sldId id="2134808567" r:id="rId26"/>
    <p:sldId id="2134808568" r:id="rId27"/>
    <p:sldId id="2134808490" r:id="rId28"/>
    <p:sldId id="2134808460" r:id="rId29"/>
    <p:sldId id="2134808453" r:id="rId30"/>
    <p:sldId id="2147482534" r:id="rId31"/>
    <p:sldId id="2134808537" r:id="rId32"/>
    <p:sldId id="2134808538" r:id="rId33"/>
    <p:sldId id="2134808540" r:id="rId34"/>
    <p:sldId id="2134808562" r:id="rId35"/>
    <p:sldId id="2147482535" r:id="rId36"/>
    <p:sldId id="2147482537" r:id="rId37"/>
    <p:sldId id="2134808572" r:id="rId38"/>
    <p:sldId id="2134808543" r:id="rId39"/>
    <p:sldId id="2134808454" r:id="rId40"/>
    <p:sldId id="2134808542" r:id="rId41"/>
    <p:sldId id="2134808573" r:id="rId42"/>
    <p:sldId id="2134808574" r:id="rId43"/>
    <p:sldId id="2134808575" r:id="rId44"/>
    <p:sldId id="2134808560" r:id="rId45"/>
    <p:sldId id="2134808576" r:id="rId46"/>
    <p:sldId id="2134808577" r:id="rId47"/>
    <p:sldId id="2134808561" r:id="rId48"/>
    <p:sldId id="2134808578" r:id="rId49"/>
    <p:sldId id="2134808579" r:id="rId50"/>
    <p:sldId id="2134808580" r:id="rId51"/>
    <p:sldId id="2134808581" r:id="rId52"/>
    <p:sldId id="2134808582" r:id="rId53"/>
    <p:sldId id="2134808467" r:id="rId54"/>
    <p:sldId id="2134808468" r:id="rId55"/>
    <p:sldId id="2134808499" r:id="rId56"/>
    <p:sldId id="2134808474" r:id="rId57"/>
    <p:sldId id="2134808583" r:id="rId58"/>
    <p:sldId id="2134808472" r:id="rId59"/>
    <p:sldId id="2134808584" r:id="rId60"/>
    <p:sldId id="2147482538" r:id="rId61"/>
    <p:sldId id="2134808461" r:id="rId62"/>
    <p:sldId id="2134808469" r:id="rId63"/>
    <p:sldId id="2134808503" r:id="rId64"/>
    <p:sldId id="2134808504" r:id="rId65"/>
    <p:sldId id="2147482532" r:id="rId66"/>
  </p:sldIdLst>
  <p:sldSz cx="13716000" cy="10287000"/>
  <p:notesSz cx="6858000" cy="9144000"/>
  <p:embeddedFontLs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IBM Plex Sans Arabic" panose="020B0604020202020204" charset="-78"/>
      <p:regular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ntserrat" panose="00000500000000000000" pitchFamily="2" charset="0"/>
      <p:regular r:id="rId74"/>
      <p:bold r:id="rId75"/>
      <p:italic r:id="rId76"/>
      <p:boldItalic r:id="rId77"/>
    </p:embeddedFont>
    <p:embeddedFont>
      <p:font typeface="Montserrat Light" panose="00000400000000000000" pitchFamily="2" charset="0"/>
      <p:regular r:id="rId78"/>
      <p:italic r:id="rId79"/>
    </p:embeddedFont>
    <p:embeddedFont>
      <p:font typeface="Montserrat Medium" panose="00000600000000000000" pitchFamily="2" charset="0"/>
      <p:regular r:id="rId80"/>
      <p:italic r:id="rId8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 autoAdjust="0"/>
    <p:restoredTop sz="95226" autoAdjust="0"/>
  </p:normalViewPr>
  <p:slideViewPr>
    <p:cSldViewPr>
      <p:cViewPr varScale="1">
        <p:scale>
          <a:sx n="43" d="100"/>
          <a:sy n="43" d="100"/>
        </p:scale>
        <p:origin x="676" y="5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27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9.svg"/><Relationship Id="rId7" Type="http://schemas.openxmlformats.org/officeDocument/2006/relationships/image" Target="../media/image4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9.svg"/><Relationship Id="rId7" Type="http://schemas.openxmlformats.org/officeDocument/2006/relationships/image" Target="../media/image4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9.svg"/><Relationship Id="rId7" Type="http://schemas.openxmlformats.org/officeDocument/2006/relationships/image" Target="../media/image4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39.png"/><Relationship Id="rId4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svg"/><Relationship Id="rId7" Type="http://schemas.openxmlformats.org/officeDocument/2006/relationships/image" Target="../media/image6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999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99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D262533-C262-E381-570D-765E6657F9E3}"/>
              </a:ext>
            </a:extLst>
          </p:cNvPr>
          <p:cNvGrpSpPr/>
          <p:nvPr/>
        </p:nvGrpSpPr>
        <p:grpSpPr>
          <a:xfrm>
            <a:off x="5863878" y="4458280"/>
            <a:ext cx="2508596" cy="3047420"/>
            <a:chOff x="5551965" y="4355607"/>
            <a:chExt cx="2789137" cy="3388218"/>
          </a:xfrm>
        </p:grpSpPr>
        <p:pic>
          <p:nvPicPr>
            <p:cNvPr id="16" name="Image 15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36FBD504-1D8D-BBC0-E8D9-98DB859E6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853A592E-A839-4961-EA32-8AB8CB0C7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18" name="Image 17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99E6A3E8-BF1B-653C-0D0B-7AFD7AA32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19" name="Image 1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6F125DE-4E76-89D0-9D76-F97A9B437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0" name="Image 19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92A8CA5-CCC2-3493-DE18-18149129C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1" name="Image 20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82E5EF5-93DB-4087-F848-CE8D9F16A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2" name="Image 21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94D2D550-EBA8-E87A-EE7B-E2C399488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23" name="Image 22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F9CA61C4-B794-D019-EC5A-3D378ABE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3 -العمليات وحل المسائل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الطرح بمبادلة باستخدام النقود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–لعبة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حساب ذهني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قراءة جدول الطرح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الأعداد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لتعرف على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الأعداد من 0 إلى 999 999 باستعمال النقود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هيكلة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–عمل فردي على الكراسة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الإنجاز/التصحيح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84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يكتب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F978-CF47-7B33-6F2E-1C7B07D9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قراءة جدول الطرح.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يفسح الأستاذ المجال لباقي المتعلمين لإبداء رأيهم في إجابات أصدقائهم.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AC634C-D2AA-F159-2AF2-E53703F21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35D105-7D08-9E01-C905-474EAFDD4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لقراءة جدول الطرح على الشاشة؟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تعيين أحد المتعلمين ثم نمر إلى الشريحة الموالية (ليظهر الجدول واضحا)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B760307-47E6-BB38-0FC4-A78ED03D5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6852C8-B2C4-9695-ED15-094CEA44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2034A-A29D-BDAB-EFC0-5324006D2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51AEB90-2777-FD98-0818-B0B2C6431983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4C43FC-4F82-1D6B-1486-D7025B70C54C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CA1A1FB-D1D7-83EB-B916-63A87A672A8C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2DAF2B7-BAC3-0C77-B523-22AC42216FD6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يشجع الأستاذ التلاميذ على تنويع اتجاهات قراءة الجدول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3 إلى 4 تلاميذ لقراءة الجدول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B01032B-2383-2E33-DC50-B4783FCE5E9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D8EC0A-1D56-2E1F-1110-89F9E231877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629BE84F-88C6-0D81-AD1A-D41429D10E01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0CAE63-9545-25A4-0B08-2B90169672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1" y="2552700"/>
            <a:ext cx="6019801" cy="7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114800" y="4838700"/>
            <a:ext cx="5410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11</a:t>
            </a:r>
            <a:r>
              <a:rPr lang="fr-FR" sz="11500" dirty="0">
                <a:solidFill>
                  <a:schemeClr val="bg1"/>
                </a:solidFill>
              </a:rPr>
              <a:t> - </a:t>
            </a:r>
            <a:r>
              <a:rPr lang="ar-MA" sz="11500" dirty="0">
                <a:solidFill>
                  <a:schemeClr val="bg1"/>
                </a:solidFill>
              </a:rPr>
              <a:t>4</a:t>
            </a:r>
            <a:r>
              <a:rPr lang="fr-FR" sz="11500" dirty="0">
                <a:solidFill>
                  <a:schemeClr val="bg1"/>
                </a:solidFill>
              </a:rPr>
              <a:t>= 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FA33E-AAE7-0A4C-AE92-A5556AFAE385}"/>
              </a:ext>
            </a:extLst>
          </p:cNvPr>
          <p:cNvSpPr txBox="1"/>
          <p:nvPr/>
        </p:nvSpPr>
        <p:spPr>
          <a:xfrm>
            <a:off x="4192886" y="4838700"/>
            <a:ext cx="59417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11</a:t>
            </a:r>
            <a:r>
              <a:rPr lang="fr-FR" sz="11500" dirty="0">
                <a:solidFill>
                  <a:schemeClr val="bg1"/>
                </a:solidFill>
              </a:rPr>
              <a:t> - </a:t>
            </a:r>
            <a:r>
              <a:rPr lang="ar-MA" sz="11500" dirty="0">
                <a:solidFill>
                  <a:schemeClr val="bg1"/>
                </a:solidFill>
              </a:rPr>
              <a:t>4</a:t>
            </a:r>
            <a:r>
              <a:rPr lang="fr-FR" sz="11500" dirty="0">
                <a:solidFill>
                  <a:schemeClr val="bg1"/>
                </a:solidFill>
              </a:rPr>
              <a:t>= 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endParaRPr lang="fr-FR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398A86-44F9-05BE-85AB-423D7495129D}"/>
              </a:ext>
            </a:extLst>
          </p:cNvPr>
          <p:cNvSpPr txBox="1"/>
          <p:nvPr/>
        </p:nvSpPr>
        <p:spPr>
          <a:xfrm>
            <a:off x="4417713" y="491490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9600" dirty="0">
                <a:solidFill>
                  <a:schemeClr val="bg1"/>
                </a:solidFill>
              </a:rPr>
              <a:t>13</a:t>
            </a:r>
            <a:r>
              <a:rPr lang="fr-FR" sz="9600" dirty="0">
                <a:solidFill>
                  <a:schemeClr val="bg1"/>
                </a:solidFill>
              </a:rPr>
              <a:t> – </a:t>
            </a:r>
            <a:r>
              <a:rPr lang="ar-MA" sz="9600" dirty="0">
                <a:solidFill>
                  <a:schemeClr val="bg1"/>
                </a:solidFill>
              </a:rPr>
              <a:t>8</a:t>
            </a:r>
            <a:r>
              <a:rPr lang="fr-FR" sz="9600" dirty="0">
                <a:solidFill>
                  <a:schemeClr val="bg1"/>
                </a:solidFill>
              </a:rPr>
              <a:t> =.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591E23-0CA5-6F4C-64E4-AF5FAF024DBE}"/>
              </a:ext>
            </a:extLst>
          </p:cNvPr>
          <p:cNvSpPr txBox="1"/>
          <p:nvPr/>
        </p:nvSpPr>
        <p:spPr>
          <a:xfrm>
            <a:off x="4417713" y="491490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9600" dirty="0">
                <a:solidFill>
                  <a:schemeClr val="bg1"/>
                </a:solidFill>
              </a:rPr>
              <a:t>13</a:t>
            </a:r>
            <a:r>
              <a:rPr lang="fr-FR" sz="9600" dirty="0">
                <a:solidFill>
                  <a:schemeClr val="bg1"/>
                </a:solidFill>
              </a:rPr>
              <a:t> – </a:t>
            </a:r>
            <a:r>
              <a:rPr lang="ar-MA" sz="9600" dirty="0">
                <a:solidFill>
                  <a:schemeClr val="bg1"/>
                </a:solidFill>
              </a:rPr>
              <a:t>8</a:t>
            </a:r>
            <a:r>
              <a:rPr lang="fr-FR" sz="9600" dirty="0">
                <a:solidFill>
                  <a:schemeClr val="bg1"/>
                </a:solidFill>
              </a:rPr>
              <a:t> =</a:t>
            </a:r>
            <a:r>
              <a:rPr lang="ar-MA" sz="9600" dirty="0">
                <a:solidFill>
                  <a:schemeClr val="bg1"/>
                </a:solidFill>
              </a:rPr>
              <a:t> 5</a:t>
            </a:r>
            <a:endParaRPr lang="fr-FR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من يذكرني 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 999 999 باستعمال النقود؟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0F67AD-0950-FEF2-5B1C-D0A417E6FF5A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9" name="Image 8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9133FEDE-44AB-9300-24B9-F4BD38805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9C864BF-CF5F-1646-56D4-571418742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2BB0729-9264-582D-3990-9EC4657C5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5FF8316-AE1F-E318-5115-E90C08474350}"/>
              </a:ext>
            </a:extLst>
          </p:cNvPr>
          <p:cNvSpPr txBox="1"/>
          <p:nvPr/>
        </p:nvSpPr>
        <p:spPr>
          <a:xfrm>
            <a:off x="9219715" y="4411355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تعيين أحد المتعلمين للقيام بنمذجة النشاط.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2537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2537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6670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6019800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2537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7056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822" y="5199257"/>
            <a:ext cx="691822" cy="1425101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00" y="5202721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1530FC-DD93-EA0C-EC3A-9BEB9CE1C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18" y="3811297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48" y="5157304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53" y="5143499"/>
            <a:ext cx="679221" cy="1391763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902B5B-B234-E58B-A727-7294695E40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78" y="4709050"/>
            <a:ext cx="691822" cy="1425101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4953931-6DD9-D6C0-9356-FCB85416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32" y="5157303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3750922-DBCF-E490-52CC-A1253C701C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48" y="3765540"/>
            <a:ext cx="679221" cy="1391763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851305A-78FA-E631-A57E-8529326AF3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53" y="3751735"/>
            <a:ext cx="679221" cy="1391763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23437E1-53CB-A774-4F8C-76FF1ADCE2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32" y="3765539"/>
            <a:ext cx="679221" cy="1391763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D531AA37-B894-C67C-453B-7B778214F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049" y="4447616"/>
            <a:ext cx="679221" cy="1391763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056033C-82B4-E2D6-766F-EBDDE55B3C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35" y="5197165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C137CEB-ECAD-5878-1BCC-063326ADF7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39" y="3744590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306744-9D9B-50CB-B160-51C8830C06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112" y="5164364"/>
            <a:ext cx="676747" cy="1439388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12D20D-E262-6230-C7C5-B59EB8356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53" y="5171685"/>
            <a:ext cx="676747" cy="1439388"/>
          </a:xfrm>
          <a:prstGeom prst="rect">
            <a:avLst/>
          </a:prstGeom>
        </p:spPr>
      </p:pic>
      <p:pic>
        <p:nvPicPr>
          <p:cNvPr id="20" name="Image 1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6DD32A8-55DD-921A-EFE7-7B811FD59E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66" y="3746761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2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378" y="5176520"/>
            <a:ext cx="691822" cy="1425101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C9B7F4B-A60A-D868-2DAB-1409653018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42" y="5126257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43" y="3695700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379" y="5098554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5135469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BABC52-DCED-5091-7AEB-3EC2F9195B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08" y="3682894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9057BEC-35F5-D705-A3B9-07F8C3DD63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12" y="5147022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064E0E0-97DA-F97B-B1A5-FB1F0DB728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86" y="3795865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D538E5F-9CD4-632A-B0C7-C07A900018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90" y="5150486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3C3B3F3-3011-89DF-F9FC-24A9EFD5EB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208" y="3759062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7150860-AA54-3D26-4823-DD745888A5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204" y="3759062"/>
            <a:ext cx="691822" cy="142510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CD75F86-8424-09A6-A609-5293CD1D02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71" y="5119589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7BE67C-027E-2363-A30A-0FBD5BC0B0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75" y="3667014"/>
            <a:ext cx="674698" cy="1406051"/>
          </a:xfrm>
          <a:prstGeom prst="rect">
            <a:avLst/>
          </a:prstGeom>
        </p:spPr>
      </p:pic>
      <p:pic>
        <p:nvPicPr>
          <p:cNvPr id="18" name="Image 1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277EF62-BA61-19A7-9237-8E4F3C9656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306" y="5117286"/>
            <a:ext cx="674698" cy="1406051"/>
          </a:xfrm>
          <a:prstGeom prst="rect">
            <a:avLst/>
          </a:prstGeom>
        </p:spPr>
      </p:pic>
      <p:pic>
        <p:nvPicPr>
          <p:cNvPr id="19" name="Image 1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B86D53E-FCA7-B3AF-212A-876ACF9BE7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410" y="3664711"/>
            <a:ext cx="674698" cy="1406051"/>
          </a:xfrm>
          <a:prstGeom prst="rect">
            <a:avLst/>
          </a:prstGeom>
        </p:spPr>
      </p:pic>
      <p:pic>
        <p:nvPicPr>
          <p:cNvPr id="20" name="Image 1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C515BFD-BA35-9F23-0F94-4E16E9FD02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20" y="5109049"/>
            <a:ext cx="674698" cy="1406051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73502C1-1CF9-4AB2-2EE6-91977F5E94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4" y="36564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3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8603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45D7DE2-E88D-8ED9-BBCA-335D43A15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378" y="5176520"/>
            <a:ext cx="691822" cy="1425101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E2C00EF-8D48-027A-24E9-D2A98002AD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42" y="5126257"/>
            <a:ext cx="679221" cy="1391763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03AB1F1-F81E-8111-AB37-4ED25FA9D2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743" y="3695700"/>
            <a:ext cx="679221" cy="1391763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DB742B6D-9A4F-40F2-F526-7DA26C58C1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379" y="5098554"/>
            <a:ext cx="679221" cy="1391763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6ACDB81-365C-6676-EF96-A7CDFBDD3F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5135469"/>
            <a:ext cx="674698" cy="1406051"/>
          </a:xfrm>
          <a:prstGeom prst="rect">
            <a:avLst/>
          </a:prstGeom>
        </p:spPr>
      </p:pic>
      <p:pic>
        <p:nvPicPr>
          <p:cNvPr id="28" name="Image 2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EC71F91-F948-3004-ADB6-6AD3C5FAF0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08" y="3682894"/>
            <a:ext cx="674698" cy="1406051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8556ED0-F1B1-A9F5-EF91-7E9A055674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12" y="5147022"/>
            <a:ext cx="691822" cy="1425101"/>
          </a:xfrm>
          <a:prstGeom prst="rect">
            <a:avLst/>
          </a:prstGeom>
        </p:spPr>
      </p:pic>
      <p:pic>
        <p:nvPicPr>
          <p:cNvPr id="30" name="Image 2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F0580DC-5F83-3613-0B23-4E356ACD20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86" y="3795865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3E63EB6-4482-4772-28D5-85CA7C3482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90" y="5150486"/>
            <a:ext cx="691822" cy="1425101"/>
          </a:xfrm>
          <a:prstGeom prst="rect">
            <a:avLst/>
          </a:prstGeom>
        </p:spPr>
      </p:pic>
      <p:pic>
        <p:nvPicPr>
          <p:cNvPr id="32" name="Image 3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7D98F6A-E2EF-6773-CEE8-8A4EF5810F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208" y="3759062"/>
            <a:ext cx="691822" cy="1425101"/>
          </a:xfrm>
          <a:prstGeom prst="rect">
            <a:avLst/>
          </a:prstGeom>
        </p:spPr>
      </p:pic>
      <p:pic>
        <p:nvPicPr>
          <p:cNvPr id="33" name="Image 32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64B8BFE-AC8C-BF41-147D-197F41A078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204" y="3759062"/>
            <a:ext cx="691822" cy="1425101"/>
          </a:xfrm>
          <a:prstGeom prst="rect">
            <a:avLst/>
          </a:prstGeom>
        </p:spPr>
      </p:pic>
      <p:pic>
        <p:nvPicPr>
          <p:cNvPr id="34" name="Image 3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F9C9F80-63A9-A879-27E5-B207D3508B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71" y="5119589"/>
            <a:ext cx="674698" cy="1406051"/>
          </a:xfrm>
          <a:prstGeom prst="rect">
            <a:avLst/>
          </a:prstGeom>
        </p:spPr>
      </p:pic>
      <p:pic>
        <p:nvPicPr>
          <p:cNvPr id="35" name="Image 3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7ADB5EC-5619-0B95-8246-39DD06B999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75" y="3667014"/>
            <a:ext cx="674698" cy="1406051"/>
          </a:xfrm>
          <a:prstGeom prst="rect">
            <a:avLst/>
          </a:prstGeom>
        </p:spPr>
      </p:pic>
      <p:pic>
        <p:nvPicPr>
          <p:cNvPr id="36" name="Image 3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0416A58-5B51-DCCA-06BB-894F729597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306" y="5117286"/>
            <a:ext cx="674698" cy="1406051"/>
          </a:xfrm>
          <a:prstGeom prst="rect">
            <a:avLst/>
          </a:prstGeom>
        </p:spPr>
      </p:pic>
      <p:pic>
        <p:nvPicPr>
          <p:cNvPr id="37" name="Image 3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B0868A3-6E71-0740-F597-8EDDD54A7C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410" y="3664711"/>
            <a:ext cx="674698" cy="1406051"/>
          </a:xfrm>
          <a:prstGeom prst="rect">
            <a:avLst/>
          </a:prstGeom>
        </p:spPr>
      </p:pic>
      <p:pic>
        <p:nvPicPr>
          <p:cNvPr id="38" name="Image 3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D265CC8-C485-2BCE-1176-2B3EE75410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20" y="5109049"/>
            <a:ext cx="674698" cy="1406051"/>
          </a:xfrm>
          <a:prstGeom prst="rect">
            <a:avLst/>
          </a:prstGeom>
        </p:spPr>
      </p:pic>
      <p:pic>
        <p:nvPicPr>
          <p:cNvPr id="39" name="Image 3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1F54030-3E76-1C35-CC74-FBFB123791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4" y="36564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83" y="4500542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4F5186-A9F1-7089-D71C-749F0BB776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8" y="5179755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84BCFE4-9256-449C-F0D5-600CF9E3BB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9" y="3848100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1EB3ABC-B434-F9ED-554B-B9EBE3E6C5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57" y="5136374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4DDE2E0-7E7A-BC7B-E35C-01C63720E9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40" y="5179755"/>
            <a:ext cx="691822" cy="1425101"/>
          </a:xfrm>
          <a:prstGeom prst="rect">
            <a:avLst/>
          </a:prstGeom>
        </p:spPr>
      </p:pic>
      <p:pic>
        <p:nvPicPr>
          <p:cNvPr id="18" name="Image 1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E9DFC65-4DB5-FC5E-2AF8-B6327F3066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771" y="3848100"/>
            <a:ext cx="691822" cy="1425101"/>
          </a:xfrm>
          <a:prstGeom prst="rect">
            <a:avLst/>
          </a:prstGeom>
        </p:spPr>
      </p:pic>
      <p:pic>
        <p:nvPicPr>
          <p:cNvPr id="9" name="Image 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57DC85B-80C4-0843-93EA-81F22BAA9C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856512"/>
            <a:ext cx="676747" cy="1439388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42BAD57-8551-A10F-9ED1-4ADDE1B653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836" y="5196423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3421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BBC8356-C8EA-A62F-5F41-1004FF287D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83" y="4500542"/>
            <a:ext cx="679221" cy="1391763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830C0CD-6A53-BC12-7E8F-B2FC462460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C92170-E904-6290-B0EE-624EBB9374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F6CA328-B821-AA94-9086-76AA74CC3E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8" y="5179755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EAD0E1A0-86BE-3AAB-AB3F-38D8A0825B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9" y="3848100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69CDCEE-659D-10A3-519F-9CD7B6028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57" y="5136374"/>
            <a:ext cx="674698" cy="1406051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99EDE0B-4274-635D-A496-62697E23C9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40" y="5179755"/>
            <a:ext cx="691822" cy="1425101"/>
          </a:xfrm>
          <a:prstGeom prst="rect">
            <a:avLst/>
          </a:prstGeom>
        </p:spPr>
      </p:pic>
      <p:pic>
        <p:nvPicPr>
          <p:cNvPr id="30" name="Image 2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BAA0C92-A674-F192-7E44-2C6A0F345F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771" y="3848100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0A2535-9BDF-1CC2-9BDB-479A026AAD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856512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35DF7BD-D4E5-3801-AB2F-42ED5CF0DD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836" y="5196423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بالنقود.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الطرح بمبادلة باستخدام النقود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4548F9-5789-114A-9ED0-BE28416C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لعمر 3 أوراق من فئة 100 درهم و ورقتان من فئة 10 دراهم و7 أوراق من فئة درهم واحد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يطلب منه عدها والتصريح بالمبلغ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80809"/>
            <a:ext cx="7568555" cy="50406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F0AEFF-50D6-7539-B752-5791EDA097EC}"/>
              </a:ext>
            </a:extLst>
          </p:cNvPr>
          <p:cNvSpPr txBox="1"/>
          <p:nvPr/>
        </p:nvSpPr>
        <p:spPr>
          <a:xfrm>
            <a:off x="10895545" y="455537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3AEBFF4-1489-4755-42CB-095FE0AD78C1}"/>
              </a:ext>
            </a:extLst>
          </p:cNvPr>
          <p:cNvCxnSpPr>
            <a:cxnSpLocks/>
          </p:cNvCxnSpPr>
          <p:nvPr/>
        </p:nvCxnSpPr>
        <p:spPr>
          <a:xfrm flipH="1">
            <a:off x="10134600" y="5054183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1FE24-53D4-A597-77D5-061642BC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B15974-F6ED-DFE5-6AA1-F5F23FC2F44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B46C943-CFFC-A81A-DA2D-81CB696386C8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BDEB074-1F3E-D444-1D03-8559E83A02C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D175D84-8DE3-3C28-2479-E32ACC7007A6}"/>
              </a:ext>
            </a:extLst>
          </p:cNvPr>
          <p:cNvSpPr txBox="1"/>
          <p:nvPr/>
        </p:nvSpPr>
        <p:spPr>
          <a:xfrm>
            <a:off x="1905000" y="863026"/>
            <a:ext cx="10534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لعمر 3 أوراق من فئة 100 درهم و ورقتان من فئة 10 دراهم و7 أوراق من فئة درهم واحد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يطلب منه عدها والتصريح بالمبلغ بصوت مرتفع.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يصرح عمر بالمبلغ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5B03D49-54EC-7BA6-2DEF-DB3950CD8DD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04589E-21CF-5215-CBE3-D96A0E1810A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DB8CF74-D1D1-EB50-FE7A-978E69BF6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80809"/>
            <a:ext cx="7568555" cy="50406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B9FBF37-0247-CC9B-5106-ED311FC30B2D}"/>
              </a:ext>
            </a:extLst>
          </p:cNvPr>
          <p:cNvSpPr txBox="1"/>
          <p:nvPr/>
        </p:nvSpPr>
        <p:spPr>
          <a:xfrm>
            <a:off x="10895545" y="455537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3682EFD-F1E7-2ECA-9732-E7D8B90D9438}"/>
              </a:ext>
            </a:extLst>
          </p:cNvPr>
          <p:cNvCxnSpPr>
            <a:cxnSpLocks/>
          </p:cNvCxnSpPr>
          <p:nvPr/>
        </p:nvCxnSpPr>
        <p:spPr>
          <a:xfrm flipH="1">
            <a:off x="10134600" y="5054183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41964E78-AFEF-2A47-1D1B-FB1DD39EA8E3}"/>
              </a:ext>
            </a:extLst>
          </p:cNvPr>
          <p:cNvSpPr/>
          <p:nvPr/>
        </p:nvSpPr>
        <p:spPr>
          <a:xfrm>
            <a:off x="8686800" y="4000500"/>
            <a:ext cx="2208745" cy="1371600"/>
          </a:xfrm>
          <a:prstGeom prst="wedgeEllipseCallou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327 درهما</a:t>
            </a:r>
            <a:endParaRPr lang="fr-FR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3886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1143000" y="863026"/>
            <a:ext cx="11296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عطي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لمريم 145 درهما من المبلغ الذي يتوفر عليه.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أن تخمنوا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أصبح عند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80809"/>
            <a:ext cx="7568555" cy="5040627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2087777" y="5579597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895545" y="455537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10134600" y="5054183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804645" y="5054183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 بمبادلة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EA7917F-789B-3B72-F90B-16A7615DEEEE}"/>
              </a:ext>
            </a:extLst>
          </p:cNvPr>
          <p:cNvGrpSpPr/>
          <p:nvPr/>
        </p:nvGrpSpPr>
        <p:grpSpPr>
          <a:xfrm>
            <a:off x="5410482" y="3606459"/>
            <a:ext cx="6552918" cy="6337641"/>
            <a:chOff x="5420814" y="2984386"/>
            <a:chExt cx="6552918" cy="633764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CDB1AA56-7399-C51C-C1B0-7518FB89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8B7B71A-0620-176D-F30C-9504C5025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553" b="94411" l="4330" r="90836">
                          <a14:foregroundMark x1="46526" y1="9819" x2="38469" y2="7553"/>
                          <a14:foregroundMark x1="9265" y1="34894" x2="10171" y2="52719"/>
                          <a14:foregroundMark x1="10171" y1="52719" x2="7150" y2="62840"/>
                          <a14:foregroundMark x1="7150" y1="62840" x2="7150" y2="63746"/>
                          <a14:foregroundMark x1="58308" y1="93051" x2="35347" y2="94411"/>
                          <a14:foregroundMark x1="90836" y1="29758" x2="90836" y2="37311"/>
                          <a14:foregroundMark x1="4330" y1="61480" x2="4330" y2="61480"/>
                          <a14:foregroundMark x1="4632" y1="45166" x2="4632" y2="451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0814" y="4953415"/>
              <a:ext cx="6552918" cy="4368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B11B6-0378-45A5-D7CB-11804760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714A46-A233-7519-CD33-8A448F7996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A54FB3-9EE5-D181-2733-2B13CA1BE0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FDAE11-B14E-3DA9-B706-47E808E8BEF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BD03543-9166-8E00-F052-1329262D01C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3A565-2C5B-C480-1A19-53E916A102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88C62D-7CF8-4067-AE18-8C95789F0949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DD6A1D-E07C-A341-DE9F-EC166146A6D7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547EBD-0A4C-0DE1-63AC-C303C2DF270F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53D235-6971-BD31-4A41-8D146613B7A4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5888BC-85A8-05E7-0809-68BF8B69CF70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E03F44-D367-29C6-CF29-AF684927A541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B0F4C8-54D9-69A8-272E-439840DF910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434C21-4770-690D-EE7C-CA7E40D560B2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6D0480-0DE2-F6C3-6109-65CB8900B23D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53FDEC-9782-B8C4-5196-704BEF6912A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0C5545-E66F-7F72-1FD0-70D88CE3528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48C48F4-C9E6-AB3B-A18F-65E1E3B956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376460B-BE15-378F-5F80-F159735D90F8}"/>
              </a:ext>
            </a:extLst>
          </p:cNvPr>
          <p:cNvSpPr txBox="1"/>
          <p:nvPr/>
        </p:nvSpPr>
        <p:spPr>
          <a:xfrm>
            <a:off x="7195607" y="4274060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FC35D3-541F-2B38-C3AE-B2785F8848D2}"/>
              </a:ext>
            </a:extLst>
          </p:cNvPr>
          <p:cNvSpPr txBox="1"/>
          <p:nvPr/>
        </p:nvSpPr>
        <p:spPr>
          <a:xfrm>
            <a:off x="8471977" y="427241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CCB4A11-0D44-21DE-9830-F06AE34A1B1D}"/>
              </a:ext>
            </a:extLst>
          </p:cNvPr>
          <p:cNvCxnSpPr/>
          <p:nvPr/>
        </p:nvCxnSpPr>
        <p:spPr>
          <a:xfrm>
            <a:off x="8359593" y="473408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BFE854E-19FF-2F30-6CE8-D460CA04D2B6}"/>
              </a:ext>
            </a:extLst>
          </p:cNvPr>
          <p:cNvCxnSpPr/>
          <p:nvPr/>
        </p:nvCxnSpPr>
        <p:spPr>
          <a:xfrm>
            <a:off x="6990333" y="4761755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837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653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D9E4A-4835-9726-E9AF-504B845E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407FA74-DC0E-2B72-CAAD-5BDADACD9AE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B0A79-FE03-455D-D4F8-026AB8FF204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84463C-9818-0C3E-72DE-BBF91A3104D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2931BA-0D07-066E-9ECD-F02A3CEEFDC9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C49FBDF-A272-E00D-5A22-B622E1BABAA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635FB73-F3C8-2890-6A84-2FBCB2E598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0FADAB8-FA20-9840-ADD8-B92C83B545F5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4B24DD2-757A-E8F7-3151-2BE992440101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B65151E-0D33-4E23-3844-FE04B268DEF7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FD1F68-200E-B717-3261-D6AE2455C889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7A4F12-83C7-F0AF-CC0E-10F258EE0245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3C245B-1985-B568-984A-51F9D3ADBE54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825A26-5919-068C-EA9C-48E73AC0CE9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404D4E-5DB2-33B8-04BB-BB49072E3B25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9473280-D051-AF31-5B22-F87541B6E7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72543EB-8B50-49B3-65BF-37ACA3138414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D94FE8-97FC-7343-7504-428AFF5EE3BA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AB55CD-765D-131E-D499-BCB6F2C01660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166E448-7794-C4F7-0F7F-D4197DE31CB9}"/>
              </a:ext>
            </a:extLst>
          </p:cNvPr>
          <p:cNvSpPr txBox="1"/>
          <p:nvPr/>
        </p:nvSpPr>
        <p:spPr>
          <a:xfrm>
            <a:off x="7078816" y="429112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48DAEF5-F220-9224-C440-F93031B3F6B7}"/>
              </a:ext>
            </a:extLst>
          </p:cNvPr>
          <p:cNvCxnSpPr/>
          <p:nvPr/>
        </p:nvCxnSpPr>
        <p:spPr>
          <a:xfrm>
            <a:off x="6966432" y="475279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6EC40BD-45DD-F968-1478-0102809F7432}"/>
              </a:ext>
            </a:extLst>
          </p:cNvPr>
          <p:cNvSpPr txBox="1"/>
          <p:nvPr/>
        </p:nvSpPr>
        <p:spPr>
          <a:xfrm>
            <a:off x="5782799" y="4319247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6803FDB-72A2-9C54-C1E5-FF5A4D758956}"/>
              </a:ext>
            </a:extLst>
          </p:cNvPr>
          <p:cNvCxnSpPr/>
          <p:nvPr/>
        </p:nvCxnSpPr>
        <p:spPr>
          <a:xfrm>
            <a:off x="5670415" y="4780912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792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86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96E965-41CA-C22E-F83C-A4DEC84E1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38298" y="3849467"/>
            <a:ext cx="10439400" cy="4724399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 في الحصالة 367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الهدية 184 درهما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المبلغ المتبقي في الحصالة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3" y="4019736"/>
            <a:ext cx="60379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كان في الحصالة 367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الهدية 184 درهما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  <a:p>
            <a:pPr marL="914400" indent="-914400" algn="r" rtl="1">
              <a:buFont typeface="+mj-lt"/>
              <a:buAutoNum type="arabicPeriod"/>
            </a:pP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6894883"/>
            <a:ext cx="661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المبلغ المتبقي في الحصالة.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الهدية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كان في الحصالة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1005612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ثمن الهدية من المبلغ الذي كان في الحصالة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184</a:t>
            </a:r>
            <a:endParaRPr lang="ar-MA" sz="13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367</a:t>
            </a:r>
            <a:endParaRPr lang="ar-MA" sz="13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10562512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819078" y="4828788"/>
            <a:ext cx="6038922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المتبقي لدى رياض في الحصالة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367-184=183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أنفق رياض 184 درهما من حصالته التي كانت تحتوي على 367 درهما لشراء هدية لصديقه. 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المتبقي لدى رياض في الحصالة؟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71D91-DD18-33B2-2638-E51BA6974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057400" y="976263"/>
            <a:ext cx="10458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13</a:t>
            </a:r>
            <a:endParaRPr lang="ar-S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BCF0107-B26C-5773-FB17-C8E1B8F7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013" y="3116051"/>
            <a:ext cx="13043216" cy="54894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F37BF0-9E42-CF2D-C932-075415CCE972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84C1F74-DE12-577F-C0EF-042D4D739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464031"/>
            <a:ext cx="13043216" cy="54894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729F87-E7EB-5815-D723-D33146D071C3}"/>
              </a:ext>
            </a:extLst>
          </p:cNvPr>
          <p:cNvSpPr/>
          <p:nvPr/>
        </p:nvSpPr>
        <p:spPr>
          <a:xfrm>
            <a:off x="628387" y="5034280"/>
            <a:ext cx="6781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BCD04BF-0C18-CEF7-9412-BA99D77B0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017" y="4091554"/>
            <a:ext cx="12888313" cy="402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73AD-67E6-0BC6-D0F0-04A9A9994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362A90-A4A6-A644-2B05-F96EB4CA2AA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104892-5F8D-F731-C23E-05367338227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A4406F-0589-91FA-B59A-A93438B69C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627BD9-799C-B879-1320-6702DBAF346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51707FD-7BB4-B929-7FB2-74A4EE29A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5B3804-DFD9-6A2E-C0EE-26DFE56597B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649E371D-452E-568A-33F4-8EAB4381B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017" y="4091554"/>
            <a:ext cx="12888313" cy="40237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F25FD8E-36E3-28A5-369F-A7872CAA5DF7}"/>
              </a:ext>
            </a:extLst>
          </p:cNvPr>
          <p:cNvSpPr txBox="1"/>
          <p:nvPr/>
        </p:nvSpPr>
        <p:spPr>
          <a:xfrm>
            <a:off x="3505200" y="6438900"/>
            <a:ext cx="60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</a:rPr>
              <a:t>&gt;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DA1FE4-1AA4-72CE-E954-359D13F8AED1}"/>
              </a:ext>
            </a:extLst>
          </p:cNvPr>
          <p:cNvSpPr txBox="1"/>
          <p:nvPr/>
        </p:nvSpPr>
        <p:spPr>
          <a:xfrm>
            <a:off x="5486400" y="6438900"/>
            <a:ext cx="60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</a:rPr>
              <a:t>&lt;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615526-F5B7-BDE3-666E-CC9D69B6591F}"/>
              </a:ext>
            </a:extLst>
          </p:cNvPr>
          <p:cNvSpPr txBox="1"/>
          <p:nvPr/>
        </p:nvSpPr>
        <p:spPr>
          <a:xfrm>
            <a:off x="7467600" y="6460893"/>
            <a:ext cx="60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</a:rPr>
              <a:t>&lt;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C05B45-4989-0E23-34AB-AD82B1676875}"/>
              </a:ext>
            </a:extLst>
          </p:cNvPr>
          <p:cNvSpPr txBox="1"/>
          <p:nvPr/>
        </p:nvSpPr>
        <p:spPr>
          <a:xfrm>
            <a:off x="11587480" y="6522303"/>
            <a:ext cx="60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</a:rPr>
              <a:t>=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A22E1E-46B8-FDF6-9585-E7D5644C638E}"/>
              </a:ext>
            </a:extLst>
          </p:cNvPr>
          <p:cNvSpPr txBox="1"/>
          <p:nvPr/>
        </p:nvSpPr>
        <p:spPr>
          <a:xfrm>
            <a:off x="9527540" y="6423047"/>
            <a:ext cx="60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</a:rPr>
              <a:t>&gt;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311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13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293354F-CD51-441B-11CC-2BB62289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08" y="3320042"/>
            <a:ext cx="13145785" cy="48306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824084-AC4C-21A8-1ACF-2E71B7076C54}"/>
              </a:ext>
            </a:extLst>
          </p:cNvPr>
          <p:cNvSpPr/>
          <p:nvPr/>
        </p:nvSpPr>
        <p:spPr>
          <a:xfrm>
            <a:off x="2743200" y="4533900"/>
            <a:ext cx="5617694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71BA-816D-F460-2177-86A91451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30AAE-9461-BCB9-FBBA-B7707637842B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8F99B73-D13C-F2B1-0F7E-7A6B331D4A3F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B4993E-64CE-8793-35E2-B4B740BCB13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BD2990-0096-283D-D70B-29FC320A9DAD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إلى السبورة ليصحح العملية الأولى؟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E6E801-6E7E-A49C-1B87-FAD702B079E9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580B28-BA45-17E2-C555-C77F5FB7C0F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E0DB661-97FC-3C0F-686C-71C708852BCF}"/>
              </a:ext>
            </a:extLst>
          </p:cNvPr>
          <p:cNvSpPr txBox="1"/>
          <p:nvPr/>
        </p:nvSpPr>
        <p:spPr>
          <a:xfrm>
            <a:off x="2962290" y="2928828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0ED041-9A11-9507-3A16-236374681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08" y="3741878"/>
            <a:ext cx="13145785" cy="48306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8116FB-8C7B-C05A-A57E-9DC668AF9DF9}"/>
              </a:ext>
            </a:extLst>
          </p:cNvPr>
          <p:cNvSpPr/>
          <p:nvPr/>
        </p:nvSpPr>
        <p:spPr>
          <a:xfrm>
            <a:off x="2743200" y="4955736"/>
            <a:ext cx="5617694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0463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 من المتعلمين البحث عن حل المسألة في المنزل مع تسجيل خطوات الحل على دفتر البحث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13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30B48FD-B7C9-B3E2-9CE8-AE6431166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400300"/>
            <a:ext cx="12727932" cy="508069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F94AFE2-1535-9277-EDB0-FB525ADEDA0F}"/>
              </a:ext>
            </a:extLst>
          </p:cNvPr>
          <p:cNvGrpSpPr/>
          <p:nvPr/>
        </p:nvGrpSpPr>
        <p:grpSpPr>
          <a:xfrm>
            <a:off x="3352800" y="5905499"/>
            <a:ext cx="7016624" cy="3737153"/>
            <a:chOff x="5142970" y="6297391"/>
            <a:chExt cx="7318785" cy="3613775"/>
          </a:xfrm>
        </p:grpSpPr>
        <p:pic>
          <p:nvPicPr>
            <p:cNvPr id="7" name="Image 6" descr="Une image contenant habits, personne, dessin humoristique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2EB4C77B-6FA3-72DF-2806-0303748E2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970" y="6507566"/>
              <a:ext cx="3715705" cy="3403600"/>
            </a:xfrm>
            <a:prstGeom prst="rect">
              <a:avLst/>
            </a:prstGeom>
          </p:spPr>
        </p:pic>
        <p:pic>
          <p:nvPicPr>
            <p:cNvPr id="9" name="Picture 2" descr="dibujos animados dibujo de varita mágica 28211051 PNG">
              <a:extLst>
                <a:ext uri="{FF2B5EF4-FFF2-40B4-BE49-F238E27FC236}">
                  <a16:creationId xmlns:a16="http://schemas.microsoft.com/office/drawing/2014/main" id="{500D56F5-276D-84D1-EF82-E0CB4CE2A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48193">
              <a:off x="7349555" y="6297391"/>
              <a:ext cx="1682016" cy="168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 descr="Une image contenant logo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CA6C6A5C-4506-611B-778F-3DA8D324F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071602" y="5383700"/>
              <a:ext cx="3090189" cy="569011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0FEC267-8516-6475-7009-83BD8C934158}"/>
                </a:ext>
              </a:extLst>
            </p:cNvPr>
            <p:cNvSpPr txBox="1"/>
            <p:nvPr/>
          </p:nvSpPr>
          <p:spPr>
            <a:xfrm rot="49032">
              <a:off x="7691013" y="7622389"/>
              <a:ext cx="4409174" cy="1221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انجزوا المسألة في منازلكم؛</a:t>
              </a:r>
            </a:p>
            <a:p>
              <a:pPr marL="514350" indent="-514350" algn="r" rtl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استعينوا بخطوات الأسئلة الأربعة.</a:t>
              </a:r>
            </a:p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دونوا خطوات الحل على دفاتر البحث؛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4451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الفرقعة والتصفيق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1350" dirty="0">
                <a:solidFill>
                  <a:prstClr val="white"/>
                </a:solidFill>
                <a:latin typeface="Dosis" pitchFamily="2" charset="0"/>
              </a:rPr>
              <a:t>ٍٍ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581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لعبة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ar-S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64078"/>
              </p:ext>
            </p:extLst>
          </p:nvPr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MA" sz="2025" dirty="0">
              <a:solidFill>
                <a:prstClr val="black"/>
              </a:solidFill>
              <a:latin typeface="MadaniArabic-ExtraLight" panose="000003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26371</TotalTime>
  <Words>2214</Words>
  <Application>Microsoft Office PowerPoint</Application>
  <PresentationFormat>Personnalisé</PresentationFormat>
  <Paragraphs>556</Paragraphs>
  <Slides>65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7" baseType="lpstr">
      <vt:lpstr>MadaniArabic-ExtraLight</vt:lpstr>
      <vt:lpstr>Montserrat Medium</vt:lpstr>
      <vt:lpstr>Wingdings</vt:lpstr>
      <vt:lpstr>Montserrat</vt:lpstr>
      <vt:lpstr>Dosis</vt:lpstr>
      <vt:lpstr>Calibri</vt:lpstr>
      <vt:lpstr>Arial</vt:lpstr>
      <vt:lpstr>Montserrat Light</vt:lpstr>
      <vt:lpstr>Microsoft Uighur</vt:lpstr>
      <vt:lpstr>IBM Plex Sans Arabic</vt:lpstr>
      <vt:lpstr>Carelia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AMINE.BENLHAMRA</cp:lastModifiedBy>
  <cp:revision>212</cp:revision>
  <dcterms:created xsi:type="dcterms:W3CDTF">2006-08-16T00:00:00Z</dcterms:created>
  <dcterms:modified xsi:type="dcterms:W3CDTF">2025-09-20T22:19:53Z</dcterms:modified>
  <dc:identifier>DAFtlvZnwz4</dc:identifier>
</cp:coreProperties>
</file>