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7"/>
  </p:notesMasterIdLst>
  <p:sldIdLst>
    <p:sldId id="257" r:id="rId2"/>
    <p:sldId id="2134808553" r:id="rId3"/>
    <p:sldId id="2134808554" r:id="rId4"/>
    <p:sldId id="2134808552" r:id="rId5"/>
    <p:sldId id="2134805392" r:id="rId6"/>
    <p:sldId id="21348085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34808519" r:id="rId15"/>
    <p:sldId id="2134808520" r:id="rId16"/>
    <p:sldId id="2134808521" r:id="rId17"/>
    <p:sldId id="2134808522" r:id="rId18"/>
    <p:sldId id="2134808556" r:id="rId19"/>
    <p:sldId id="2134808459" r:id="rId20"/>
    <p:sldId id="2134808450" r:id="rId21"/>
    <p:sldId id="2134808557" r:id="rId22"/>
    <p:sldId id="2134808558" r:id="rId23"/>
    <p:sldId id="2134808559" r:id="rId24"/>
    <p:sldId id="2134808566" r:id="rId25"/>
    <p:sldId id="2134808567" r:id="rId26"/>
    <p:sldId id="2134808568" r:id="rId27"/>
    <p:sldId id="2134808490" r:id="rId28"/>
    <p:sldId id="2134808460" r:id="rId29"/>
    <p:sldId id="2134808453" r:id="rId30"/>
    <p:sldId id="2134808537" r:id="rId31"/>
    <p:sldId id="2134808538" r:id="rId32"/>
    <p:sldId id="2134808527" r:id="rId33"/>
    <p:sldId id="2134808569" r:id="rId34"/>
    <p:sldId id="2134808570" r:id="rId35"/>
    <p:sldId id="2134808571" r:id="rId36"/>
    <p:sldId id="2134808572" r:id="rId37"/>
    <p:sldId id="2134808543" r:id="rId38"/>
    <p:sldId id="2134808454" r:id="rId39"/>
    <p:sldId id="2134808542" r:id="rId40"/>
    <p:sldId id="2134808573" r:id="rId41"/>
    <p:sldId id="2134808574" r:id="rId42"/>
    <p:sldId id="2134808575" r:id="rId43"/>
    <p:sldId id="2134808560" r:id="rId44"/>
    <p:sldId id="2134808576" r:id="rId45"/>
    <p:sldId id="2134808577" r:id="rId46"/>
    <p:sldId id="2134808561" r:id="rId47"/>
    <p:sldId id="2134808578" r:id="rId48"/>
    <p:sldId id="2134808579" r:id="rId49"/>
    <p:sldId id="2134808580" r:id="rId50"/>
    <p:sldId id="2134808581" r:id="rId51"/>
    <p:sldId id="2134808582" r:id="rId52"/>
    <p:sldId id="2134808467" r:id="rId53"/>
    <p:sldId id="2134808468" r:id="rId54"/>
    <p:sldId id="2134808499" r:id="rId55"/>
    <p:sldId id="2134808474" r:id="rId56"/>
    <p:sldId id="2134808583" r:id="rId57"/>
    <p:sldId id="2134808472" r:id="rId58"/>
    <p:sldId id="2134808584" r:id="rId59"/>
    <p:sldId id="2134808518" r:id="rId60"/>
    <p:sldId id="2134808585" r:id="rId61"/>
    <p:sldId id="2134808461" r:id="rId62"/>
    <p:sldId id="2134808469" r:id="rId63"/>
    <p:sldId id="2134808503" r:id="rId64"/>
    <p:sldId id="2134808504" r:id="rId65"/>
    <p:sldId id="2147482532" r:id="rId66"/>
  </p:sldIdLst>
  <p:sldSz cx="13716000" cy="10287000"/>
  <p:notesSz cx="6858000" cy="9144000"/>
  <p:embeddedFontLs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IBM Plex Sans Arabic" panose="020B0604020202020204" charset="-78"/>
      <p:regular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ntserrat" panose="00000500000000000000" pitchFamily="2" charset="0"/>
      <p:regular r:id="rId74"/>
      <p:bold r:id="rId75"/>
      <p:italic r:id="rId76"/>
      <p:boldItalic r:id="rId77"/>
    </p:embeddedFont>
    <p:embeddedFont>
      <p:font typeface="Montserrat Light" panose="00000400000000000000" pitchFamily="2" charset="0"/>
      <p:regular r:id="rId78"/>
      <p:italic r:id="rId79"/>
    </p:embeddedFont>
    <p:embeddedFont>
      <p:font typeface="Montserrat Medium" panose="00000600000000000000" pitchFamily="2" charset="0"/>
      <p:regular r:id="rId80"/>
      <p:italic r:id="rId8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 autoAdjust="0"/>
    <p:restoredTop sz="95226" autoAdjust="0"/>
  </p:normalViewPr>
  <p:slideViewPr>
    <p:cSldViewPr>
      <p:cViewPr varScale="1">
        <p:scale>
          <a:sx n="43" d="100"/>
          <a:sy n="43" d="100"/>
        </p:scale>
        <p:origin x="676" y="5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20/09/2025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27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28.png"/><Relationship Id="rId4" Type="http://schemas.openxmlformats.org/officeDocument/2006/relationships/image" Target="../media/image9.sv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9.svg"/><Relationship Id="rId7" Type="http://schemas.openxmlformats.org/officeDocument/2006/relationships/image" Target="../media/image5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9.svg"/><Relationship Id="rId7" Type="http://schemas.openxmlformats.org/officeDocument/2006/relationships/image" Target="../media/image5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0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0.jpe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svg"/><Relationship Id="rId7" Type="http://schemas.openxmlformats.org/officeDocument/2006/relationships/image" Target="../media/image6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999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99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ADB1BD-3634-AB70-20C3-7018A46C92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015" t="11904" r="882"/>
          <a:stretch>
            <a:fillRect/>
          </a:stretch>
        </p:blipFill>
        <p:spPr>
          <a:xfrm>
            <a:off x="7245075" y="4488922"/>
            <a:ext cx="1445816" cy="20090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41B001-A655-7D15-64E3-C16F2E73AEF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94" y="4373112"/>
            <a:ext cx="1533393" cy="1411209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D262533-C262-E381-570D-765E6657F9E3}"/>
              </a:ext>
            </a:extLst>
          </p:cNvPr>
          <p:cNvGrpSpPr/>
          <p:nvPr/>
        </p:nvGrpSpPr>
        <p:grpSpPr>
          <a:xfrm>
            <a:off x="5897980" y="5891550"/>
            <a:ext cx="1485764" cy="1804893"/>
            <a:chOff x="5551965" y="4355607"/>
            <a:chExt cx="2789137" cy="3388218"/>
          </a:xfrm>
        </p:grpSpPr>
        <p:pic>
          <p:nvPicPr>
            <p:cNvPr id="16" name="Image 15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36FBD504-1D8D-BBC0-E8D9-98DB859E6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853A592E-A839-4961-EA32-8AB8CB0C7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18" name="Image 17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99E6A3E8-BF1B-653C-0D0B-7AFD7AA32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19" name="Image 1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6F125DE-4E76-89D0-9D76-F97A9B437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0" name="Image 19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92A8CA5-CCC2-3493-DE18-18149129C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1" name="Image 20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82E5EF5-93DB-4087-F848-CE8D9F16A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2" name="Image 21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94D2D550-EBA8-E87A-EE7B-E2C399488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23" name="Image 22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F9CA61C4-B794-D019-EC5A-3D378ABE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3 -العمليات وحل المسائل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الطرح بمبادلة باستخدام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الخشيبات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والحزم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–لعبة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حساب ذهني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قراءة جدول الطرح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الأعداد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لتعرف على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الأعداد من 0 إلى 999 999 باستعمال النقود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هيكلة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–عمل فردي على الكراسة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الإنجاز/التصحيح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84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يكتب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F978-CF47-7B33-6F2E-1C7B07D9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سنتعرف اليوم على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AC634C-D2AA-F159-2AF2-E53703F21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35D105-7D08-9E01-C905-474EAFDD4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 سنتدرب على كيفية قراءة جدول الطرح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أثناء النمذجة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الأستاذ بمختلف الاتجاهات الممكنة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DCC855-A0DA-91D5-ADAF-A8C877CFC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64" y="3128430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A530815-B42A-0079-737F-FD57B97AAA30}"/>
              </a:ext>
            </a:extLst>
          </p:cNvPr>
          <p:cNvSpPr txBox="1"/>
          <p:nvPr/>
        </p:nvSpPr>
        <p:spPr>
          <a:xfrm>
            <a:off x="9465209" y="4248256"/>
            <a:ext cx="306274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50139430-7A10-1B62-6EF8-AF723C0E3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16" y="3181589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508194-9245-2011-052E-AC18C52049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4798" y="3358900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114800" y="4838700"/>
            <a:ext cx="5410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10</a:t>
            </a:r>
            <a:r>
              <a:rPr lang="fr-FR" sz="11500" dirty="0">
                <a:solidFill>
                  <a:schemeClr val="bg1"/>
                </a:solidFill>
              </a:rPr>
              <a:t> - 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= 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FA33E-AAE7-0A4C-AE92-A5556AFAE385}"/>
              </a:ext>
            </a:extLst>
          </p:cNvPr>
          <p:cNvSpPr txBox="1"/>
          <p:nvPr/>
        </p:nvSpPr>
        <p:spPr>
          <a:xfrm>
            <a:off x="4192886" y="4838700"/>
            <a:ext cx="59417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10</a:t>
            </a:r>
            <a:r>
              <a:rPr lang="fr-FR" sz="11500" dirty="0">
                <a:solidFill>
                  <a:schemeClr val="bg1"/>
                </a:solidFill>
              </a:rPr>
              <a:t> - 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= </a:t>
            </a:r>
            <a:r>
              <a:rPr lang="ar-MA" sz="11500" dirty="0">
                <a:solidFill>
                  <a:schemeClr val="bg1"/>
                </a:solidFill>
              </a:rPr>
              <a:t>3</a:t>
            </a:r>
            <a:endParaRPr lang="fr-FR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398A86-44F9-05BE-85AB-423D7495129D}"/>
              </a:ext>
            </a:extLst>
          </p:cNvPr>
          <p:cNvSpPr txBox="1"/>
          <p:nvPr/>
        </p:nvSpPr>
        <p:spPr>
          <a:xfrm>
            <a:off x="4495800" y="4838700"/>
            <a:ext cx="5181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 – 4 =.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181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8-4=4</a:t>
            </a: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A082D-4577-E63D-992A-5AFA987A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3F2456-12A6-0ED1-288C-A70301E35C3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0E9FF41-67F6-8A5D-9BA5-0C0EDEEC635F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60F41-158D-5B95-8F97-A696F8F1E1D9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F505935-A91A-DA0B-B36B-D7F59D28DE4D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 في قراءة جدول الطرح. خذوا جداولكم. من يمر إلى السبورة؟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الأستاذ 3 تلاميذ كل واحد يقرأ 3 أسطر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154F7F-9FEC-AEA5-6A2C-C1FB6CD3A22D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61AFB33-09EC-5A29-6565-CCCF084FE5B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1DA1A33-9D3D-0C8F-A9F9-2E7AE6D2B45C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189780-DFD6-F9AC-5801-A39AC499B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1" y="2552611"/>
            <a:ext cx="6019800" cy="7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42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 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0F67AD-0950-FEF2-5B1C-D0A417E6FF5A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9" name="Image 8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9133FEDE-44AB-9300-24B9-F4BD38805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9C864BF-CF5F-1646-56D4-571418742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2BB0729-9264-582D-3990-9EC4657C5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5FF8316-AE1F-E318-5115-E90C08474350}"/>
              </a:ext>
            </a:extLst>
          </p:cNvPr>
          <p:cNvSpPr txBox="1"/>
          <p:nvPr/>
        </p:nvSpPr>
        <p:spPr>
          <a:xfrm>
            <a:off x="9311815" y="4038243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709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709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6670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6019800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709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7056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69" y="5143500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1530FC-DD93-EA0C-EC3A-9BEB9CE1C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418" y="3811297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48" y="5157304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53" y="5143499"/>
            <a:ext cx="679221" cy="1391763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902B5B-B234-E58B-A727-7294695E40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78" y="4709050"/>
            <a:ext cx="691822" cy="1425101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4953931-6DD9-D6C0-9356-FCB85416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32" y="5157303"/>
            <a:ext cx="679221" cy="1391763"/>
          </a:xfrm>
          <a:prstGeom prst="rect">
            <a:avLst/>
          </a:prstGeom>
        </p:spPr>
      </p:pic>
      <p:pic>
        <p:nvPicPr>
          <p:cNvPr id="7" name="Image 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72D6B3F-B42A-3BFC-2FC5-E0E42E5397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69" y="3751736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3750922-DBCF-E490-52CC-A1253C701C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48" y="3765540"/>
            <a:ext cx="679221" cy="1391763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851305A-78FA-E631-A57E-8529326AF3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53" y="3751735"/>
            <a:ext cx="679221" cy="1391763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23437E1-53CB-A774-4F8C-76FF1ADCE2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32" y="3765539"/>
            <a:ext cx="679221" cy="1391763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D531AA37-B894-C67C-453B-7B778214F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049" y="4447616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2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C9B7F4B-A60A-D868-2DAB-140965301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55" y="5330922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56" y="390036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892" y="5303219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791" y="3862738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D5C466-77BE-78F7-90E7-D49698B92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70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9E3C9E-7F1B-F94A-8164-92DD415A3B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83" y="374751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5135469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BABC52-DCED-5091-7AEB-3EC2F9195B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08" y="368289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3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2154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6E24031-18BA-0CFF-BB22-1C99AA6CED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6" name="Image 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0AA2D01-288B-43C2-4343-0F7F847502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D859DC9-8B85-DD42-332A-047CE6758F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A931FB3-AF65-3711-7111-6F83059683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F2D4445-E3C1-0319-C9AA-A322D880F1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55" y="5330922"/>
            <a:ext cx="679221" cy="1391763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6F2904E-6C2F-64AE-47DC-C614DCC0B7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256" y="3900365"/>
            <a:ext cx="679221" cy="139176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608A57F-3282-B52B-48FF-CF86A28D64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892" y="5303219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E296D38-011E-87F6-5DF8-E3DF9FBE91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791" y="3862738"/>
            <a:ext cx="679221" cy="1391763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E116EEAE-6CAA-1AC6-5CC1-93FFD17389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70" y="5172434"/>
            <a:ext cx="676747" cy="1439388"/>
          </a:xfrm>
          <a:prstGeom prst="rect">
            <a:avLst/>
          </a:prstGeom>
        </p:spPr>
      </p:pic>
      <p:pic>
        <p:nvPicPr>
          <p:cNvPr id="19" name="Image 1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8EF5F53-88FF-4DD4-FB3A-848EA4DAAE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83" y="3747510"/>
            <a:ext cx="676747" cy="1439388"/>
          </a:xfrm>
          <a:prstGeom prst="rect">
            <a:avLst/>
          </a:prstGeom>
        </p:spPr>
      </p:pic>
      <p:pic>
        <p:nvPicPr>
          <p:cNvPr id="20" name="Image 1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A5FB489-C8FC-2BC4-4DEA-E173B582CF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5135469"/>
            <a:ext cx="674698" cy="1406051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6FE737B-787A-D231-5902-991CE9ACF0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08" y="368289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83" y="4500542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4F5186-A9F1-7089-D71C-749F0BB776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8" y="5179755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84BCFE4-9256-449C-F0D5-600CF9E3BB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9" y="3848100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1EB3ABC-B434-F9ED-554B-B9EBE3E6C5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57" y="5136374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1D248F6-4B37-0D90-A524-5FE42E3453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419" y="3698197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4DDE2E0-7E7A-BC7B-E35C-01C63720E9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40" y="5179755"/>
            <a:ext cx="691822" cy="1425101"/>
          </a:xfrm>
          <a:prstGeom prst="rect">
            <a:avLst/>
          </a:prstGeom>
        </p:spPr>
      </p:pic>
      <p:pic>
        <p:nvPicPr>
          <p:cNvPr id="18" name="Image 1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E9DFC65-4DB5-FC5E-2AF8-B6327F3066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771" y="3848100"/>
            <a:ext cx="691822" cy="1425101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4F41304-ECCD-762B-8D03-7B8A9BBA5F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069" y="5183683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1B8EA1B-17D3-46F6-6CE1-5006FA4534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00" y="3852028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4601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4A0FCC8-2008-0635-4F75-A162CF306F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83" y="4500542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E9FF2BD-A8BB-9989-FF20-954FE69669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18" name="Image 1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734DA2A-860E-CCBC-CF97-CF40FABE0D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65B5168-7ED8-F769-1B25-B3046B0117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8" y="5179755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85F784A-57BF-8E29-7435-6FCFF69FEB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9" y="3848100"/>
            <a:ext cx="691822" cy="1425101"/>
          </a:xfrm>
          <a:prstGeom prst="rect">
            <a:avLst/>
          </a:prstGeom>
        </p:spPr>
      </p:pic>
      <p:pic>
        <p:nvPicPr>
          <p:cNvPr id="21" name="Image 2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461C0B6-E1C1-FEFA-39C2-302C7878F1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57" y="5136374"/>
            <a:ext cx="674698" cy="1406051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420EB46-838B-B6B7-6E62-803E200BB0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419" y="3698197"/>
            <a:ext cx="674698" cy="140605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E523C370-95A1-3AA4-D60C-8C3F51C093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40" y="5179755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726FCAC-9563-E1CE-E936-3F68FCD588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771" y="3848100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6948DE1-7960-ECE3-6EEA-B6C9FD17AA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069" y="5183683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0042E19-7823-C675-1D78-F1721CA8E6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00" y="3852028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بالنقود.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الطرح بمبادلة باستخدام الخشيبات والحزم 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4548F9-5789-114A-9ED0-BE28416C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الخشيبات والحزم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لعمر 3 </a:t>
            </a:r>
            <a:r>
              <a:rPr lang="ar-MA" sz="24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8حزم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يطلب منه عدها والتصريح بالعدد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08" y="4378271"/>
            <a:ext cx="7568555" cy="504570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F0AEFF-50D6-7539-B752-5791EDA097EC}"/>
              </a:ext>
            </a:extLst>
          </p:cNvPr>
          <p:cNvSpPr txBox="1"/>
          <p:nvPr/>
        </p:nvSpPr>
        <p:spPr>
          <a:xfrm>
            <a:off x="10895545" y="455537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53AEBFF4-1489-4755-42CB-095FE0AD78C1}"/>
              </a:ext>
            </a:extLst>
          </p:cNvPr>
          <p:cNvCxnSpPr>
            <a:cxnSpLocks/>
          </p:cNvCxnSpPr>
          <p:nvPr/>
        </p:nvCxnSpPr>
        <p:spPr>
          <a:xfrm flipH="1">
            <a:off x="10134600" y="5054183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1143000" y="863026"/>
            <a:ext cx="11296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عطي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لمريم 37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مما يملكه.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أن تخمنوا  كم خشيبة أصبحت لدى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2087777" y="5579597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895545" y="455537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10134600" y="5054183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804645" y="5054183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08" y="4378271"/>
            <a:ext cx="7568555" cy="504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باستخدام 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الحزم.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507992" y="3606459"/>
            <a:ext cx="6552918" cy="6125049"/>
            <a:chOff x="5518324" y="2984386"/>
            <a:chExt cx="6552918" cy="6125049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 descr="Une image contenant Dessin animé, dessin humoristique, habits, garçon&#10;&#10;Le contenu généré par l’IA peut être incorrect.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8324" y="4740823"/>
              <a:ext cx="6552918" cy="4368612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 بمبادلة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الخشيبات والحزم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712A5-57E7-7ACF-8D41-689CC2A9F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21D61B1-D458-E658-49D2-083D9874DD4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D4704B-19E6-25E8-CE0F-0BA77D0AE69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B8318F-47B5-7B19-B9DF-BA46234A97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DDD3A6-7B28-C00F-F239-666638C2C2A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93DD965-E8E1-B684-0BD2-B4CAFD2181C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F28C1B7-1506-24E2-1899-51157804FAB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205C19B-322D-1CDC-EAC9-EC6C594715E1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985C5E7-78BE-84BE-7E91-D9E996B25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621628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9C09E44-2BE7-6582-F625-EF395F1152BD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0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6BFDB6-8D3E-E2B4-E065-7C396EFFA623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C94A82-7CFF-36F7-3C09-0BB76726F09A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AA9187E-FDD4-8298-9912-92878006CF46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DEBF6A-7847-677E-AE45-FB362C0D4DEC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2277B0-7FF6-53AB-50B2-8758B8FB113A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6E2392B-8FA5-DCA8-BE95-7F63DC2B20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41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BA776-2AEF-2A9E-0655-23DC44DE9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B71752-D716-5601-F7F6-C2026D750B2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4DA7989-F5C9-4C6F-F2EE-364E49E008E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268CD79-56EE-2D1A-745A-E1DA0918F50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2B860A5-A43D-FF79-CD5F-DC8325D3983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2EE74A-9C03-95CF-EB0E-96EA4972CBD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715169-584B-DF1E-FCCC-09492ED8FF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85D59E8-019D-4A85-4DD0-6B70CD61674C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FF48590-6237-E95D-A4DC-1AF144724052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182591E-64CD-DD74-7D06-EE38D89F313B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0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8E346D-49CB-64BB-9411-0089D1D61272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5FA5FF-9D8D-71A0-6924-03F63C0E4CDE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95D8E6-1833-4475-0E7E-42BD03E4EBF3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8BA4861-7384-6F36-EDD5-D0652DBC6D2B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064A8A-221D-30B5-66FD-0F8A00DC0FF9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1B6AF1E-CFF4-A9DC-AF1A-22661774F23B}"/>
              </a:ext>
            </a:extLst>
          </p:cNvPr>
          <p:cNvCxnSpPr/>
          <p:nvPr/>
        </p:nvCxnSpPr>
        <p:spPr>
          <a:xfrm>
            <a:off x="8056029" y="461010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CB835C7-794A-CEBD-DB9B-01753A78AF46}"/>
              </a:ext>
            </a:extLst>
          </p:cNvPr>
          <p:cNvSpPr txBox="1"/>
          <p:nvPr/>
        </p:nvSpPr>
        <p:spPr>
          <a:xfrm>
            <a:off x="8071713" y="4239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10</a:t>
            </a:r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3EB812-7B38-61D5-49C0-19FFAB67698C}"/>
              </a:ext>
            </a:extLst>
          </p:cNvPr>
          <p:cNvSpPr txBox="1"/>
          <p:nvPr/>
        </p:nvSpPr>
        <p:spPr>
          <a:xfrm>
            <a:off x="6014339" y="4237175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4</a:t>
            </a:r>
            <a:endParaRPr lang="fr-FR" sz="2400" b="1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66AF483-417B-4CAC-5968-72D9201B1BBF}"/>
              </a:ext>
            </a:extLst>
          </p:cNvPr>
          <p:cNvCxnSpPr/>
          <p:nvPr/>
        </p:nvCxnSpPr>
        <p:spPr>
          <a:xfrm>
            <a:off x="5846227" y="4699694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03845CF-AB35-9780-F80C-62D1C7FE34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3" y="1093072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97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A34A-8385-EE99-F27C-35AE15791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C6CCDF-0A22-6FA1-7EB5-EA999CCC1F0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81CA97F-FDE7-30C7-8201-AD4207F3DA3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B5A6624-934B-84EE-5F9B-578972E502F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D06A8C4-361E-7D90-7B51-75EECE0FBE9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9CC17D-4CF8-4C94-E7F9-5F416FB10FA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86DE03D-17CC-B59B-FADC-61EFC009B9A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D207A55-70AE-0D4C-9726-00DCA20A1501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425D05F-D4BE-16D9-8299-ECA5F9E236BA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DD080FA-A5EE-9076-FB13-79B4E63F4523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1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E9F4F5-844E-B67D-5D73-B7220F5E904D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7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D0827E-CD28-7BE3-3905-4F214F561470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41A93C-CAB0-950E-F0A5-EEE82BA293B8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A14532-BEA7-7506-245E-D32C126DC25F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D3287CE-E72B-3060-CA8E-135C1AE38E7E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01155542-0636-B862-C159-32386F1F2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48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38D0A-EF45-A02F-5B7E-4CB04DA0A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56ABA0B-4CA9-A39D-1765-DE609950049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171FC5B-5918-BC2B-654A-F8DC151C9B1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F45295F-8689-F5C6-06F5-2B6A38B9B5C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BE9852-FEF4-E15A-D4C3-A345E8922C73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F67782F-E035-06E1-0406-326DF816D6D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131725C-4722-A32C-7576-C1250C5D691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915D33E-8CBD-6A36-D51A-9A91A6895188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61974DF-E61E-CBF0-BC75-48AFA488518B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374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2262371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033AC64-8497-BE60-4917-C4E795C8DB59}"/>
              </a:ext>
            </a:extLst>
          </p:cNvPr>
          <p:cNvSpPr txBox="1"/>
          <p:nvPr/>
        </p:nvSpPr>
        <p:spPr>
          <a:xfrm>
            <a:off x="8056029" y="436169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1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C6AD7D-7624-71E3-014C-45570265A9C4}"/>
              </a:ext>
            </a:extLst>
          </p:cNvPr>
          <p:cNvSpPr txBox="1"/>
          <p:nvPr/>
        </p:nvSpPr>
        <p:spPr>
          <a:xfrm>
            <a:off x="5846227" y="44230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7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10D9DB-A88F-009E-D612-F24C4D492F45}"/>
              </a:ext>
            </a:extLst>
          </p:cNvPr>
          <p:cNvSpPr txBox="1"/>
          <p:nvPr/>
        </p:nvSpPr>
        <p:spPr>
          <a:xfrm>
            <a:off x="8056029" y="57376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6A4B14E-FA38-3C89-E976-02C8F232CD9A}"/>
              </a:ext>
            </a:extLst>
          </p:cNvPr>
          <p:cNvSpPr txBox="1"/>
          <p:nvPr/>
        </p:nvSpPr>
        <p:spPr>
          <a:xfrm>
            <a:off x="5846227" y="57801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4A6BC6-0DB9-0A56-6CF1-E6270798F4CD}"/>
              </a:ext>
            </a:extLst>
          </p:cNvPr>
          <p:cNvSpPr txBox="1"/>
          <p:nvPr/>
        </p:nvSpPr>
        <p:spPr>
          <a:xfrm>
            <a:off x="8056029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0A75AD-55B4-DB0E-6352-2350F2EAC8DF}"/>
              </a:ext>
            </a:extLst>
          </p:cNvPr>
          <p:cNvSpPr txBox="1"/>
          <p:nvPr/>
        </p:nvSpPr>
        <p:spPr>
          <a:xfrm>
            <a:off x="5955992" y="71111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FF37D97-C721-2F93-22C1-177E558C7B6F}"/>
              </a:ext>
            </a:extLst>
          </p:cNvPr>
          <p:cNvCxnSpPr/>
          <p:nvPr/>
        </p:nvCxnSpPr>
        <p:spPr>
          <a:xfrm>
            <a:off x="8056029" y="461010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98210A1-5A27-E031-9C9C-82B939236CBA}"/>
              </a:ext>
            </a:extLst>
          </p:cNvPr>
          <p:cNvSpPr txBox="1"/>
          <p:nvPr/>
        </p:nvSpPr>
        <p:spPr>
          <a:xfrm>
            <a:off x="8071713" y="4239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11</a:t>
            </a:r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48CFC4-B275-01B8-E82C-F86565DD057C}"/>
              </a:ext>
            </a:extLst>
          </p:cNvPr>
          <p:cNvSpPr txBox="1"/>
          <p:nvPr/>
        </p:nvSpPr>
        <p:spPr>
          <a:xfrm>
            <a:off x="6014339" y="4237175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/>
              <a:t>6</a:t>
            </a:r>
            <a:endParaRPr lang="fr-FR" sz="2400" b="1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B00ECB5-81C5-CA0C-9C56-DAE95EDB2839}"/>
              </a:ext>
            </a:extLst>
          </p:cNvPr>
          <p:cNvCxnSpPr/>
          <p:nvPr/>
        </p:nvCxnSpPr>
        <p:spPr>
          <a:xfrm>
            <a:off x="5846227" y="4699694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46B2515-C822-4C06-DCB2-8903864570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3" y="1093072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67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86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96E965-41CA-C22E-F83C-A4DEC84E1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133600" y="4119717"/>
            <a:ext cx="9123551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lang="fr-FR" sz="7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جمعت 62 بيضة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باعت 45 بيضة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البيض المخصص للتفقيس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جمعت 62 بيضة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باعت 45 بيضة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المخصص للتفقيس؟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6894883"/>
            <a:ext cx="661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البيض المخصص للتفقيس.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البيض الذي باعته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البيض الذي جمعته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100561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عدد البيض الذي باعته السيدة من عدد البيض الذي جمعته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45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10562512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البيض المخصص للتفقيس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62-45=17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جمعت سيدة 62 بيضة، باعت منها 45 بيضة، وقررت أن تخصص البيض الذي لم تبعه لعملية التفقيس . 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البيض المخصص للتفقيس؟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71D91-DD18-33B2-2638-E51BA6974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057400" y="976263"/>
            <a:ext cx="10458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كراساتكم سننجز التمارين الصفحة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(انتبهوا: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بعض الكراسات ستجدون الأنشطة بالصفحة 8)</a:t>
            </a:r>
            <a:endParaRPr lang="ar-S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FBCF0107-B26C-5773-FB17-C8E1B8F7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390900"/>
            <a:ext cx="13043216" cy="533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F37BF0-9E42-CF2D-C932-075415CCE972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C540D1B-C5FF-23AE-0109-52DF2307FA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390900"/>
            <a:ext cx="13043216" cy="533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939F1C-F791-E479-6D75-BD56BEDC002E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BCD04BF-0C18-CEF7-9412-BA99D77B0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17" y="3762374"/>
            <a:ext cx="12888313" cy="519112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496B7A-136A-D869-86EB-38CC4F91D760}"/>
              </a:ext>
            </a:extLst>
          </p:cNvPr>
          <p:cNvSpPr/>
          <p:nvPr/>
        </p:nvSpPr>
        <p:spPr>
          <a:xfrm>
            <a:off x="609600" y="4686300"/>
            <a:ext cx="5181600" cy="346436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73AD-67E6-0BC6-D0F0-04A9A9994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362A90-A4A6-A644-2B05-F96EB4CA2AA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104892-5F8D-F731-C23E-05367338227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A4406F-0589-91FA-B59A-A93438B69C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627BD9-799C-B879-1320-6702DBAF346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51707FD-7BB4-B929-7FB2-74A4EE29A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5B3804-DFD9-6A2E-C0EE-26DFE56597B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0B4C28F-A1FC-79BA-365C-8FBCD341B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17" y="3762374"/>
            <a:ext cx="12888313" cy="51911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D9C505-FC53-A8E9-EED2-69D456A77EA1}"/>
              </a:ext>
            </a:extLst>
          </p:cNvPr>
          <p:cNvSpPr/>
          <p:nvPr/>
        </p:nvSpPr>
        <p:spPr>
          <a:xfrm>
            <a:off x="609600" y="4686300"/>
            <a:ext cx="5181600" cy="346436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901DE8-AB4D-9CB3-E26D-7EC74C3E719A}"/>
              </a:ext>
            </a:extLst>
          </p:cNvPr>
          <p:cNvSpPr txBox="1"/>
          <p:nvPr/>
        </p:nvSpPr>
        <p:spPr>
          <a:xfrm>
            <a:off x="1295400" y="7301925"/>
            <a:ext cx="1442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490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A26C11-F9A7-4607-FBF1-A806BE06248E}"/>
              </a:ext>
            </a:extLst>
          </p:cNvPr>
          <p:cNvSpPr txBox="1"/>
          <p:nvPr/>
        </p:nvSpPr>
        <p:spPr>
          <a:xfrm>
            <a:off x="3765047" y="7301924"/>
            <a:ext cx="1442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706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31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293354F-CD51-441B-11CC-2BB622896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3626203"/>
            <a:ext cx="13145785" cy="42604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824084-AC4C-21A8-1ACF-2E71B7076C54}"/>
              </a:ext>
            </a:extLst>
          </p:cNvPr>
          <p:cNvSpPr/>
          <p:nvPr/>
        </p:nvSpPr>
        <p:spPr>
          <a:xfrm>
            <a:off x="2743200" y="4533900"/>
            <a:ext cx="5617694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71BA-816D-F460-2177-86A91451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30AAE-9461-BCB9-FBBA-B7707637842B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8F99B73-D13C-F2B1-0F7E-7A6B331D4A3F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B4993E-64CE-8793-35E2-B4B740BCB13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BD2990-0096-283D-D70B-29FC320A9DAD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إلى السبورة ليصحح العملية الأولى؟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E6E801-6E7E-A49C-1B87-FAD702B079E9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580B28-BA45-17E2-C555-C77F5FB7C0F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E0DB661-97FC-3C0F-686C-71C708852BCF}"/>
              </a:ext>
            </a:extLst>
          </p:cNvPr>
          <p:cNvSpPr txBox="1"/>
          <p:nvPr/>
        </p:nvSpPr>
        <p:spPr>
          <a:xfrm>
            <a:off x="2962290" y="2928828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CE120B-C3CD-F40A-5D82-3A9C47E32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3626203"/>
            <a:ext cx="13145785" cy="42604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34B723-3B9F-21A2-6C17-35AC9B5CB8BC}"/>
              </a:ext>
            </a:extLst>
          </p:cNvPr>
          <p:cNvSpPr/>
          <p:nvPr/>
        </p:nvSpPr>
        <p:spPr>
          <a:xfrm>
            <a:off x="2743200" y="4533900"/>
            <a:ext cx="5617694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0463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تسجيل خطوات الحل على دفتر البحث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12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E24B620-5DD4-F1F3-D8E0-9AD046341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635" y="4123229"/>
            <a:ext cx="12994727" cy="460167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82B05BE-6B3C-192C-04CF-5C3C742791C1}"/>
              </a:ext>
            </a:extLst>
          </p:cNvPr>
          <p:cNvSpPr/>
          <p:nvPr/>
        </p:nvSpPr>
        <p:spPr>
          <a:xfrm>
            <a:off x="436838" y="5143500"/>
            <a:ext cx="6497362" cy="339119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34EA-5194-5938-9526-C88202B2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CF2178-9E9C-E137-F570-0B11EFEA64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16A68C-5275-73E7-9CD6-B1231A1CBB0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53E0C3-B4FC-F4CD-32F0-C6D2B79FD12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2FAE5C-8C60-3497-5BEB-03524056547B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12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936FE3B-82E2-3F83-CF88-4811BF50F2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3AD084-9D73-7658-C7A3-32E56964B2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96E42F3-4FA1-4485-B0C2-69886CEEB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635" y="4123229"/>
            <a:ext cx="12994727" cy="46016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989527-CACC-07A0-15DC-F8935CBAEA5A}"/>
              </a:ext>
            </a:extLst>
          </p:cNvPr>
          <p:cNvSpPr/>
          <p:nvPr/>
        </p:nvSpPr>
        <p:spPr>
          <a:xfrm>
            <a:off x="436838" y="5143500"/>
            <a:ext cx="6497362" cy="339119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584A82-0394-74DF-7B97-5D21B7A4155A}"/>
              </a:ext>
            </a:extLst>
          </p:cNvPr>
          <p:cNvSpPr txBox="1"/>
          <p:nvPr/>
        </p:nvSpPr>
        <p:spPr>
          <a:xfrm>
            <a:off x="1371600" y="7827186"/>
            <a:ext cx="331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92 - 27 = 65</a:t>
            </a:r>
          </a:p>
        </p:txBody>
      </p:sp>
    </p:spTree>
    <p:extLst>
      <p:ext uri="{BB962C8B-B14F-4D97-AF65-F5344CB8AC3E}">
        <p14:creationId xmlns:p14="http://schemas.microsoft.com/office/powerpoint/2010/main" val="33639912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الفرقعة والتصفيق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1350" dirty="0">
                <a:solidFill>
                  <a:prstClr val="white"/>
                </a:solidFill>
                <a:latin typeface="Dosis" pitchFamily="2" charset="0"/>
              </a:rPr>
              <a:t>ٍٍ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581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لعبة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ar-S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64078"/>
              </p:ext>
            </p:extLst>
          </p:nvPr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MA" sz="2025" dirty="0">
              <a:solidFill>
                <a:prstClr val="black"/>
              </a:solidFill>
              <a:latin typeface="MadaniArabic-ExtraLight" panose="000003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26282</TotalTime>
  <Words>2169</Words>
  <Application>Microsoft Office PowerPoint</Application>
  <PresentationFormat>Personnalisé</PresentationFormat>
  <Paragraphs>537</Paragraphs>
  <Slides>65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7" baseType="lpstr">
      <vt:lpstr>Calibri</vt:lpstr>
      <vt:lpstr>Dosis</vt:lpstr>
      <vt:lpstr>MadaniArabic-ExtraLight</vt:lpstr>
      <vt:lpstr>Montserrat</vt:lpstr>
      <vt:lpstr>Carelia</vt:lpstr>
      <vt:lpstr>Arial</vt:lpstr>
      <vt:lpstr>Wingdings</vt:lpstr>
      <vt:lpstr>Microsoft Uighur</vt:lpstr>
      <vt:lpstr>Montserrat Light</vt:lpstr>
      <vt:lpstr>IBM Plex Sans Arabic</vt:lpstr>
      <vt:lpstr>Montserrat Medium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AMINE.BENLHAMRA</cp:lastModifiedBy>
  <cp:revision>206</cp:revision>
  <dcterms:created xsi:type="dcterms:W3CDTF">2006-08-16T00:00:00Z</dcterms:created>
  <dcterms:modified xsi:type="dcterms:W3CDTF">2025-09-20T16:23:02Z</dcterms:modified>
  <dc:identifier>DAFtlvZnwz4</dc:identifier>
</cp:coreProperties>
</file>