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1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5396" r:id="rId12"/>
    <p:sldId id="2134808446" r:id="rId13"/>
    <p:sldId id="2134808447" r:id="rId14"/>
    <p:sldId id="2134808519" r:id="rId15"/>
    <p:sldId id="2134808520" r:id="rId16"/>
    <p:sldId id="2134808565" r:id="rId17"/>
    <p:sldId id="2134808459" r:id="rId18"/>
    <p:sldId id="2134808450" r:id="rId19"/>
    <p:sldId id="2134808568" r:id="rId20"/>
    <p:sldId id="2134808569" r:id="rId21"/>
    <p:sldId id="2134808509" r:id="rId22"/>
    <p:sldId id="2134808566" r:id="rId23"/>
    <p:sldId id="2134808557" r:id="rId24"/>
    <p:sldId id="2134808567" r:id="rId25"/>
    <p:sldId id="2134808570" r:id="rId26"/>
    <p:sldId id="2134808571" r:id="rId27"/>
    <p:sldId id="2134808460" r:id="rId28"/>
    <p:sldId id="2134808453" r:id="rId29"/>
    <p:sldId id="2134808572" r:id="rId30"/>
    <p:sldId id="2134808454" r:id="rId31"/>
    <p:sldId id="2134808573" r:id="rId32"/>
    <p:sldId id="2134808467" r:id="rId33"/>
    <p:sldId id="2147482641" r:id="rId34"/>
    <p:sldId id="2147482642" r:id="rId35"/>
    <p:sldId id="2147482643" r:id="rId36"/>
    <p:sldId id="2134808461" r:id="rId37"/>
    <p:sldId id="2134808564" r:id="rId38"/>
    <p:sldId id="2134808503" r:id="rId39"/>
    <p:sldId id="2134808504" r:id="rId40"/>
  </p:sldIdLst>
  <p:sldSz cx="13716000" cy="10287000"/>
  <p:notesSz cx="6858000" cy="9144000"/>
  <p:embeddedFontLst>
    <p:embeddedFont>
      <p:font typeface="Carelia" panose="020B0604020202020204" charset="0"/>
      <p:regular r:id="rId42"/>
    </p:embeddedFont>
    <p:embeddedFont>
      <p:font typeface="Dosis" pitchFamily="2" charset="0"/>
      <p:regular r:id="rId43"/>
      <p:bold r:id="rId44"/>
    </p:embeddedFont>
    <p:embeddedFont>
      <p:font typeface="IBM Plex Sans Arabic" panose="020B0604020202020204" charset="-78"/>
      <p:regular r:id="rId45"/>
    </p:embeddedFont>
    <p:embeddedFont>
      <p:font typeface="Microsoft Uighur" panose="02000000000000000000" pitchFamily="2" charset="-78"/>
      <p:regular r:id="rId46"/>
      <p:bold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353" autoAdjust="0"/>
    <p:restoredTop sz="95226" autoAdjust="0"/>
  </p:normalViewPr>
  <p:slideViewPr>
    <p:cSldViewPr>
      <p:cViewPr varScale="1">
        <p:scale>
          <a:sx n="47" d="100"/>
          <a:sy n="47" d="100"/>
        </p:scale>
        <p:origin x="88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8.png"/><Relationship Id="rId7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4.png"/><Relationship Id="rId5" Type="http://schemas.openxmlformats.org/officeDocument/2006/relationships/image" Target="../media/image25.png"/><Relationship Id="rId4" Type="http://schemas.openxmlformats.org/officeDocument/2006/relationships/image" Target="../media/image9.svg"/><Relationship Id="rId9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8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9.svg"/><Relationship Id="rId7" Type="http://schemas.openxmlformats.org/officeDocument/2006/relationships/image" Target="../media/image5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9.svg"/><Relationship Id="rId7" Type="http://schemas.openxmlformats.org/officeDocument/2006/relationships/image" Target="../media/image5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9.svg"/><Relationship Id="rId7" Type="http://schemas.openxmlformats.org/officeDocument/2006/relationships/image" Target="../media/image5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9.svg"/><Relationship Id="rId7" Type="http://schemas.openxmlformats.org/officeDocument/2006/relationships/image" Target="../media/image5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6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image" Target="../media/image6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7.sv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: توليف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" r="438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جدول الجمع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سأطلب من أحدكم أن يقرأ جدول الجمع كما تعرفنا منقبل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3 تلاميذ لقراءة الجدول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0" y="800100"/>
            <a:ext cx="12510865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بتحديات ثنائية باستعمال جدول الجمع. سيمسك تلميذ جدول الجمع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E0A90F5A-1AE6-7559-9859-7B99AD067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11" name="Image 10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ADB49D4C-475A-72A7-1C99-DD88A5D5EE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ص 9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texte, capture d’écran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F1366AD7-0B72-2C70-5006-B9BB0FEE31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837" y="2510203"/>
            <a:ext cx="5064324" cy="7202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عمليات الحساب السريع (النشاط 1)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6CB08A9-0371-6166-B819-B97B52233AE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822"/>
          <a:stretch>
            <a:fillRect/>
          </a:stretch>
        </p:blipFill>
        <p:spPr>
          <a:xfrm>
            <a:off x="267249" y="4377340"/>
            <a:ext cx="13296351" cy="346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6AEF2-1EA1-35B9-4034-68DA45596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1EC71A9-53FF-231B-A8DC-51CCB22A877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1ACECE-8F91-49FB-48F4-801C98313239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4C9D04C-314C-5BC8-C696-2AA6BA119CC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BDBCA37-2546-5002-B046-FF14AD49EEC9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8421064-FE20-5B8B-D30A-AAEF7B2A4123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4A3FFB-1C09-1C99-4711-18E0F2445E1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30DC8A5-610A-2A10-7E41-6E7F6D396A7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822"/>
          <a:stretch>
            <a:fillRect/>
          </a:stretch>
        </p:blipFill>
        <p:spPr>
          <a:xfrm>
            <a:off x="267249" y="4377340"/>
            <a:ext cx="13296351" cy="346831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C48EA28-9E41-4EEE-DB41-2281FCC5F028}"/>
              </a:ext>
            </a:extLst>
          </p:cNvPr>
          <p:cNvSpPr txBox="1"/>
          <p:nvPr/>
        </p:nvSpPr>
        <p:spPr>
          <a:xfrm>
            <a:off x="2743201" y="59156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15678D-7B31-B8B1-85D7-493D0B5F37E5}"/>
              </a:ext>
            </a:extLst>
          </p:cNvPr>
          <p:cNvSpPr txBox="1"/>
          <p:nvPr/>
        </p:nvSpPr>
        <p:spPr>
          <a:xfrm>
            <a:off x="6930665" y="59156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274B1-6387-9226-0E9F-8A0500EACF15}"/>
              </a:ext>
            </a:extLst>
          </p:cNvPr>
          <p:cNvSpPr txBox="1"/>
          <p:nvPr/>
        </p:nvSpPr>
        <p:spPr>
          <a:xfrm>
            <a:off x="4881883" y="694713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7C4121D-422C-FED6-63A3-374C1914BFDC}"/>
              </a:ext>
            </a:extLst>
          </p:cNvPr>
          <p:cNvSpPr txBox="1"/>
          <p:nvPr/>
        </p:nvSpPr>
        <p:spPr>
          <a:xfrm>
            <a:off x="5409653" y="59156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78CD0C6-C17A-3DBC-DD47-FE96B640CE1E}"/>
              </a:ext>
            </a:extLst>
          </p:cNvPr>
          <p:cNvSpPr txBox="1"/>
          <p:nvPr/>
        </p:nvSpPr>
        <p:spPr>
          <a:xfrm>
            <a:off x="2743201" y="696999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7C44E50-1C0E-D3FB-604A-32CC0C1E78A5}"/>
              </a:ext>
            </a:extLst>
          </p:cNvPr>
          <p:cNvSpPr txBox="1"/>
          <p:nvPr/>
        </p:nvSpPr>
        <p:spPr>
          <a:xfrm>
            <a:off x="609600" y="69824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4236603-DA54-79D1-1C3C-08DB36610B24}"/>
              </a:ext>
            </a:extLst>
          </p:cNvPr>
          <p:cNvSpPr txBox="1"/>
          <p:nvPr/>
        </p:nvSpPr>
        <p:spPr>
          <a:xfrm>
            <a:off x="11763739" y="59156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D8B3484-3A30-B000-5441-3DC8FDF64A4C}"/>
              </a:ext>
            </a:extLst>
          </p:cNvPr>
          <p:cNvSpPr txBox="1"/>
          <p:nvPr/>
        </p:nvSpPr>
        <p:spPr>
          <a:xfrm>
            <a:off x="9601200" y="589282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16F8213-2CC1-DC27-AD94-E31CEC55FAE8}"/>
              </a:ext>
            </a:extLst>
          </p:cNvPr>
          <p:cNvSpPr txBox="1"/>
          <p:nvPr/>
        </p:nvSpPr>
        <p:spPr>
          <a:xfrm>
            <a:off x="9067800" y="69824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0BC41F9-B92B-653F-7992-92F70253B51E}"/>
              </a:ext>
            </a:extLst>
          </p:cNvPr>
          <p:cNvSpPr txBox="1"/>
          <p:nvPr/>
        </p:nvSpPr>
        <p:spPr>
          <a:xfrm>
            <a:off x="7467600" y="69824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D6F386C-4FC3-1B51-3524-9C893B3D667F}"/>
              </a:ext>
            </a:extLst>
          </p:cNvPr>
          <p:cNvSpPr txBox="1"/>
          <p:nvPr/>
        </p:nvSpPr>
        <p:spPr>
          <a:xfrm>
            <a:off x="11734800" y="69824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605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وتفكيك وترتيب الأعداد من 0 إلى 999</a:t>
            </a: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3" r="1008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سبق وأن تعرفنا على تمثيل الأعداد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وبالنقود سأعرض عليكم مجموعة من التمثيلات، اكتبوا العدد المناسب لكل تمثيل على ألواحكم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3362449" y="3496016"/>
            <a:ext cx="6552918" cy="6056711"/>
            <a:chOff x="5499212" y="3272011"/>
            <a:chExt cx="6552918" cy="6056711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99212" y="4961817"/>
              <a:ext cx="6552918" cy="43669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86AD188F-23E1-F0A4-1CD9-AC2D7FEE1F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011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2086155A-6806-C36F-BAC9-05C82D699D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59" y="4215510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A7E5C6A8-A2BB-55ED-7B5D-5FC2ABD86F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4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712C9CCA-0124-A758-5695-11F96F9BA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8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92DB7062-937E-C5FD-5B25-657B13E2F0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48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7D2AE556-0DB4-5899-E9EF-D75D5BD68F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2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9653A0BA-CBED-5D5D-E332-5C312200C3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96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9" name="Picture 259194390">
            <a:extLst>
              <a:ext uri="{FF2B5EF4-FFF2-40B4-BE49-F238E27FC236}">
                <a16:creationId xmlns:a16="http://schemas.microsoft.com/office/drawing/2014/main" id="{D724404C-8D1B-83D3-E379-7A2F27878B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793" y="4152899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50D8A24E-34BD-E28F-AF0C-33BD113241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740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833790261">
            <a:extLst>
              <a:ext uri="{FF2B5EF4-FFF2-40B4-BE49-F238E27FC236}">
                <a16:creationId xmlns:a16="http://schemas.microsoft.com/office/drawing/2014/main" id="{19DEA40D-5E97-28EB-9E72-3CE657EE3D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839" y="425913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B8DA9F10-637E-C987-3D9A-E01A6D99BC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7250" y="4259139"/>
            <a:ext cx="241931" cy="21872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3423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ACFD7-4C1E-216F-14AD-7588A09AA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615F3D-9F2E-FB29-75AD-EF4EDD7725C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651028-380D-53C6-870A-3B24CDB0DE9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9F1E0C-DFAF-6555-73E7-38B71B77BD30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7B2B78B-1A08-B1F9-2A91-9714660E8B2A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BA753C5-AC3A-0292-809B-95F7D6E503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35D4E2-5BAD-A12C-5CDE-E2F5962F405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22F199-FCA9-4520-21EF-2A34ED98DFF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B563B-DAEF-3022-AFAC-9FC30AC2145B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47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EEF76D3-6AA5-D441-4E1C-105171C594B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130C6295-13AC-9BA3-1AD2-2031842846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011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6BD99A40-B969-75F3-847F-9A1BE399A9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59" y="4215510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DB2E11E0-4964-A766-7941-CF70C8E4D9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4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A3A3DAA5-4980-E6B7-C829-B23B3CC4E9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8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E3A0A98E-7ABB-B79B-BDD0-28AD93114D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48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19FEEEC7-C57A-ED96-F2E3-E668377044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2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52AAD45E-C152-445D-643C-B118611F27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96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59194390">
            <a:extLst>
              <a:ext uri="{FF2B5EF4-FFF2-40B4-BE49-F238E27FC236}">
                <a16:creationId xmlns:a16="http://schemas.microsoft.com/office/drawing/2014/main" id="{D5A3AC75-46E4-8CE3-D004-F8E5CACB67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793" y="4152899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672DE271-5AD3-12A8-341D-EA2212FE44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740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77C2184-5C0E-AC87-E26E-33B1452C1D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865C8CF1-2033-85DE-6043-05280789F1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4594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833790261">
            <a:extLst>
              <a:ext uri="{FF2B5EF4-FFF2-40B4-BE49-F238E27FC236}">
                <a16:creationId xmlns:a16="http://schemas.microsoft.com/office/drawing/2014/main" id="{EE4FAD3D-7886-20FA-0EF3-23BE1880EF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175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21614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C2264DA-4F4E-408F-39E6-DFBB965A7E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78" y="5146078"/>
            <a:ext cx="691822" cy="1425101"/>
          </a:xfrm>
          <a:prstGeom prst="rect">
            <a:avLst/>
          </a:prstGeom>
        </p:spPr>
      </p:pic>
      <p:pic>
        <p:nvPicPr>
          <p:cNvPr id="28" name="Image 2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FF6246A2-97FB-C13F-021C-D363C3FED8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771" y="3754654"/>
            <a:ext cx="691822" cy="1425101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C8431E3-D083-5515-662A-0164DF6487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129" y="5165113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7FA07B-B37C-16EC-6A91-20F142ED85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391" y="5179755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6CF1531-FC73-B0ED-0A69-3F712F471E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653" y="5179755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F63ACF3-D74F-83E5-66FB-457FCAE1AE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100" y="3751190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341FE87-B724-F883-92F1-7B8C7C45AC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362" y="3765832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C9B7F4B-A60A-D868-2DAB-1409653018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807" y="5318144"/>
            <a:ext cx="679221" cy="1391763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B52B377-26D0-142E-97CE-26E5EC44D1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489" y="4763575"/>
            <a:ext cx="679221" cy="1391763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53159B0-DC1E-98ED-5D1F-A6B0E70D77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125" y="5142614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C70FB74-AE65-5BA6-592A-D1CA6E782A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579" y="4883126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1CCC90D-F29A-E192-CACD-D97EDCAFFB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736" y="3645166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FD5C466-77BE-78F7-90E7-D49698B92A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670" y="5172434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3F9E3C9E-7F1B-F94A-8164-92DD415A3B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983" y="3747510"/>
            <a:ext cx="676747" cy="1439388"/>
          </a:xfrm>
          <a:prstGeom prst="rect">
            <a:avLst/>
          </a:prstGeom>
        </p:spPr>
      </p:pic>
      <p:pic>
        <p:nvPicPr>
          <p:cNvPr id="9" name="Image 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1D24FC74-A6B8-1FA9-16DB-265EC870DB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004" y="4607974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34024-81DB-E428-E78C-9D5E9D4B9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51B7781-A702-729A-19BF-9D8B42F0BF9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8C2906-DD88-C75E-F1B0-14E4150B13FB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629B68D-B8C0-49CA-96A3-54E87D000F29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F6D8B9-6E73-AA74-57B0-DDD1E18B7089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0AA5123-A5C2-657D-D609-0B48E1D667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CB8A569-6670-C007-91D1-06B03C7A79D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17C502-D96C-1402-E718-678F12610A9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77EE4C-DF60-FF27-4F14-6405F79472F2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1275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C6E753D-8F41-00DA-C913-AAC25ADF5A7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009BEB6-E297-F5BA-A855-514DDA0C5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6A3F0AB8-8988-B723-D977-17DC6551B4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78" y="5146078"/>
            <a:ext cx="691822" cy="1425101"/>
          </a:xfrm>
          <a:prstGeom prst="rect">
            <a:avLst/>
          </a:prstGeom>
        </p:spPr>
      </p:pic>
      <p:pic>
        <p:nvPicPr>
          <p:cNvPr id="28" name="Image 2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271F90B0-F71F-AF59-1C5B-6B08AA4FE0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771" y="3754654"/>
            <a:ext cx="691822" cy="1425101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6C9591D-C725-C314-D0E6-044B4A21CC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129" y="5165113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11321C9-C36C-DA5E-461D-4DD1C74A177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391" y="5179755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26A5869B-2675-3A49-8CAC-36371416A9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653" y="5179755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2F46BA4D-CF67-E052-0299-E5122C7DE7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100" y="3751190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9B333AA-1874-06AA-468D-3D56580115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362" y="3765832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2A7759A-243D-F80E-FAEB-3818E3ECB2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807" y="5318144"/>
            <a:ext cx="679221" cy="1391763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4D50A473-7516-B5B6-E973-B93070FE1E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489" y="4763575"/>
            <a:ext cx="679221" cy="1391763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0999476-73EA-1719-4EC3-1F0013A6F5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125" y="5142614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F9DD3AD2-84B9-47FC-2FF6-0A11410371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579" y="4883126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855F248E-4A41-E597-B0A4-0CDD0FDABC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736" y="3645166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631FEC2-5E41-7BB0-FD09-C349B93AF7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670" y="5172434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224201D-6822-6EFA-90D1-B0067D2918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983" y="3747510"/>
            <a:ext cx="676747" cy="1439388"/>
          </a:xfrm>
          <a:prstGeom prst="rect">
            <a:avLst/>
          </a:prstGeom>
        </p:spPr>
      </p:pic>
      <p:pic>
        <p:nvPicPr>
          <p:cNvPr id="9" name="Image 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25EAAD6B-F3F2-9C66-DDE2-0B84937B98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004" y="4607974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61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ACFD7-4C1E-216F-14AD-7588A09AA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615F3D-9F2E-FB29-75AD-EF4EDD7725C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651028-380D-53C6-870A-3B24CDB0DE9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9F1E0C-DFAF-6555-73E7-38B71B77BD30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7B2B78B-1A08-B1F9-2A91-9714660E8B2A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BA753C5-AC3A-0292-809B-95F7D6E503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35D4E2-5BAD-A12C-5CDE-E2F5962F405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22F199-FCA9-4520-21EF-2A34ED98DFF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B563B-DAEF-3022-AFAC-9FC30AC2145B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EEF76D3-6AA5-D441-4E1C-105171C594B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77C2184-5C0E-AC87-E26E-33B1452C1D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43" name="Image 4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0439A17-2A41-D9F1-BD91-68940B9931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069" y="5154089"/>
            <a:ext cx="676747" cy="1439388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BD2D8E65-A69F-9565-C53B-CE3AE2B426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331" y="5154089"/>
            <a:ext cx="676747" cy="1439388"/>
          </a:xfrm>
          <a:prstGeom prst="rect">
            <a:avLst/>
          </a:prstGeom>
        </p:spPr>
      </p:pic>
      <p:pic>
        <p:nvPicPr>
          <p:cNvPr id="46" name="Image 4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E9D6548-D012-24A8-A221-C192916847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738" y="3698197"/>
            <a:ext cx="676747" cy="1439388"/>
          </a:xfrm>
          <a:prstGeom prst="rect">
            <a:avLst/>
          </a:prstGeom>
        </p:spPr>
      </p:pic>
      <p:pic>
        <p:nvPicPr>
          <p:cNvPr id="48" name="Image 4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0281728-36E6-177A-3E0C-73DD263F9A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291" y="4737909"/>
            <a:ext cx="679221" cy="1391763"/>
          </a:xfrm>
          <a:prstGeom prst="rect">
            <a:avLst/>
          </a:prstGeom>
        </p:spPr>
      </p:pic>
      <p:pic>
        <p:nvPicPr>
          <p:cNvPr id="49" name="Image 4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AF87A0D0-2460-4A45-03BD-5AAADA8807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927" y="5116948"/>
            <a:ext cx="679221" cy="1391763"/>
          </a:xfrm>
          <a:prstGeom prst="rect">
            <a:avLst/>
          </a:prstGeom>
        </p:spPr>
      </p:pic>
      <p:pic>
        <p:nvPicPr>
          <p:cNvPr id="51" name="Image 5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1AB3CA5-3209-ABB0-C1C7-7FF0154A5EC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381" y="4857460"/>
            <a:ext cx="679221" cy="1391763"/>
          </a:xfrm>
          <a:prstGeom prst="rect">
            <a:avLst/>
          </a:prstGeom>
        </p:spPr>
      </p:pic>
      <p:pic>
        <p:nvPicPr>
          <p:cNvPr id="52" name="Image 5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B7FE5C4-E119-9E9C-AE1A-26446717D3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538" y="3619500"/>
            <a:ext cx="679221" cy="1391763"/>
          </a:xfrm>
          <a:prstGeom prst="rect">
            <a:avLst/>
          </a:prstGeom>
        </p:spPr>
      </p:pic>
      <p:pic>
        <p:nvPicPr>
          <p:cNvPr id="6" name="Image 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00609321-757D-D61A-6E30-DAC3C2242F8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416" y="5136374"/>
            <a:ext cx="674698" cy="1406051"/>
          </a:xfrm>
          <a:prstGeom prst="rect">
            <a:avLst/>
          </a:prstGeom>
        </p:spPr>
      </p:pic>
      <p:pic>
        <p:nvPicPr>
          <p:cNvPr id="7" name="Image 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06754B2A-3A9B-3040-133F-1245E1FD82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78" y="3698197"/>
            <a:ext cx="674698" cy="1406051"/>
          </a:xfrm>
          <a:prstGeom prst="rect">
            <a:avLst/>
          </a:prstGeom>
        </p:spPr>
      </p:pic>
      <p:pic>
        <p:nvPicPr>
          <p:cNvPr id="9" name="Image 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A08B6882-2833-ADDB-FD16-E8B28BC6D36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980" y="5249177"/>
            <a:ext cx="691822" cy="1425101"/>
          </a:xfrm>
          <a:prstGeom prst="rect">
            <a:avLst/>
          </a:prstGeom>
        </p:spPr>
      </p:pic>
      <p:pic>
        <p:nvPicPr>
          <p:cNvPr id="10" name="Image 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6EC889A9-1A3F-B9E3-34E8-A1186DBE651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268" y="3754654"/>
            <a:ext cx="691822" cy="1425101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14F5186-A9F1-7089-D71C-749F0BB776A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669" y="5179755"/>
            <a:ext cx="691822" cy="1425101"/>
          </a:xfrm>
          <a:prstGeom prst="rect">
            <a:avLst/>
          </a:prstGeom>
        </p:spPr>
      </p:pic>
      <p:pic>
        <p:nvPicPr>
          <p:cNvPr id="12" name="Image 1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884BCFE4-9256-449C-F0D5-600CF9E3BB9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848100"/>
            <a:ext cx="691822" cy="142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91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F6415-3367-245E-0FF5-B29DC21E3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2AB807-02CC-8E49-D0BD-616322F6C4A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3FBE37-B2AE-D111-F595-FDCB82A08C94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C00B077-4C24-A3AA-A69D-B42D20139F18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F5F0F39-4838-70E5-0967-DBB5B5F62EE6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12CF595-FD96-46A9-7F30-745D29172C3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7D1CE7A-3706-5E4B-CA66-EB8E3ED0868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1CDE85-9369-D0BF-5F49-BED18BECB391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6F68442-2CA8-8F58-CC4E-5A18095E68F3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D013413-579D-0BC2-11B4-0662D9B4E94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B5DBDE2-187F-9A62-0B00-FB4B685F02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43" name="Image 4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8A91A2C1-0002-5C3B-749C-37D3481A11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069" y="5154089"/>
            <a:ext cx="676747" cy="1439388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BC5B2FDC-A231-65D3-DE52-FED4DC0D26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331" y="5154089"/>
            <a:ext cx="676747" cy="1439388"/>
          </a:xfrm>
          <a:prstGeom prst="rect">
            <a:avLst/>
          </a:prstGeom>
        </p:spPr>
      </p:pic>
      <p:pic>
        <p:nvPicPr>
          <p:cNvPr id="46" name="Image 4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E600465E-D5BF-50F0-1223-06B4B34EDC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738" y="3698197"/>
            <a:ext cx="676747" cy="1439388"/>
          </a:xfrm>
          <a:prstGeom prst="rect">
            <a:avLst/>
          </a:prstGeom>
        </p:spPr>
      </p:pic>
      <p:pic>
        <p:nvPicPr>
          <p:cNvPr id="48" name="Image 4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8641249C-62A5-9695-B945-DBBB2EE25B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291" y="4737909"/>
            <a:ext cx="679221" cy="1391763"/>
          </a:xfrm>
          <a:prstGeom prst="rect">
            <a:avLst/>
          </a:prstGeom>
        </p:spPr>
      </p:pic>
      <p:pic>
        <p:nvPicPr>
          <p:cNvPr id="49" name="Image 4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7AD21B0-7749-18A8-F8BD-7FD32FE78A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927" y="5116948"/>
            <a:ext cx="679221" cy="1391763"/>
          </a:xfrm>
          <a:prstGeom prst="rect">
            <a:avLst/>
          </a:prstGeom>
        </p:spPr>
      </p:pic>
      <p:pic>
        <p:nvPicPr>
          <p:cNvPr id="51" name="Image 5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61A8B4AB-882D-BCFD-4601-B4653228D1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381" y="4857460"/>
            <a:ext cx="679221" cy="1391763"/>
          </a:xfrm>
          <a:prstGeom prst="rect">
            <a:avLst/>
          </a:prstGeom>
        </p:spPr>
      </p:pic>
      <p:pic>
        <p:nvPicPr>
          <p:cNvPr id="52" name="Image 5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C9F7B74C-C852-A38E-ADA3-7DC27DE997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538" y="3619500"/>
            <a:ext cx="679221" cy="1391763"/>
          </a:xfrm>
          <a:prstGeom prst="rect">
            <a:avLst/>
          </a:prstGeom>
        </p:spPr>
      </p:pic>
      <p:pic>
        <p:nvPicPr>
          <p:cNvPr id="6" name="Image 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5D1C90D0-E03E-3BC4-C813-AF351B2382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416" y="5136374"/>
            <a:ext cx="674698" cy="1406051"/>
          </a:xfrm>
          <a:prstGeom prst="rect">
            <a:avLst/>
          </a:prstGeom>
        </p:spPr>
      </p:pic>
      <p:pic>
        <p:nvPicPr>
          <p:cNvPr id="7" name="Image 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B8BDC254-033D-08A3-D0F5-060A040481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78" y="3698197"/>
            <a:ext cx="674698" cy="1406051"/>
          </a:xfrm>
          <a:prstGeom prst="rect">
            <a:avLst/>
          </a:prstGeom>
        </p:spPr>
      </p:pic>
      <p:pic>
        <p:nvPicPr>
          <p:cNvPr id="9" name="Image 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215EF993-F689-360D-3133-B43938D09FB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980" y="5249177"/>
            <a:ext cx="691822" cy="1425101"/>
          </a:xfrm>
          <a:prstGeom prst="rect">
            <a:avLst/>
          </a:prstGeom>
        </p:spPr>
      </p:pic>
      <p:pic>
        <p:nvPicPr>
          <p:cNvPr id="10" name="Image 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A65F59E-A900-022D-087A-16E9EC31D14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268" y="3754654"/>
            <a:ext cx="691822" cy="1425101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859C010E-2F2D-C2B7-FDA6-31A7AFE320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669" y="5179755"/>
            <a:ext cx="691822" cy="1425101"/>
          </a:xfrm>
          <a:prstGeom prst="rect">
            <a:avLst/>
          </a:prstGeom>
        </p:spPr>
      </p:pic>
      <p:pic>
        <p:nvPicPr>
          <p:cNvPr id="12" name="Image 1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6F3511FA-4F4C-F4C5-A13D-3F65F161740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848100"/>
            <a:ext cx="691822" cy="1425101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E2B0A99-A380-A8C5-7787-052B227F342B}"/>
              </a:ext>
            </a:extLst>
          </p:cNvPr>
          <p:cNvSpPr/>
          <p:nvPr/>
        </p:nvSpPr>
        <p:spPr>
          <a:xfrm>
            <a:off x="5912526" y="789574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2434</a:t>
            </a:r>
            <a:endParaRPr lang="fr-FR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4480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C24ED-86D6-4E72-BCEC-39D42805F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28354A-0F56-0BC0-3353-168F1CD50BA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B1EB0B-51A3-E988-1AB2-D5E0F6AE4AB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CD05FBF-A3D0-88BA-CE84-34FCC485ADDB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E7897D6-AE1D-F523-5D59-1E2F8D9FC8B5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النشاط 2 ص 9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D081F04-32C9-2DB4-79BA-FDA3C40BC9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CB7512-EE53-7D25-7165-E7EA96C0976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8DC9B86-F4D5-6905-0709-95C4CD833BF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00"/>
          <a:stretch>
            <a:fillRect/>
          </a:stretch>
        </p:blipFill>
        <p:spPr>
          <a:xfrm>
            <a:off x="268983" y="2980186"/>
            <a:ext cx="13145763" cy="582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6544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DE340-7145-9656-0CE0-44A8CD36B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751541-B805-9A48-A9AD-40828458953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1695509-2867-FE98-1953-CFB1769B6125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D729E9-2835-0990-BEA3-D22349B15C7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28D4951-485E-4857-2061-E63FE47A6ED8}"/>
              </a:ext>
            </a:extLst>
          </p:cNvPr>
          <p:cNvSpPr txBox="1"/>
          <p:nvPr/>
        </p:nvSpPr>
        <p:spPr>
          <a:xfrm>
            <a:off x="838200" y="863026"/>
            <a:ext cx="116014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 على السبورة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D608D3A-DE5B-F0F2-5FFB-EF05E3C221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2E3E47A-E731-EC4C-9376-80ACAD8C82A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9010BB1-29C1-124D-9B4B-3C8568609FB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00"/>
          <a:stretch>
            <a:fillRect/>
          </a:stretch>
        </p:blipFill>
        <p:spPr>
          <a:xfrm>
            <a:off x="268983" y="2980186"/>
            <a:ext cx="13145763" cy="582091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F66DEC-8FA5-7411-AB1D-EDEA533645C4}"/>
              </a:ext>
            </a:extLst>
          </p:cNvPr>
          <p:cNvSpPr txBox="1"/>
          <p:nvPr/>
        </p:nvSpPr>
        <p:spPr>
          <a:xfrm>
            <a:off x="1295400" y="48387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FF0000"/>
                </a:solidFill>
              </a:rPr>
              <a:t>خمس مئة وثمانية وأربعون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44859DF-6E70-919F-EA76-7F0098818874}"/>
              </a:ext>
            </a:extLst>
          </p:cNvPr>
          <p:cNvSpPr txBox="1"/>
          <p:nvPr/>
        </p:nvSpPr>
        <p:spPr>
          <a:xfrm>
            <a:off x="1447800" y="54483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FF0000"/>
                </a:solidFill>
              </a:rPr>
              <a:t>تسع مئة وثلاثة وأربعون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2DF7513-04DC-A733-1338-D6F6FA202624}"/>
              </a:ext>
            </a:extLst>
          </p:cNvPr>
          <p:cNvSpPr txBox="1"/>
          <p:nvPr/>
        </p:nvSpPr>
        <p:spPr>
          <a:xfrm>
            <a:off x="1447800" y="66675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FF0000"/>
                </a:solidFill>
              </a:rPr>
              <a:t>سبع مئة وخمسة وثمانون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6404D4A-619A-1044-46F7-BDD5CCF32DA3}"/>
              </a:ext>
            </a:extLst>
          </p:cNvPr>
          <p:cNvSpPr txBox="1"/>
          <p:nvPr/>
        </p:nvSpPr>
        <p:spPr>
          <a:xfrm>
            <a:off x="6210299" y="4838700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FF0000"/>
                </a:solidFill>
              </a:rPr>
              <a:t>548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A1D5DD7-084F-DD2F-22CF-0A392AB9BDB8}"/>
              </a:ext>
            </a:extLst>
          </p:cNvPr>
          <p:cNvSpPr txBox="1"/>
          <p:nvPr/>
        </p:nvSpPr>
        <p:spPr>
          <a:xfrm>
            <a:off x="6248400" y="6053435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FF0000"/>
                </a:solidFill>
              </a:rPr>
              <a:t>698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7B971BC-EE4E-B977-1B3B-86229F3C56AB}"/>
              </a:ext>
            </a:extLst>
          </p:cNvPr>
          <p:cNvSpPr txBox="1"/>
          <p:nvPr/>
        </p:nvSpPr>
        <p:spPr>
          <a:xfrm>
            <a:off x="8305800" y="5443835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FF0000"/>
                </a:solidFill>
              </a:rPr>
              <a:t>3 + 40 + 900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DBA45DC-225B-C3F7-4C24-E9558EE97816}"/>
              </a:ext>
            </a:extLst>
          </p:cNvPr>
          <p:cNvSpPr txBox="1"/>
          <p:nvPr/>
        </p:nvSpPr>
        <p:spPr>
          <a:xfrm>
            <a:off x="8305800" y="6053435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FF0000"/>
                </a:solidFill>
              </a:rPr>
              <a:t>8 + 90 + 600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46ED0F7-A5DA-7E1B-062A-C38503353E68}"/>
              </a:ext>
            </a:extLst>
          </p:cNvPr>
          <p:cNvSpPr txBox="1"/>
          <p:nvPr/>
        </p:nvSpPr>
        <p:spPr>
          <a:xfrm>
            <a:off x="8305800" y="6663035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FF0000"/>
                </a:solidFill>
              </a:rPr>
              <a:t>5 + 80 + 700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4CF8752-ECA2-106D-D42D-F45054B84698}"/>
              </a:ext>
            </a:extLst>
          </p:cNvPr>
          <p:cNvSpPr txBox="1"/>
          <p:nvPr/>
        </p:nvSpPr>
        <p:spPr>
          <a:xfrm>
            <a:off x="3352800" y="7962900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&lt;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125C833-95C9-5D22-B2C6-0C2696BFD4CD}"/>
              </a:ext>
            </a:extLst>
          </p:cNvPr>
          <p:cNvSpPr txBox="1"/>
          <p:nvPr/>
        </p:nvSpPr>
        <p:spPr>
          <a:xfrm>
            <a:off x="5486400" y="7954953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&lt;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3BBAAFC-8E2F-FD9B-009B-FDDA231CC1E8}"/>
              </a:ext>
            </a:extLst>
          </p:cNvPr>
          <p:cNvSpPr txBox="1"/>
          <p:nvPr/>
        </p:nvSpPr>
        <p:spPr>
          <a:xfrm>
            <a:off x="9753600" y="7954953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&lt;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42CC350-E73E-7523-8F28-AE4DF0B2A50F}"/>
              </a:ext>
            </a:extLst>
          </p:cNvPr>
          <p:cNvSpPr txBox="1"/>
          <p:nvPr/>
        </p:nvSpPr>
        <p:spPr>
          <a:xfrm>
            <a:off x="7620000" y="7954952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&gt;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E181A67-2449-EDF6-EA79-E8906B6CBA1D}"/>
              </a:ext>
            </a:extLst>
          </p:cNvPr>
          <p:cNvSpPr txBox="1"/>
          <p:nvPr/>
        </p:nvSpPr>
        <p:spPr>
          <a:xfrm>
            <a:off x="11963400" y="7987725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&gt;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501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1626541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2678099"/>
            <a:ext cx="10896599" cy="26988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عمليات جمع باحتفاظ أو أكثر</a:t>
            </a:r>
          </a:p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باستعمال تقنية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1333500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4" r="10444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النشاط 3 ض 9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2D5752E1-B784-52AA-8E2E-3B67E37483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2" y="4400549"/>
            <a:ext cx="13164293" cy="40386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3E1D389-1B71-3914-6055-25680EC69D83}"/>
              </a:ext>
            </a:extLst>
          </p:cNvPr>
          <p:cNvSpPr/>
          <p:nvPr/>
        </p:nvSpPr>
        <p:spPr>
          <a:xfrm>
            <a:off x="609600" y="5467349"/>
            <a:ext cx="472440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D3D61-C140-11E9-DF9B-FD4241694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D5F608E-2456-F269-F00C-3CF44CBAA5E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998E73A-68D9-E00A-8D9A-5966882B757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00DE344-C82D-4639-96CE-C4466553EFD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1A6E46-D616-69E5-7FBB-CE5FDD398694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التصحيح: يتم تعيين تلميذ في كل مرة لتصحيح عملية واحدة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 على السبورة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84686FD-A937-FD27-880A-A3BDA3D0082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D15F178-6676-10CA-31E1-860F6C184E0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22339816-E0C7-5DFD-CC91-650498B2CC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2" y="4400549"/>
            <a:ext cx="13164293" cy="4038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74606E9-3C6C-A394-9371-AA3C8E688701}"/>
              </a:ext>
            </a:extLst>
          </p:cNvPr>
          <p:cNvSpPr/>
          <p:nvPr/>
        </p:nvSpPr>
        <p:spPr>
          <a:xfrm>
            <a:off x="609600" y="5467349"/>
            <a:ext cx="472440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5A09B0A-599A-5346-442C-2A1A80F329A3}"/>
              </a:ext>
            </a:extLst>
          </p:cNvPr>
          <p:cNvSpPr txBox="1"/>
          <p:nvPr/>
        </p:nvSpPr>
        <p:spPr>
          <a:xfrm>
            <a:off x="1143001" y="7353300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000" dirty="0">
                <a:solidFill>
                  <a:srgbClr val="FF0000"/>
                </a:solidFill>
              </a:rPr>
              <a:t>851</a:t>
            </a:r>
            <a:endParaRPr lang="fr-FR" sz="4000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D616AEE-77BA-A852-4446-E36D9AB9DA0C}"/>
              </a:ext>
            </a:extLst>
          </p:cNvPr>
          <p:cNvSpPr txBox="1"/>
          <p:nvPr/>
        </p:nvSpPr>
        <p:spPr>
          <a:xfrm>
            <a:off x="3643127" y="7335520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000" dirty="0">
                <a:solidFill>
                  <a:srgbClr val="FF0000"/>
                </a:solidFill>
              </a:rPr>
              <a:t>801</a:t>
            </a:r>
            <a:endParaRPr lang="fr-FR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22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المحددة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تسجيل خطوات الحل على دفتر البحث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C2DC97E6-1E0A-F322-A9F5-83C412B2CF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4319587"/>
            <a:ext cx="13107421" cy="41005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9F9BDEE-9A8A-D2BD-8EC9-00B6E5141C9B}"/>
              </a:ext>
            </a:extLst>
          </p:cNvPr>
          <p:cNvSpPr/>
          <p:nvPr/>
        </p:nvSpPr>
        <p:spPr>
          <a:xfrm>
            <a:off x="303779" y="5372100"/>
            <a:ext cx="6554221" cy="30670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1B699-0D69-7FCA-0F64-CF650BD6C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A3D814-12AF-395D-E9C2-36F2CAD0881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95FC948-EEEC-1A66-845A-BAB4DB2239C9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CA316AE-F273-AD9B-213C-88ADF6488E98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2AB430-BABC-2919-B6BA-2B763E50DF7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D676486-B842-6E23-0616-42C725930FE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B3123C-7D2C-C1B0-1172-943ED80605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CB257BC1-173E-7826-2711-FA6CFEA3DC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4319587"/>
            <a:ext cx="13107421" cy="41005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B29211F-7811-D310-AAFC-7854FE68AFD1}"/>
              </a:ext>
            </a:extLst>
          </p:cNvPr>
          <p:cNvSpPr/>
          <p:nvPr/>
        </p:nvSpPr>
        <p:spPr>
          <a:xfrm>
            <a:off x="303779" y="5372100"/>
            <a:ext cx="6554221" cy="30670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C1CC296-BAD8-008E-74B0-6C3E8E5EFD9D}"/>
              </a:ext>
            </a:extLst>
          </p:cNvPr>
          <p:cNvSpPr txBox="1"/>
          <p:nvPr/>
        </p:nvSpPr>
        <p:spPr>
          <a:xfrm>
            <a:off x="1115076" y="7627444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182 + 83 = 265</a:t>
            </a:r>
          </a:p>
        </p:txBody>
      </p:sp>
    </p:spTree>
    <p:extLst>
      <p:ext uri="{BB962C8B-B14F-4D97-AF65-F5344CB8AC3E}">
        <p14:creationId xmlns:p14="http://schemas.microsoft.com/office/powerpoint/2010/main" val="4055240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063993" y="2889589"/>
            <a:ext cx="7764493" cy="10811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2887514" y="2628341"/>
            <a:ext cx="8156614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التصديق على اللبنة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2" r="380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6D931694-8365-C244-44CE-590517CB1ED9}"/>
              </a:ext>
            </a:extLst>
          </p:cNvPr>
          <p:cNvSpPr txBox="1"/>
          <p:nvPr/>
        </p:nvSpPr>
        <p:spPr>
          <a:xfrm>
            <a:off x="2779693" y="4179901"/>
            <a:ext cx="8156614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فردي / جماعي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CA02C-972F-5C03-6E80-2CC47F26D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4FCD6BC-C865-89D9-B77E-8BBB2328A80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337B0B-A5DE-7380-EE06-572036DBA7E2}"/>
              </a:ext>
            </a:extLst>
          </p:cNvPr>
          <p:cNvSpPr/>
          <p:nvPr/>
        </p:nvSpPr>
        <p:spPr>
          <a:xfrm>
            <a:off x="275851" y="3225043"/>
            <a:ext cx="13164293" cy="668270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A3FC02-E225-5A47-0C7D-D587ADCB5F47}"/>
              </a:ext>
            </a:extLst>
          </p:cNvPr>
          <p:cNvSpPr/>
          <p:nvPr/>
        </p:nvSpPr>
        <p:spPr>
          <a:xfrm>
            <a:off x="-1" y="752746"/>
            <a:ext cx="13716001" cy="23333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BE35F05-4464-C5F2-087D-BE4A9424CED5}"/>
              </a:ext>
            </a:extLst>
          </p:cNvPr>
          <p:cNvSpPr txBox="1"/>
          <p:nvPr/>
        </p:nvSpPr>
        <p:spPr>
          <a:xfrm>
            <a:off x="1209690" y="891689"/>
            <a:ext cx="11296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يوزع الأستاذ أوراق الإنجاز الفردي الخاص بالأعداد</a:t>
            </a:r>
            <a:b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</a:b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أسماءكم على الأوراق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المطلوب منكم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3E63BBAD-8009-FA4B-0D53-7F0AB147F2B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2E2281E-959D-7C8B-60DC-B3F23547537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A3A4D28-97DE-66C0-479D-1F7FC21EFE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981256"/>
              </p:ext>
            </p:extLst>
          </p:nvPr>
        </p:nvGraphicFramePr>
        <p:xfrm>
          <a:off x="2285997" y="4031700"/>
          <a:ext cx="9144000" cy="57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6028890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21354396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972045934"/>
                    </a:ext>
                  </a:extLst>
                </a:gridCol>
              </a:tblGrid>
              <a:tr h="1152000">
                <a:tc>
                  <a:txBody>
                    <a:bodyPr/>
                    <a:lstStyle/>
                    <a:p>
                      <a:pPr algn="ctr"/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  <a:endParaRPr lang="fr-FR" sz="3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خمسة وستون</a:t>
                      </a:r>
                      <a:endParaRPr lang="fr-FR" sz="3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6084211"/>
                  </a:ext>
                </a:extLst>
              </a:tr>
              <a:tr h="1152000"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65</a:t>
                      </a:r>
                      <a:endParaRPr lang="fr-FR" sz="3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dirty="0">
                          <a:solidFill>
                            <a:schemeClr val="tx1"/>
                          </a:solidFill>
                        </a:rPr>
                        <a:t>مئتان وثلاثة وعشرون</a:t>
                      </a:r>
                      <a:endParaRPr lang="fr-FR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649876"/>
                  </a:ext>
                </a:extLst>
              </a:tr>
              <a:tr h="1152000"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44</a:t>
                      </a:r>
                      <a:endParaRPr lang="fr-FR" sz="3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dirty="0">
                          <a:solidFill>
                            <a:schemeClr val="tx1"/>
                          </a:solidFill>
                        </a:rPr>
                        <a:t>سبعة وثمانون</a:t>
                      </a:r>
                      <a:endParaRPr lang="fr-FR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3170943"/>
                  </a:ext>
                </a:extLst>
              </a:tr>
              <a:tr h="1152000"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223</a:t>
                      </a:r>
                      <a:endParaRPr lang="fr-FR" sz="3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dirty="0">
                          <a:solidFill>
                            <a:schemeClr val="tx1"/>
                          </a:solidFill>
                        </a:rPr>
                        <a:t>تسعون</a:t>
                      </a:r>
                      <a:endParaRPr lang="fr-FR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7352068"/>
                  </a:ext>
                </a:extLst>
              </a:tr>
              <a:tr h="1152000"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87</a:t>
                      </a:r>
                      <a:endParaRPr lang="fr-FR" sz="3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dirty="0">
                          <a:solidFill>
                            <a:schemeClr val="tx1"/>
                          </a:solidFill>
                        </a:rPr>
                        <a:t>أربعة وأربعون</a:t>
                      </a:r>
                      <a:endParaRPr lang="fr-FR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2761342"/>
                  </a:ext>
                </a:extLst>
              </a:tr>
            </a:tbl>
          </a:graphicData>
        </a:graphic>
      </p:graphicFrame>
      <p:sp>
        <p:nvSpPr>
          <p:cNvPr id="9" name="TextBox 6">
            <a:extLst>
              <a:ext uri="{FF2B5EF4-FFF2-40B4-BE49-F238E27FC236}">
                <a16:creationId xmlns:a16="http://schemas.microsoft.com/office/drawing/2014/main" id="{35222615-DEB2-86EB-8B5F-52BF09F0B42A}"/>
              </a:ext>
            </a:extLst>
          </p:cNvPr>
          <p:cNvSpPr txBox="1"/>
          <p:nvPr/>
        </p:nvSpPr>
        <p:spPr>
          <a:xfrm>
            <a:off x="6096000" y="2643884"/>
            <a:ext cx="8156614" cy="12214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36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أصل كل كتابة حرفية بالكتابة الرقمية المناسبة</a:t>
            </a:r>
            <a:endParaRPr lang="en-US" sz="36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335176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90B1F-8DB5-1588-A1BE-7D6A10FA7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9A51BEF-967D-E3BC-DFD4-66C7CD93E36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09844EF-2F8D-1F6C-22D5-DE428866F3CE}"/>
              </a:ext>
            </a:extLst>
          </p:cNvPr>
          <p:cNvSpPr/>
          <p:nvPr/>
        </p:nvSpPr>
        <p:spPr>
          <a:xfrm>
            <a:off x="275851" y="3225043"/>
            <a:ext cx="13164293" cy="668270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81172B7-2B2E-96F2-A8AB-16E9A4449276}"/>
              </a:ext>
            </a:extLst>
          </p:cNvPr>
          <p:cNvSpPr/>
          <p:nvPr/>
        </p:nvSpPr>
        <p:spPr>
          <a:xfrm>
            <a:off x="-1" y="752746"/>
            <a:ext cx="13716001" cy="23333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D5F814-6BC0-19AF-9895-2F9DF39B7D3C}"/>
              </a:ext>
            </a:extLst>
          </p:cNvPr>
          <p:cNvSpPr txBox="1"/>
          <p:nvPr/>
        </p:nvSpPr>
        <p:spPr>
          <a:xfrm>
            <a:off x="1209690" y="891689"/>
            <a:ext cx="11296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ألواحكم، اكتبوا العمليتين وقوموا بإنجازهما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يحسب الأستاذ عدد التلاميذ الذين أجابوا بشكل صحيح عن العمليتين معا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9572DF73-B0A4-706A-A4B9-CBF0CE4504A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BDFA03F-55CB-003E-D33C-C27D45D873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2C15117A-93B2-9CA0-DA8B-7D16880661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6922" y="3764439"/>
            <a:ext cx="10122156" cy="57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0490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50BA3-6B2C-671E-892B-2DDCD27A5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CF9EA2E-1BAA-C068-809A-22E730DAAC3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305282-F614-6593-2E11-0A4FECE949D1}"/>
              </a:ext>
            </a:extLst>
          </p:cNvPr>
          <p:cNvSpPr/>
          <p:nvPr/>
        </p:nvSpPr>
        <p:spPr>
          <a:xfrm>
            <a:off x="275851" y="3225043"/>
            <a:ext cx="13164293" cy="668270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D07E43-0798-540D-F5F0-B96092E69216}"/>
              </a:ext>
            </a:extLst>
          </p:cNvPr>
          <p:cNvSpPr/>
          <p:nvPr/>
        </p:nvSpPr>
        <p:spPr>
          <a:xfrm>
            <a:off x="-1" y="752746"/>
            <a:ext cx="13716001" cy="23333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447AECD9-9861-1648-781C-2FB101C099F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52BF2-2F35-BA17-FFB6-AC01D3EEDB8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6822FFB-3339-19DD-5072-62E8697BA333}"/>
              </a:ext>
            </a:extLst>
          </p:cNvPr>
          <p:cNvSpPr txBox="1"/>
          <p:nvPr/>
        </p:nvSpPr>
        <p:spPr>
          <a:xfrm>
            <a:off x="1209690" y="891689"/>
            <a:ext cx="11296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سأقرأ المسألة (يقرأ الأستاذ المسألة). أجيبوا عن المسألة بوضع العملية المناسبة وإنجازها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يحسب الأستاذ عدد التلاميذ الذين أجابوا بشكل صحيح عن المسألة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332D990-386D-C631-CBAD-34D32B743BBD}"/>
              </a:ext>
            </a:extLst>
          </p:cNvPr>
          <p:cNvSpPr/>
          <p:nvPr/>
        </p:nvSpPr>
        <p:spPr>
          <a:xfrm>
            <a:off x="457200" y="4119717"/>
            <a:ext cx="12801600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الدخول المدرسي، اشترى أحمد محفظة ب 135 درهما، ومجموعة من اللوازم المدرسية ب 128 درهما. 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أحمد؟</a:t>
            </a:r>
          </a:p>
        </p:txBody>
      </p:sp>
    </p:spTree>
    <p:extLst>
      <p:ext uri="{BB962C8B-B14F-4D97-AF65-F5344CB8AC3E}">
        <p14:creationId xmlns:p14="http://schemas.microsoft.com/office/powerpoint/2010/main" val="5803999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عجلة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9A446D1E-8A16-EE68-78E2-B96A0EDBE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962" y="4534198"/>
            <a:ext cx="4252481" cy="4252481"/>
          </a:xfrm>
          <a:prstGeom prst="rect">
            <a:avLst/>
          </a:prstGeom>
        </p:spPr>
      </p:pic>
      <p:pic>
        <p:nvPicPr>
          <p:cNvPr id="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120EC56-6705-0F30-A71D-AB17CE2E5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61694" y="6868533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DD8B2C89-674B-FEAD-7BAD-5BFA4513A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377873" y="641609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FDC6CAF-DE37-E572-76E7-5630990ED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58791" y="76445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9696559-DCA9-4390-A359-0ACCAC079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189531" y="79449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E9FB71C-FECD-8294-6CC3-A66A65DE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394097" y="668786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34DFBD9-D849-1B66-F1D4-0DCDED06E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5340724" y="5724831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4BECA6B-0470-4B3A-019E-A363B8E96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857501" y="5979004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66519E7-19E4-3626-4660-0702CF544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523435" y="5243059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AD0FFB8-98BB-C872-8720-FCFCD6929361}"/>
              </a:ext>
            </a:extLst>
          </p:cNvPr>
          <p:cNvSpPr/>
          <p:nvPr/>
        </p:nvSpPr>
        <p:spPr>
          <a:xfrm>
            <a:off x="535802" y="3726235"/>
            <a:ext cx="6017398" cy="5816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A96FE0F-D678-F67D-F849-D2F76B73C1DD}"/>
              </a:ext>
            </a:extLst>
          </p:cNvPr>
          <p:cNvSpPr/>
          <p:nvPr/>
        </p:nvSpPr>
        <p:spPr>
          <a:xfrm>
            <a:off x="2973069" y="4015902"/>
            <a:ext cx="1013730" cy="338364"/>
          </a:xfrm>
          <a:prstGeom prst="roundRect">
            <a:avLst/>
          </a:prstGeom>
          <a:solidFill>
            <a:srgbClr val="F98F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A70F2F-5A17-CDC1-4223-13AB5D80C45A}"/>
              </a:ext>
            </a:extLst>
          </p:cNvPr>
          <p:cNvSpPr txBox="1"/>
          <p:nvPr/>
        </p:nvSpPr>
        <p:spPr>
          <a:xfrm>
            <a:off x="2938734" y="3954251"/>
            <a:ext cx="108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المئات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عجلة الأعداد (التعرف على القيم المكانية )</a:t>
            </a:r>
          </a:p>
        </p:txBody>
      </p:sp>
    </p:spTree>
    <p:extLst>
      <p:ext uri="{BB962C8B-B14F-4D97-AF65-F5344CB8AC3E}">
        <p14:creationId xmlns:p14="http://schemas.microsoft.com/office/powerpoint/2010/main" val="7588411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نسبة التصديق على اللبنة في شبكة التتبع؛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باحتفاظ أو أكثر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696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صفحة أنشطة التوليف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4" name="Image 13" descr="Une image contenant texte, capture d’écran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80D8998F-3605-092C-9CC5-7752D33F18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118" y="4509257"/>
            <a:ext cx="2010480" cy="285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باحتفاظ أو أكثر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 جدول الجمع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وتفكيك وترتيب الأعداد من 0 إلى 999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5943600" y="6459702"/>
            <a:ext cx="5185962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–تمرير رائز التصديق على اللبنة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فردي / جماعي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1634" y="3635391"/>
            <a:ext cx="885310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0" y="5160436"/>
            <a:ext cx="929375" cy="89641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65322" y="6370070"/>
            <a:ext cx="846729" cy="958141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26645</TotalTime>
  <Words>932</Words>
  <Application>Microsoft Office PowerPoint</Application>
  <PresentationFormat>Personnalisé</PresentationFormat>
  <Paragraphs>277</Paragraphs>
  <Slides>39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6" baseType="lpstr">
      <vt:lpstr>Microsoft Uighur</vt:lpstr>
      <vt:lpstr>Calibri</vt:lpstr>
      <vt:lpstr>Arial</vt:lpstr>
      <vt:lpstr>IBM Plex Sans Arabic</vt:lpstr>
      <vt:lpstr>Dosis</vt:lpstr>
      <vt:lpstr>Carelia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208</cp:revision>
  <dcterms:created xsi:type="dcterms:W3CDTF">2006-08-16T00:00:00Z</dcterms:created>
  <dcterms:modified xsi:type="dcterms:W3CDTF">2025-09-12T16:14:39Z</dcterms:modified>
  <dc:identifier>DAFtlvZnwz4</dc:identifier>
</cp:coreProperties>
</file>