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0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570" r:id="rId14"/>
    <p:sldId id="2134808446" r:id="rId15"/>
    <p:sldId id="2134808519" r:id="rId16"/>
    <p:sldId id="2134808520" r:id="rId17"/>
    <p:sldId id="2134808521" r:id="rId18"/>
    <p:sldId id="2134808522" r:id="rId19"/>
    <p:sldId id="2134808459" r:id="rId20"/>
    <p:sldId id="2134808450" r:id="rId21"/>
    <p:sldId id="2134808530" r:id="rId22"/>
    <p:sldId id="2134808531" r:id="rId23"/>
    <p:sldId id="2134808509" r:id="rId24"/>
    <p:sldId id="2134808588" r:id="rId25"/>
    <p:sldId id="2134808460" r:id="rId26"/>
    <p:sldId id="2134808453" r:id="rId27"/>
    <p:sldId id="2134808537" r:id="rId28"/>
    <p:sldId id="2134808538" r:id="rId29"/>
    <p:sldId id="2134808540" r:id="rId30"/>
    <p:sldId id="2134808577" r:id="rId31"/>
    <p:sldId id="2134808543" r:id="rId32"/>
    <p:sldId id="2134808454" r:id="rId33"/>
    <p:sldId id="2134808542" r:id="rId34"/>
    <p:sldId id="2134808491" r:id="rId35"/>
    <p:sldId id="2134808578" r:id="rId36"/>
    <p:sldId id="2134808579" r:id="rId37"/>
    <p:sldId id="2134808560" r:id="rId38"/>
    <p:sldId id="2134808580" r:id="rId39"/>
    <p:sldId id="2134808581" r:id="rId40"/>
    <p:sldId id="2134808561" r:id="rId41"/>
    <p:sldId id="2134808582" r:id="rId42"/>
    <p:sldId id="2134808583" r:id="rId43"/>
    <p:sldId id="2134808584" r:id="rId44"/>
    <p:sldId id="2134808585" r:id="rId45"/>
    <p:sldId id="2134808586" r:id="rId46"/>
    <p:sldId id="2134808467" r:id="rId47"/>
    <p:sldId id="2134808499" r:id="rId48"/>
    <p:sldId id="2134808468" r:id="rId49"/>
    <p:sldId id="2134808474" r:id="rId50"/>
    <p:sldId id="2134808558" r:id="rId51"/>
    <p:sldId id="2134808472" r:id="rId52"/>
    <p:sldId id="2134808501" r:id="rId53"/>
    <p:sldId id="2134808518" r:id="rId54"/>
    <p:sldId id="2134808569" r:id="rId55"/>
    <p:sldId id="2134808461" r:id="rId56"/>
    <p:sldId id="2134808587" r:id="rId57"/>
    <p:sldId id="2134808503" r:id="rId58"/>
    <p:sldId id="2134808504" r:id="rId59"/>
  </p:sldIdLst>
  <p:sldSz cx="13716000" cy="10287000"/>
  <p:notesSz cx="6858000" cy="9144000"/>
  <p:embeddedFontLst>
    <p:embeddedFont>
      <p:font typeface="Carelia" panose="020B0604020202020204" charset="0"/>
      <p:regular r:id="rId61"/>
    </p:embeddedFont>
    <p:embeddedFont>
      <p:font typeface="Dosis" pitchFamily="2" charset="0"/>
      <p:regular r:id="rId62"/>
      <p:bold r:id="rId63"/>
    </p:embeddedFont>
    <p:embeddedFont>
      <p:font typeface="IBM Plex Sans Arabic" panose="020B0604020202020204" charset="-78"/>
      <p:regular r:id="rId64"/>
    </p:embeddedFont>
    <p:embeddedFont>
      <p:font typeface="Microsoft Uighur" panose="02000000000000000000" pitchFamily="2" charset="-78"/>
      <p:regular r:id="rId65"/>
      <p:bold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3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8.png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6.png"/><Relationship Id="rId5" Type="http://schemas.openxmlformats.org/officeDocument/2006/relationships/image" Target="../media/image27.png"/><Relationship Id="rId4" Type="http://schemas.openxmlformats.org/officeDocument/2006/relationships/image" Target="../media/image9.svg"/><Relationship Id="rId9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9.svg"/><Relationship Id="rId7" Type="http://schemas.openxmlformats.org/officeDocument/2006/relationships/image" Target="../media/image2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9.svg"/><Relationship Id="rId7" Type="http://schemas.openxmlformats.org/officeDocument/2006/relationships/image" Target="../media/image5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9.svg"/><Relationship Id="rId7" Type="http://schemas.openxmlformats.org/officeDocument/2006/relationships/image" Target="../media/image5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48.png"/><Relationship Id="rId9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9.svg"/><Relationship Id="rId7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43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3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svg"/><Relationship Id="rId4" Type="http://schemas.openxmlformats.org/officeDocument/2006/relationships/image" Target="../media/image7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75.jpeg"/><Relationship Id="rId4" Type="http://schemas.openxmlformats.org/officeDocument/2006/relationships/image" Target="../media/image7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7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5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توليف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التميز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ببناء جداول الضرب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نتذكر في البداية جداول 2 و3 و4 و5 و6 و7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الآن ببناء جداول الضرب 8 و9 بشكل جماعي باستعمال تقنية السلم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الجداء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27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حسبو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 الجداء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343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M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MA" sz="11500" dirty="0">
                <a:solidFill>
                  <a:schemeClr val="bg1"/>
                </a:solidFill>
              </a:rPr>
              <a:t>48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" b="50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جدول التفكيك.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54990" y="2602110"/>
            <a:ext cx="6564968" cy="7230788"/>
            <a:chOff x="5527145" y="2366668"/>
            <a:chExt cx="6564968" cy="7230788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527145" y="2366668"/>
              <a:ext cx="6293024" cy="3304211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39195" y="5230551"/>
              <a:ext cx="6552918" cy="4366905"/>
            </a:xfrm>
            <a:prstGeom prst="rect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FD59B8DF-4CC9-365B-AD18-0708D1BA17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0366" y="2986007"/>
            <a:ext cx="2126957" cy="26656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التفكيك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137 098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638800" y="7903369"/>
            <a:ext cx="20574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3600" dirty="0">
                <a:solidFill>
                  <a:schemeClr val="tx1"/>
                </a:solidFill>
              </a:rPr>
              <a:t>137 098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>
            <a:off x="6638908" y="6743700"/>
            <a:ext cx="28592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3276600" y="2595466"/>
            <a:ext cx="6934200" cy="468163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486400" y="7903369"/>
            <a:ext cx="1905000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FR" sz="3600" dirty="0">
                <a:solidFill>
                  <a:schemeClr val="tx1"/>
                </a:solidFill>
              </a:rPr>
              <a:t>137 098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6431849" y="7277100"/>
            <a:ext cx="7051" cy="6262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0D9B41A-FA21-96B5-503B-E33AE6ADB3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0" y="3229769"/>
            <a:ext cx="1752600" cy="9906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EA6D46C1-EFBF-3BAD-3DD2-DEF753728C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5500" y="3298984"/>
            <a:ext cx="1485900" cy="92392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9BD2F1C-EC8F-04F1-ABAE-4F6141CD60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0" y="3301206"/>
            <a:ext cx="1219200" cy="942975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889F4082-F923-D62D-8E6C-4DCEFEE367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4798" y="5063967"/>
            <a:ext cx="809625" cy="962025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3678D084-73FB-EB06-F138-9B1BCB3FA4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02491" y="5063967"/>
            <a:ext cx="638175" cy="101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3DC8BF9D-F9C0-15F0-0ED5-3B68E56161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2400" y="3809956"/>
            <a:ext cx="1752600" cy="942975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6C2D55D5-1D7C-02F8-61E8-61E82B6594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4574" y="3848056"/>
            <a:ext cx="1466850" cy="904875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CE919174-365B-AA6A-FABA-F805E36C49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3850" y="3848056"/>
            <a:ext cx="1190625" cy="904875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C14FE4C8-83E6-EDBE-075A-38509FDD43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5300" y="5276828"/>
            <a:ext cx="1066800" cy="942975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F1A3E900-61CE-FEF1-C2FB-BA65628B50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3661" y="5238356"/>
            <a:ext cx="828675" cy="1000125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0FA1A974-431B-BD54-0071-7324CFC563E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43887" y="5217212"/>
            <a:ext cx="590550" cy="9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AA8F9-150B-8ACB-DB21-BE23D6966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C76CC4E-9A0A-7FE3-1799-8ED52B499DD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AB7E7D-A6F3-E570-F1A2-19D9BBD72027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E038639-F213-9456-A95C-76AC0BF5F56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A4F2188-DF63-7F4D-84F8-88C1CD310AC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BFF51D2-099D-0EA3-4944-30C1EFE7B69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AF9FD03-26B1-FB6F-913A-0C385AAEBE2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3E311F-5DF2-9C8A-4EBD-2433A4308588}"/>
              </a:ext>
            </a:extLst>
          </p:cNvPr>
          <p:cNvSpPr/>
          <p:nvPr/>
        </p:nvSpPr>
        <p:spPr>
          <a:xfrm>
            <a:off x="3733800" y="3434190"/>
            <a:ext cx="57912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CEFECAB-41F8-0B4E-293C-554E40516659}"/>
              </a:ext>
            </a:extLst>
          </p:cNvPr>
          <p:cNvSpPr/>
          <p:nvPr/>
        </p:nvSpPr>
        <p:spPr>
          <a:xfrm>
            <a:off x="5715000" y="7903369"/>
            <a:ext cx="187642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fr-FR" sz="3600" dirty="0">
                <a:solidFill>
                  <a:prstClr val="black"/>
                </a:solidFill>
                <a:cs typeface="Arial" panose="020B0604020202020204" pitchFamily="34" charset="0"/>
              </a:rPr>
              <a:t>571 384</a:t>
            </a:r>
            <a:endParaRPr lang="fr-FR" sz="3600" dirty="0">
              <a:solidFill>
                <a:prstClr val="black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FCB4C0B-B419-7687-4E9A-82209F5F48EA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23812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36" name="Image 35">
            <a:extLst>
              <a:ext uri="{FF2B5EF4-FFF2-40B4-BE49-F238E27FC236}">
                <a16:creationId xmlns:a16="http://schemas.microsoft.com/office/drawing/2014/main" id="{4984DF1B-D819-68F4-09EB-51791E839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3809956"/>
            <a:ext cx="1752600" cy="942975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55FC224F-F20D-9AC7-DBC3-4FE653C453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4574" y="3848056"/>
            <a:ext cx="1466850" cy="904875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C633E1BB-C63E-F959-79FD-4A8893C499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3850" y="3848056"/>
            <a:ext cx="1190625" cy="904875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2AEB9530-803E-61E7-1AB6-E97169E39E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05300" y="5276828"/>
            <a:ext cx="1066800" cy="942975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256766A6-3227-3D87-28B3-71CEA1CFF6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3661" y="5238356"/>
            <a:ext cx="828675" cy="1000125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7970D1BB-C6C9-1D0A-4353-13AA35CBB4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43887" y="5217212"/>
            <a:ext cx="590550" cy="971550"/>
          </a:xfrm>
          <a:prstGeom prst="rect">
            <a:avLst/>
          </a:prstGeom>
        </p:spPr>
      </p:pic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B7194A2B-D2E7-8E9B-3B66-49C0CA35ED3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192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القسمة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قسمة باستخدام النقود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801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 لياسين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" b="79"/>
          <a:stretch/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D7798050-8EE4-1EE9-1974-AAFD6143554F}"/>
              </a:ext>
            </a:extLst>
          </p:cNvPr>
          <p:cNvCxnSpPr>
            <a:cxnSpLocks/>
          </p:cNvCxnSpPr>
          <p:nvPr/>
        </p:nvCxnSpPr>
        <p:spPr>
          <a:xfrm>
            <a:off x="2894571" y="4934867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F62E2839-129B-F7C6-3D3B-67D92B18895C}"/>
              </a:ext>
            </a:extLst>
          </p:cNvPr>
          <p:cNvSpPr txBox="1"/>
          <p:nvPr/>
        </p:nvSpPr>
        <p:spPr>
          <a:xfrm>
            <a:off x="1688089" y="4444756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ياسين أن يوزع المبلغ الذي يتوفر عليه بالتساوي على أصدقائه: عمر ومريم وفدوى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6594B34-52F9-6A7E-2660-4979E12C0C9B}"/>
              </a:ext>
            </a:extLst>
          </p:cNvPr>
          <p:cNvSpPr txBox="1"/>
          <p:nvPr/>
        </p:nvSpPr>
        <p:spPr>
          <a:xfrm>
            <a:off x="8896735" y="3324775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B6FDD55-6A6A-A3DE-FBCF-B8CBB5F108BB}"/>
              </a:ext>
            </a:extLst>
          </p:cNvPr>
          <p:cNvCxnSpPr>
            <a:cxnSpLocks/>
          </p:cNvCxnSpPr>
          <p:nvPr/>
        </p:nvCxnSpPr>
        <p:spPr>
          <a:xfrm flipH="1">
            <a:off x="8259245" y="3839869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A546C88-3925-D2A5-E46A-EEFCFDE36C70}"/>
              </a:ext>
            </a:extLst>
          </p:cNvPr>
          <p:cNvCxnSpPr>
            <a:cxnSpLocks/>
          </p:cNvCxnSpPr>
          <p:nvPr/>
        </p:nvCxnSpPr>
        <p:spPr>
          <a:xfrm>
            <a:off x="1879801" y="4977051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7AD05CD0-D240-7C39-D14B-3E0ABAA5B618}"/>
              </a:ext>
            </a:extLst>
          </p:cNvPr>
          <p:cNvSpPr txBox="1"/>
          <p:nvPr/>
        </p:nvSpPr>
        <p:spPr>
          <a:xfrm>
            <a:off x="10151494" y="4150455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7646B79B-7DCD-1DC5-A914-324C0CE27804}"/>
              </a:ext>
            </a:extLst>
          </p:cNvPr>
          <p:cNvCxnSpPr>
            <a:cxnSpLocks/>
          </p:cNvCxnSpPr>
          <p:nvPr/>
        </p:nvCxnSpPr>
        <p:spPr>
          <a:xfrm flipH="1">
            <a:off x="9514004" y="4665549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1D0F646C-74C4-8B66-E676-9EC9D71BE99B}"/>
              </a:ext>
            </a:extLst>
          </p:cNvPr>
          <p:cNvSpPr txBox="1"/>
          <p:nvPr/>
        </p:nvSpPr>
        <p:spPr>
          <a:xfrm>
            <a:off x="673319" y="448694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القسمة باستعمال النقود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الضرب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3124200" y="325991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2188628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F5DB31-3C51-240D-B6B5-0EA49756FC3E}"/>
              </a:ext>
            </a:extLst>
          </p:cNvPr>
          <p:cNvCxnSpPr/>
          <p:nvPr/>
        </p:nvCxnSpPr>
        <p:spPr>
          <a:xfrm>
            <a:off x="4414722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8FC08718-1A96-DFF4-4692-C9A4BC03E6AF}"/>
              </a:ext>
            </a:extLst>
          </p:cNvPr>
          <p:cNvCxnSpPr/>
          <p:nvPr/>
        </p:nvCxnSpPr>
        <p:spPr>
          <a:xfrm>
            <a:off x="44147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C0C3BE83-318B-FB53-9033-83016FC74F41}"/>
              </a:ext>
            </a:extLst>
          </p:cNvPr>
          <p:cNvSpPr txBox="1"/>
          <p:nvPr/>
        </p:nvSpPr>
        <p:spPr>
          <a:xfrm>
            <a:off x="4758160" y="317980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75FDD0F-0CC5-89DA-F583-FEC998F05612}"/>
              </a:ext>
            </a:extLst>
          </p:cNvPr>
          <p:cNvSpPr txBox="1"/>
          <p:nvPr/>
        </p:nvSpPr>
        <p:spPr>
          <a:xfrm>
            <a:off x="1434824" y="331340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F6F2F-36C3-9194-0022-93B8F013B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82F26-19E9-712E-E467-60E620FCE74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0050DC-3BB2-318D-B075-B441F7F6F793}"/>
              </a:ext>
            </a:extLst>
          </p:cNvPr>
          <p:cNvSpPr/>
          <p:nvPr/>
        </p:nvSpPr>
        <p:spPr>
          <a:xfrm>
            <a:off x="275854" y="3086100"/>
            <a:ext cx="13164293" cy="7010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05EB6E-25F1-DE07-D3C9-5B80A2775F04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F43C6B4-DF05-DD2A-3EEE-7831527881C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DDA851-9BA2-7851-A201-409808594B3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C11B003-9B54-E66E-509C-02896CF6A3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33F2AB-E450-7377-17BA-A6B41544380C}"/>
              </a:ext>
            </a:extLst>
          </p:cNvPr>
          <p:cNvSpPr txBox="1"/>
          <p:nvPr/>
        </p:nvSpPr>
        <p:spPr>
          <a:xfrm>
            <a:off x="3276600" y="4250605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9BBE683-9A6A-D04A-32A1-9AD54728ACD4}"/>
              </a:ext>
            </a:extLst>
          </p:cNvPr>
          <p:cNvSpPr txBox="1"/>
          <p:nvPr/>
        </p:nvSpPr>
        <p:spPr>
          <a:xfrm>
            <a:off x="5105400" y="328666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7322215-969D-97F2-DDF4-F753F4DDE906}"/>
              </a:ext>
            </a:extLst>
          </p:cNvPr>
          <p:cNvCxnSpPr/>
          <p:nvPr/>
        </p:nvCxnSpPr>
        <p:spPr>
          <a:xfrm>
            <a:off x="7010400" y="3286662"/>
            <a:ext cx="0" cy="620359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0B20829E-49B5-9659-CE96-D3D9178F914E}"/>
              </a:ext>
            </a:extLst>
          </p:cNvPr>
          <p:cNvCxnSpPr/>
          <p:nvPr/>
        </p:nvCxnSpPr>
        <p:spPr>
          <a:xfrm>
            <a:off x="7005522" y="4250605"/>
            <a:ext cx="190987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30EE5195-9C71-4836-E21C-34000E103066}"/>
              </a:ext>
            </a:extLst>
          </p:cNvPr>
          <p:cNvSpPr txBox="1"/>
          <p:nvPr/>
        </p:nvSpPr>
        <p:spPr>
          <a:xfrm>
            <a:off x="7602375" y="3086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0EA46F6-4A51-0853-D8A2-67D4BB73967F}"/>
              </a:ext>
            </a:extLst>
          </p:cNvPr>
          <p:cNvSpPr txBox="1"/>
          <p:nvPr/>
        </p:nvSpPr>
        <p:spPr>
          <a:xfrm>
            <a:off x="4059901" y="33160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C4CE6D7-C547-2422-E052-54034BD50706}"/>
              </a:ext>
            </a:extLst>
          </p:cNvPr>
          <p:cNvSpPr txBox="1"/>
          <p:nvPr/>
        </p:nvSpPr>
        <p:spPr>
          <a:xfrm>
            <a:off x="6920707" y="42795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3A204E7-2C6D-850C-5C48-0C891C3752ED}"/>
              </a:ext>
            </a:extLst>
          </p:cNvPr>
          <p:cNvSpPr txBox="1"/>
          <p:nvPr/>
        </p:nvSpPr>
        <p:spPr>
          <a:xfrm>
            <a:off x="3992317" y="42384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E92FEE7-A2F8-ACCD-6606-5891F7227987}"/>
              </a:ext>
            </a:extLst>
          </p:cNvPr>
          <p:cNvCxnSpPr>
            <a:cxnSpLocks/>
          </p:cNvCxnSpPr>
          <p:nvPr/>
        </p:nvCxnSpPr>
        <p:spPr>
          <a:xfrm>
            <a:off x="3657600" y="53721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7B8AA894-5F47-D0EB-366B-5CB8F2AF73DD}"/>
              </a:ext>
            </a:extLst>
          </p:cNvPr>
          <p:cNvSpPr txBox="1"/>
          <p:nvPr/>
        </p:nvSpPr>
        <p:spPr>
          <a:xfrm>
            <a:off x="4030829" y="524848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1D00CB7B-C66A-1503-8049-E54FC0536025}"/>
              </a:ext>
            </a:extLst>
          </p:cNvPr>
          <p:cNvCxnSpPr/>
          <p:nvPr/>
        </p:nvCxnSpPr>
        <p:spPr>
          <a:xfrm>
            <a:off x="5562600" y="4503248"/>
            <a:ext cx="0" cy="745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6F8D10DB-65DC-845D-0B0D-B96A89AB4E8D}"/>
              </a:ext>
            </a:extLst>
          </p:cNvPr>
          <p:cNvSpPr txBox="1"/>
          <p:nvPr/>
        </p:nvSpPr>
        <p:spPr>
          <a:xfrm>
            <a:off x="5091661" y="524848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32EDAD1-CF26-B67F-2CF2-0D08F433C55A}"/>
              </a:ext>
            </a:extLst>
          </p:cNvPr>
          <p:cNvSpPr txBox="1"/>
          <p:nvPr/>
        </p:nvSpPr>
        <p:spPr>
          <a:xfrm>
            <a:off x="7540255" y="42669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C674EA2-1D3C-B097-A525-FE3D166EB5F0}"/>
              </a:ext>
            </a:extLst>
          </p:cNvPr>
          <p:cNvSpPr txBox="1"/>
          <p:nvPr/>
        </p:nvSpPr>
        <p:spPr>
          <a:xfrm>
            <a:off x="4030829" y="63167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29E74D5-FB67-110A-15BE-3148956F37E7}"/>
              </a:ext>
            </a:extLst>
          </p:cNvPr>
          <p:cNvSpPr txBox="1"/>
          <p:nvPr/>
        </p:nvSpPr>
        <p:spPr>
          <a:xfrm>
            <a:off x="5091661" y="63167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7171BCE-8D42-27FE-F884-FBD2EF2E0A40}"/>
              </a:ext>
            </a:extLst>
          </p:cNvPr>
          <p:cNvSpPr txBox="1"/>
          <p:nvPr/>
        </p:nvSpPr>
        <p:spPr>
          <a:xfrm>
            <a:off x="3498346" y="5841804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0530CE87-CEE8-E01D-EFDA-211769F72DD5}"/>
              </a:ext>
            </a:extLst>
          </p:cNvPr>
          <p:cNvCxnSpPr>
            <a:cxnSpLocks/>
          </p:cNvCxnSpPr>
          <p:nvPr/>
        </p:nvCxnSpPr>
        <p:spPr>
          <a:xfrm>
            <a:off x="3962400" y="7429500"/>
            <a:ext cx="191631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0F6598FD-46A2-F600-0B43-E3790139CB78}"/>
              </a:ext>
            </a:extLst>
          </p:cNvPr>
          <p:cNvSpPr txBox="1"/>
          <p:nvPr/>
        </p:nvSpPr>
        <p:spPr>
          <a:xfrm>
            <a:off x="4114800" y="726397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5F6D901F-FC5F-DA92-E9DF-A4783233E2E9}"/>
              </a:ext>
            </a:extLst>
          </p:cNvPr>
          <p:cNvSpPr txBox="1"/>
          <p:nvPr/>
        </p:nvSpPr>
        <p:spPr>
          <a:xfrm>
            <a:off x="5084228" y="726397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1F89AFD3-8AC0-A0D4-0F85-A982A3FD7179}"/>
              </a:ext>
            </a:extLst>
          </p:cNvPr>
          <p:cNvSpPr txBox="1"/>
          <p:nvPr/>
        </p:nvSpPr>
        <p:spPr>
          <a:xfrm>
            <a:off x="8208428" y="42772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pic>
        <p:nvPicPr>
          <p:cNvPr id="5" name="Image 4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F657BA11-B653-F535-E75C-93BA77E7DF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876300"/>
            <a:ext cx="1148959" cy="8217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34D8910-BEF9-68B3-ED7A-4E86B08BB930}"/>
              </a:ext>
            </a:extLst>
          </p:cNvPr>
          <p:cNvSpPr txBox="1"/>
          <p:nvPr/>
        </p:nvSpPr>
        <p:spPr>
          <a:xfrm>
            <a:off x="5906496" y="32253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FBA2AB65-9E08-4317-E89A-C87C7FCAA2BD}"/>
              </a:ext>
            </a:extLst>
          </p:cNvPr>
          <p:cNvCxnSpPr>
            <a:cxnSpLocks/>
          </p:cNvCxnSpPr>
          <p:nvPr/>
        </p:nvCxnSpPr>
        <p:spPr>
          <a:xfrm>
            <a:off x="6324600" y="4457700"/>
            <a:ext cx="0" cy="29718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B1A229E7-5714-14E4-9F7A-6ABA5C1228F8}"/>
              </a:ext>
            </a:extLst>
          </p:cNvPr>
          <p:cNvSpPr txBox="1"/>
          <p:nvPr/>
        </p:nvSpPr>
        <p:spPr>
          <a:xfrm>
            <a:off x="5855041" y="724141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3B18D79-E369-E31E-8641-38F41D02933E}"/>
              </a:ext>
            </a:extLst>
          </p:cNvPr>
          <p:cNvSpPr txBox="1"/>
          <p:nvPr/>
        </p:nvSpPr>
        <p:spPr>
          <a:xfrm>
            <a:off x="5878718" y="809714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ECE00A6-4161-127D-4388-D7A656F40FDD}"/>
              </a:ext>
            </a:extLst>
          </p:cNvPr>
          <p:cNvSpPr txBox="1"/>
          <p:nvPr/>
        </p:nvSpPr>
        <p:spPr>
          <a:xfrm>
            <a:off x="5150249" y="7851796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8A0DD376-23BD-F493-1D45-1A2746A217BA}"/>
              </a:ext>
            </a:extLst>
          </p:cNvPr>
          <p:cNvCxnSpPr>
            <a:cxnSpLocks/>
          </p:cNvCxnSpPr>
          <p:nvPr/>
        </p:nvCxnSpPr>
        <p:spPr>
          <a:xfrm>
            <a:off x="5438481" y="9258300"/>
            <a:ext cx="1222747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5F63AEA4-DBB3-67E4-0D9E-4B5C2E05B479}"/>
              </a:ext>
            </a:extLst>
          </p:cNvPr>
          <p:cNvSpPr txBox="1"/>
          <p:nvPr/>
        </p:nvSpPr>
        <p:spPr>
          <a:xfrm>
            <a:off x="5914383" y="90778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19123009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676399" y="3900537"/>
            <a:ext cx="10439401" cy="489370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086100"/>
            <a:ext cx="5232405" cy="5874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الأول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الأول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1EBC0C-3868-B2C7-CD55-E01D5C8F0228}"/>
              </a:ext>
            </a:extLst>
          </p:cNvPr>
          <p:cNvSpPr/>
          <p:nvPr/>
        </p:nvSpPr>
        <p:spPr>
          <a:xfrm>
            <a:off x="7664345" y="2836774"/>
            <a:ext cx="5232405" cy="61032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المعلومات الواردة في المسألة؟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حصل الكتبي على 424 درهما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ar-MA" sz="4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الدفتر الواحد 8 دراهم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</p:spTree>
    <p:extLst>
      <p:ext uri="{BB962C8B-B14F-4D97-AF65-F5344CB8AC3E}">
        <p14:creationId xmlns:p14="http://schemas.microsoft.com/office/powerpoint/2010/main" val="337161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4DDCD5A-ED66-D623-2A54-C9E0967C1DE8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المطلوب مني؟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42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المط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وب هو  حساب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الدفاتر التي باعها الكتبي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</p:spTree>
    <p:extLst>
      <p:ext uri="{BB962C8B-B14F-4D97-AF65-F5344CB8AC3E}">
        <p14:creationId xmlns:p14="http://schemas.microsoft.com/office/powerpoint/2010/main" val="189816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جدول التفكيك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قسمة (3 أرقام على رقم)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DC0D3B3-F331-24CE-552A-11EF600B586B}"/>
              </a:ext>
            </a:extLst>
          </p:cNvPr>
          <p:cNvSpPr/>
          <p:nvPr/>
        </p:nvSpPr>
        <p:spPr>
          <a:xfrm>
            <a:off x="7644876" y="3467100"/>
            <a:ext cx="5232405" cy="593999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السؤالان الأخيران هما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609239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علينا أن نفعل؟ ولماذا؟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76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الجواب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تحصل الكتبي على 424 درهما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ثمن الدفتر الواحد هو 8 دراهم</a:t>
            </a:r>
            <a:endParaRPr kumimoji="0" lang="ar-S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914400" marR="0" lvl="0" indent="-91440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الدفاتر التي باعها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270728"/>
            <a:ext cx="56387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عليّ أن أقوم بعملية ال</a:t>
            </a: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قسمة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لإيجاد عدد الدفاتر التي باعها الكتبي.</a:t>
            </a:r>
            <a:endParaRPr kumimoji="0" lang="ar-SA" sz="6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600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جيدا. لماذا سنجري 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القسمة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لإيجاد حل المسألة.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نفس الثمن للدفتر الواحد</a:t>
            </a: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تحصل على مبلغ من بيع الدفاتر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عدد الدفاتر</a:t>
            </a:r>
            <a:r>
              <a:rPr kumimoji="0" lang="ar-S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08979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سنقسم المبلغ الذي تحصل عليه الكتبي على ثمن الدفتر الواحد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8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424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÷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</a:t>
            </a: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الدفاتر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83496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الباقات التي قامت بإعدادها</a:t>
            </a: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تحصل كتبي على 424 درهما من بيع عدد من الدفاتر، علما أن ثمن الدفتر الواحد هو 8 دراهم.</a:t>
            </a:r>
            <a:endParaRPr lang="fr-FR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الدفاتر التي باعها الكتبي؟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 الباقات 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هو: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5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424 ÷ 8 = 53</a:t>
            </a:r>
            <a:endParaRPr kumimoji="0" lang="ar-SA" sz="115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3241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33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3F43DFF-B41F-9CFE-0B56-7E06E58210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5"/>
          <a:stretch>
            <a:fillRect/>
          </a:stretch>
        </p:blipFill>
        <p:spPr>
          <a:xfrm>
            <a:off x="275852" y="4533899"/>
            <a:ext cx="12770433" cy="41910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551D684-BAAC-204E-5E35-AB45F7B1A65E}"/>
              </a:ext>
            </a:extLst>
          </p:cNvPr>
          <p:cNvSpPr/>
          <p:nvPr/>
        </p:nvSpPr>
        <p:spPr>
          <a:xfrm>
            <a:off x="457200" y="5143499"/>
            <a:ext cx="6096000" cy="36603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2514600" y="976263"/>
            <a:ext cx="10001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F1D9A8EB-0A98-B452-9AE0-6946E2BE60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5"/>
          <a:stretch>
            <a:fillRect/>
          </a:stretch>
        </p:blipFill>
        <p:spPr>
          <a:xfrm>
            <a:off x="275852" y="4533899"/>
            <a:ext cx="12770433" cy="419100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F83D943-BE0B-6E85-D27B-848F483CE4AF}"/>
              </a:ext>
            </a:extLst>
          </p:cNvPr>
          <p:cNvSpPr/>
          <p:nvPr/>
        </p:nvSpPr>
        <p:spPr>
          <a:xfrm>
            <a:off x="457200" y="5143499"/>
            <a:ext cx="6096000" cy="36603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9E69D38-F80A-63F5-082E-F1E8E1DAF914}"/>
              </a:ext>
            </a:extLst>
          </p:cNvPr>
          <p:cNvSpPr txBox="1"/>
          <p:nvPr/>
        </p:nvSpPr>
        <p:spPr>
          <a:xfrm>
            <a:off x="1038860" y="7979537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671ED6C-C3C1-2E39-E7F6-B4DD10D48640}"/>
              </a:ext>
            </a:extLst>
          </p:cNvPr>
          <p:cNvSpPr txBox="1"/>
          <p:nvPr/>
        </p:nvSpPr>
        <p:spPr>
          <a:xfrm>
            <a:off x="3722370" y="6437746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27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D467C4B-84B6-7C50-984B-0B0968529867}"/>
              </a:ext>
            </a:extLst>
          </p:cNvPr>
          <p:cNvSpPr txBox="1"/>
          <p:nvPr/>
        </p:nvSpPr>
        <p:spPr>
          <a:xfrm>
            <a:off x="1059180" y="6437746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B3AF28E-1666-1F94-EC39-EC9597686FDA}"/>
              </a:ext>
            </a:extLst>
          </p:cNvPr>
          <p:cNvSpPr txBox="1"/>
          <p:nvPr/>
        </p:nvSpPr>
        <p:spPr>
          <a:xfrm>
            <a:off x="5694680" y="7203059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25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E62F8F1-C8EB-3C79-042A-FFD7DF736DA9}"/>
              </a:ext>
            </a:extLst>
          </p:cNvPr>
          <p:cNvSpPr txBox="1"/>
          <p:nvPr/>
        </p:nvSpPr>
        <p:spPr>
          <a:xfrm>
            <a:off x="3657600" y="7221260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63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8BF8F32-FE88-FF15-DD20-8871A13543B5}"/>
              </a:ext>
            </a:extLst>
          </p:cNvPr>
          <p:cNvSpPr txBox="1"/>
          <p:nvPr/>
        </p:nvSpPr>
        <p:spPr>
          <a:xfrm>
            <a:off x="1033780" y="7224581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5F5E540-6729-91F1-7ED7-DE7D0C1DD4BC}"/>
              </a:ext>
            </a:extLst>
          </p:cNvPr>
          <p:cNvSpPr txBox="1"/>
          <p:nvPr/>
        </p:nvSpPr>
        <p:spPr>
          <a:xfrm>
            <a:off x="5069840" y="7973080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2CB3792D-925A-3666-D0FB-ADEA75CDB424}"/>
              </a:ext>
            </a:extLst>
          </p:cNvPr>
          <p:cNvSpPr txBox="1"/>
          <p:nvPr/>
        </p:nvSpPr>
        <p:spPr>
          <a:xfrm>
            <a:off x="3657600" y="7973080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32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2F7278FA-AEA2-4C8F-C55B-7F774BCA8A99}"/>
              </a:ext>
            </a:extLst>
          </p:cNvPr>
          <p:cNvSpPr txBox="1"/>
          <p:nvPr/>
        </p:nvSpPr>
        <p:spPr>
          <a:xfrm>
            <a:off x="5733547" y="5681218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18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C6D0B63C-1E3B-F4AE-B064-0FCB512CCB34}"/>
              </a:ext>
            </a:extLst>
          </p:cNvPr>
          <p:cNvSpPr txBox="1"/>
          <p:nvPr/>
        </p:nvSpPr>
        <p:spPr>
          <a:xfrm>
            <a:off x="3097530" y="5694340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90AF6BD-D9E7-56D1-36EC-F1FC7A5DF57F}"/>
              </a:ext>
            </a:extLst>
          </p:cNvPr>
          <p:cNvSpPr txBox="1"/>
          <p:nvPr/>
        </p:nvSpPr>
        <p:spPr>
          <a:xfrm>
            <a:off x="4528556" y="6437746"/>
            <a:ext cx="62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FDD75DE4-B23F-0CB4-D07D-2DA29045AB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46" y="3416232"/>
            <a:ext cx="12837006" cy="42165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78B8A-48AB-17ED-37B2-43E7CB8D9870}"/>
              </a:ext>
            </a:extLst>
          </p:cNvPr>
          <p:cNvSpPr/>
          <p:nvPr/>
        </p:nvSpPr>
        <p:spPr>
          <a:xfrm>
            <a:off x="457200" y="4457700"/>
            <a:ext cx="12669715" cy="16369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02AA26B8-7D0B-FB39-ACFA-E238D09AF635}"/>
              </a:ext>
            </a:extLst>
          </p:cNvPr>
          <p:cNvGrpSpPr/>
          <p:nvPr/>
        </p:nvGrpSpPr>
        <p:grpSpPr>
          <a:xfrm>
            <a:off x="7239000" y="4838700"/>
            <a:ext cx="1823611" cy="2215306"/>
            <a:chOff x="5551965" y="4355607"/>
            <a:chExt cx="2789137" cy="3388218"/>
          </a:xfrm>
        </p:grpSpPr>
        <p:pic>
          <p:nvPicPr>
            <p:cNvPr id="16" name="Image 15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1249945A-462C-CA62-9F42-25598F55F7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7466251" y="4355607"/>
              <a:ext cx="679221" cy="1391763"/>
            </a:xfrm>
            <a:prstGeom prst="rect">
              <a:avLst/>
            </a:prstGeom>
          </p:spPr>
        </p:pic>
        <p:pic>
          <p:nvPicPr>
            <p:cNvPr id="17" name="Image 16" descr="Une image contenant texte, capture d’écran, Rectangle, cercle&#10;&#10;Le contenu généré par l’IA peut être incorrect.">
              <a:extLst>
                <a:ext uri="{FF2B5EF4-FFF2-40B4-BE49-F238E27FC236}">
                  <a16:creationId xmlns:a16="http://schemas.microsoft.com/office/drawing/2014/main" id="{B8169E53-FCC9-F09D-DD25-B4128C692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545721">
              <a:off x="6793967" y="4367805"/>
              <a:ext cx="679221" cy="1391763"/>
            </a:xfrm>
            <a:prstGeom prst="rect">
              <a:avLst/>
            </a:prstGeom>
          </p:spPr>
        </p:pic>
        <p:pic>
          <p:nvPicPr>
            <p:cNvPr id="19" name="Image 18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E4303D2-2D7B-5FB6-2BF9-5E51B7530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6359041" y="4885399"/>
              <a:ext cx="691822" cy="1425101"/>
            </a:xfrm>
            <a:prstGeom prst="rect">
              <a:avLst/>
            </a:prstGeom>
          </p:spPr>
        </p:pic>
        <p:pic>
          <p:nvPicPr>
            <p:cNvPr id="20" name="Image 19" descr="Une image contenant texte, capture d’écran, Rectangle, conception&#10;&#10;Le contenu généré par l’IA peut être incorrect.">
              <a:extLst>
                <a:ext uri="{FF2B5EF4-FFF2-40B4-BE49-F238E27FC236}">
                  <a16:creationId xmlns:a16="http://schemas.microsoft.com/office/drawing/2014/main" id="{192EF52B-8BA0-7C7D-D2F3-8BEE88ED2D9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438541">
              <a:off x="5551965" y="4798483"/>
              <a:ext cx="691822" cy="1425101"/>
            </a:xfrm>
            <a:prstGeom prst="rect">
              <a:avLst/>
            </a:prstGeom>
          </p:spPr>
        </p:pic>
        <p:pic>
          <p:nvPicPr>
            <p:cNvPr id="22" name="Image 21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CC925AF7-B9B5-719D-B82D-77B95242504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4355" y="5817855"/>
              <a:ext cx="676747" cy="1439388"/>
            </a:xfrm>
            <a:prstGeom prst="rect">
              <a:avLst/>
            </a:prstGeom>
          </p:spPr>
        </p:pic>
        <p:pic>
          <p:nvPicPr>
            <p:cNvPr id="23" name="Image 22" descr="Une image contenant texte, bleu vert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7039C0D5-F103-48A5-E881-451D6FBF2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5411" y="6174513"/>
              <a:ext cx="676747" cy="1439388"/>
            </a:xfrm>
            <a:prstGeom prst="rect">
              <a:avLst/>
            </a:prstGeom>
          </p:spPr>
        </p:pic>
        <p:pic>
          <p:nvPicPr>
            <p:cNvPr id="25" name="Image 24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7781F7E4-4E7E-B438-2500-FE7F0A68F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9437" y="6337774"/>
              <a:ext cx="674698" cy="1406051"/>
            </a:xfrm>
            <a:prstGeom prst="rect">
              <a:avLst/>
            </a:prstGeom>
          </p:spPr>
        </p:pic>
        <p:pic>
          <p:nvPicPr>
            <p:cNvPr id="26" name="Image 25" descr="Une image contenant texte, conception, motif&#10;&#10;Le contenu généré par l’IA peut être incorrect.">
              <a:extLst>
                <a:ext uri="{FF2B5EF4-FFF2-40B4-BE49-F238E27FC236}">
                  <a16:creationId xmlns:a16="http://schemas.microsoft.com/office/drawing/2014/main" id="{3AC25FC6-2795-A6FD-C45E-F7FEF9B86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8770" y="6152077"/>
              <a:ext cx="674698" cy="1406051"/>
            </a:xfrm>
            <a:prstGeom prst="rect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119C852C-F58E-91AB-A87A-C9E987272A0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6800" y="4609906"/>
            <a:ext cx="2126957" cy="266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AA952484-533B-C7AD-557E-1E5478D30C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46" y="3416232"/>
            <a:ext cx="12837006" cy="421653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0E477EB-FD33-3A99-26D8-ABA25F750D66}"/>
              </a:ext>
            </a:extLst>
          </p:cNvPr>
          <p:cNvSpPr/>
          <p:nvPr/>
        </p:nvSpPr>
        <p:spPr>
          <a:xfrm>
            <a:off x="457200" y="4457700"/>
            <a:ext cx="12669715" cy="16369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AA4AD5C-A5DF-7685-7946-8925B75EAD15}"/>
              </a:ext>
            </a:extLst>
          </p:cNvPr>
          <p:cNvSpPr txBox="1"/>
          <p:nvPr/>
        </p:nvSpPr>
        <p:spPr>
          <a:xfrm>
            <a:off x="5562600" y="4544080"/>
            <a:ext cx="4735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سبعة وخمسون ألفا ومئتان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CA42FFD-6B7F-AD2D-53CD-C856E00739A9}"/>
              </a:ext>
            </a:extLst>
          </p:cNvPr>
          <p:cNvSpPr txBox="1"/>
          <p:nvPr/>
        </p:nvSpPr>
        <p:spPr>
          <a:xfrm>
            <a:off x="5562600" y="5001280"/>
            <a:ext cx="4735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ألفان وتسع مئة وثلاثة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9BDC874-2AC4-A118-E9DA-55B275DAB1B0}"/>
              </a:ext>
            </a:extLst>
          </p:cNvPr>
          <p:cNvSpPr txBox="1"/>
          <p:nvPr/>
        </p:nvSpPr>
        <p:spPr>
          <a:xfrm>
            <a:off x="10839143" y="4544080"/>
            <a:ext cx="126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57 200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A94D379-CA8D-A463-44D2-8A7E407DDE2D}"/>
              </a:ext>
            </a:extLst>
          </p:cNvPr>
          <p:cNvSpPr txBox="1"/>
          <p:nvPr/>
        </p:nvSpPr>
        <p:spPr>
          <a:xfrm>
            <a:off x="10735515" y="5481253"/>
            <a:ext cx="15326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124 015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CDCEF6D-62E9-81F4-73D9-4F0D1939B40A}"/>
              </a:ext>
            </a:extLst>
          </p:cNvPr>
          <p:cNvSpPr txBox="1"/>
          <p:nvPr/>
        </p:nvSpPr>
        <p:spPr>
          <a:xfrm>
            <a:off x="997746" y="4958033"/>
            <a:ext cx="347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2 000 + 900 + 3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D93FD01-8CC2-58EA-8FA1-191356E9401D}"/>
              </a:ext>
            </a:extLst>
          </p:cNvPr>
          <p:cNvSpPr txBox="1"/>
          <p:nvPr/>
        </p:nvSpPr>
        <p:spPr>
          <a:xfrm>
            <a:off x="646475" y="5465490"/>
            <a:ext cx="5068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100 000 + 20 000 + 4 000 + 10 + 5</a:t>
            </a:r>
          </a:p>
        </p:txBody>
      </p:sp>
    </p:spTree>
    <p:extLst>
      <p:ext uri="{BB962C8B-B14F-4D97-AF65-F5344CB8AC3E}">
        <p14:creationId xmlns:p14="http://schemas.microsoft.com/office/powerpoint/2010/main" val="11493528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28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B5617EF-306F-F4BA-52EA-F87DE55994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531" y="4375847"/>
            <a:ext cx="12644021" cy="373945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2895600" y="5295900"/>
            <a:ext cx="4572000" cy="28547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بشكل تفاعلي على السبورة الجانبية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25A18FF6-A688-A9ED-20F8-54DCC318F874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9F13C07-7122-D9C2-EA08-18A043C509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531" y="4375847"/>
            <a:ext cx="12644021" cy="373945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4774394-D498-54DF-BF8E-8708CA5D64C7}"/>
              </a:ext>
            </a:extLst>
          </p:cNvPr>
          <p:cNvSpPr/>
          <p:nvPr/>
        </p:nvSpPr>
        <p:spPr>
          <a:xfrm>
            <a:off x="2895600" y="5295900"/>
            <a:ext cx="4572000" cy="28547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3" y="4244095"/>
            <a:ext cx="13018114" cy="447573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609600" y="5372100"/>
            <a:ext cx="6090920" cy="3429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83211-87F3-7534-9474-90773A8DB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0015EC-6286-6F47-F6C1-63A8B469626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2E3985-86F6-2E85-5096-98256FE2201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8C9A35-4DCF-4711-FA56-DCAD77338DC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014A6C-5D7A-F836-9652-8366EDF1B3CB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8461E6-54F7-2238-C7CE-A23183D65FBB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8F7790-C895-687C-D8B4-8B21BFD07D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F9C3B3CB-3890-1D74-88EC-5A8E43DB67FE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72F043-D97D-D374-D94C-87D753C579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06711" y="3977395"/>
            <a:ext cx="12652453" cy="444270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F51B479-1EC7-03A4-8819-3D3CC989407D}"/>
              </a:ext>
            </a:extLst>
          </p:cNvPr>
          <p:cNvSpPr txBox="1"/>
          <p:nvPr/>
        </p:nvSpPr>
        <p:spPr>
          <a:xfrm>
            <a:off x="619760" y="736348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322 ÷ 46 = 7</a:t>
            </a:r>
          </a:p>
        </p:txBody>
      </p:sp>
    </p:spTree>
    <p:extLst>
      <p:ext uri="{BB962C8B-B14F-4D97-AF65-F5344CB8AC3E}">
        <p14:creationId xmlns:p14="http://schemas.microsoft.com/office/powerpoint/2010/main" val="340687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26259769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القسمة (3 أرقام على رقم)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جداول الضرب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جدول التفكيك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27017</TotalTime>
  <Words>1720</Words>
  <Application>Microsoft Office PowerPoint</Application>
  <PresentationFormat>Personnalisé</PresentationFormat>
  <Paragraphs>459</Paragraphs>
  <Slides>58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5" baseType="lpstr">
      <vt:lpstr>Carelia</vt:lpstr>
      <vt:lpstr>Microsoft Uighur</vt:lpstr>
      <vt:lpstr>Dosis</vt:lpstr>
      <vt:lpstr>Calibri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220</cp:revision>
  <dcterms:created xsi:type="dcterms:W3CDTF">2006-08-16T00:00:00Z</dcterms:created>
  <dcterms:modified xsi:type="dcterms:W3CDTF">2025-09-12T19:59:08Z</dcterms:modified>
  <dc:identifier>DAFtlvZnwz4</dc:identifier>
</cp:coreProperties>
</file>