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0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570" r:id="rId14"/>
    <p:sldId id="2134808446" r:id="rId15"/>
    <p:sldId id="2134808519" r:id="rId16"/>
    <p:sldId id="2134808520" r:id="rId17"/>
    <p:sldId id="2134808521" r:id="rId18"/>
    <p:sldId id="2134808522" r:id="rId19"/>
    <p:sldId id="2134808459" r:id="rId20"/>
    <p:sldId id="2134808450" r:id="rId21"/>
    <p:sldId id="2134808530" r:id="rId22"/>
    <p:sldId id="2134808531" r:id="rId23"/>
    <p:sldId id="2134808509" r:id="rId24"/>
    <p:sldId id="2134808566" r:id="rId25"/>
    <p:sldId id="2134808460" r:id="rId26"/>
    <p:sldId id="2134808453" r:id="rId27"/>
    <p:sldId id="2134808537" r:id="rId28"/>
    <p:sldId id="2134808538" r:id="rId29"/>
    <p:sldId id="2134808576" r:id="rId30"/>
    <p:sldId id="2134808577" r:id="rId31"/>
    <p:sldId id="2134808543" r:id="rId32"/>
    <p:sldId id="2134808454" r:id="rId33"/>
    <p:sldId id="2134808542" r:id="rId34"/>
    <p:sldId id="2134808491" r:id="rId35"/>
    <p:sldId id="2134808578" r:id="rId36"/>
    <p:sldId id="2134808579" r:id="rId37"/>
    <p:sldId id="2134808560" r:id="rId38"/>
    <p:sldId id="2134808580" r:id="rId39"/>
    <p:sldId id="2134808581" r:id="rId40"/>
    <p:sldId id="2134808561" r:id="rId41"/>
    <p:sldId id="2134808582" r:id="rId42"/>
    <p:sldId id="2134808583" r:id="rId43"/>
    <p:sldId id="2134808584" r:id="rId44"/>
    <p:sldId id="2134808585" r:id="rId45"/>
    <p:sldId id="2134808586" r:id="rId46"/>
    <p:sldId id="2134808467" r:id="rId47"/>
    <p:sldId id="2134808499" r:id="rId48"/>
    <p:sldId id="2134808468" r:id="rId49"/>
    <p:sldId id="2134808474" r:id="rId50"/>
    <p:sldId id="2134808558" r:id="rId51"/>
    <p:sldId id="2134808472" r:id="rId52"/>
    <p:sldId id="2134808501" r:id="rId53"/>
    <p:sldId id="2134808518" r:id="rId54"/>
    <p:sldId id="2134808569" r:id="rId55"/>
    <p:sldId id="2134808461" r:id="rId56"/>
    <p:sldId id="2134808587" r:id="rId57"/>
    <p:sldId id="2134808503" r:id="rId58"/>
    <p:sldId id="2134808504" r:id="rId59"/>
  </p:sldIdLst>
  <p:sldSz cx="13716000" cy="10287000"/>
  <p:notesSz cx="6858000" cy="9144000"/>
  <p:embeddedFontLst>
    <p:embeddedFont>
      <p:font typeface="Carelia" panose="020B0604020202020204" charset="0"/>
      <p:regular r:id="rId61"/>
    </p:embeddedFont>
    <p:embeddedFont>
      <p:font typeface="Dosis" pitchFamily="2" charset="0"/>
      <p:regular r:id="rId62"/>
      <p:bold r:id="rId63"/>
    </p:embeddedFont>
    <p:embeddedFont>
      <p:font typeface="IBM Plex Sans Arabic" panose="020B0604020202020204" charset="-78"/>
      <p:regular r:id="rId64"/>
    </p:embeddedFont>
    <p:embeddedFont>
      <p:font typeface="Microsoft Uighur" panose="02000000000000000000" pitchFamily="2" charset="-78"/>
      <p:regular r:id="rId65"/>
      <p:bold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3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8.png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6.png"/><Relationship Id="rId5" Type="http://schemas.openxmlformats.org/officeDocument/2006/relationships/image" Target="../media/image27.png"/><Relationship Id="rId4" Type="http://schemas.openxmlformats.org/officeDocument/2006/relationships/image" Target="../media/image9.svg"/><Relationship Id="rId9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9.svg"/><Relationship Id="rId7" Type="http://schemas.openxmlformats.org/officeDocument/2006/relationships/image" Target="../media/image2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9.svg"/><Relationship Id="rId7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9.svg"/><Relationship Id="rId7" Type="http://schemas.openxmlformats.org/officeDocument/2006/relationships/image" Target="../media/image5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9.svg"/><Relationship Id="rId7" Type="http://schemas.openxmlformats.org/officeDocument/2006/relationships/image" Target="../media/image5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1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71.jpeg"/><Relationship Id="rId4" Type="http://schemas.openxmlformats.org/officeDocument/2006/relationships/image" Target="../media/image7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7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4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توليف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3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التميز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بنائي الأعزاء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سنقوم ببناء جداول الضرب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نتذكر في البداية جداول 2 و3 و4 و5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الآن ببناء جداول الضرب 6 و7 بشكل جماعي باستعمال تقنية السلم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الجداء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30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حسبو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 الجداء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343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28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" b="50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إلى999 999 باستعمال جدول التفكيك.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54990" y="2602110"/>
            <a:ext cx="6564968" cy="7230788"/>
            <a:chOff x="5527145" y="2366668"/>
            <a:chExt cx="6564968" cy="7230788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527145" y="2366668"/>
              <a:ext cx="6293024" cy="3304211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39195" y="5230551"/>
              <a:ext cx="6552918" cy="4366905"/>
            </a:xfrm>
            <a:prstGeom prst="rect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D59B8DF-4CC9-365B-AD18-0708D1BA17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0366" y="2986007"/>
            <a:ext cx="2126957" cy="26656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التفكيك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20467 بالنقود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817310" y="7903369"/>
            <a:ext cx="165029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20 467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>
            <a:off x="6638908" y="6743700"/>
            <a:ext cx="3547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3276600" y="2595466"/>
            <a:ext cx="6934200" cy="468163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562600" y="7903369"/>
            <a:ext cx="1738497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20 467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431849" y="7277100"/>
            <a:ext cx="0" cy="6262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C35F1D4-B2C8-7530-249B-FAEE432713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5200" y="4204718"/>
            <a:ext cx="1514475" cy="98107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2DD2C7A-44D6-4944-8106-E48BA307D0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0371" y="4229894"/>
            <a:ext cx="1057275" cy="97155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13107B6-3A82-6A08-FBFF-4AD69D2F69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7881" y="4185667"/>
            <a:ext cx="809625" cy="101917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D03D932-8B6B-B90E-E2B2-61920A56D4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27778" y="4199954"/>
            <a:ext cx="609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733800" y="3434190"/>
            <a:ext cx="57912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C8AA427-4303-FC47-E7D7-14DE074EFB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9581" y="3879862"/>
            <a:ext cx="1743075" cy="97155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6EB435D-68A6-93BB-F789-67B8AEA8FC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6281" y="5241977"/>
            <a:ext cx="1476375" cy="92392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2D90522-2160-C897-FCC4-F1C4F44310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4316" y="3814719"/>
            <a:ext cx="1228725" cy="90487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F07B694-8421-879D-F58F-BEB352608A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3866" y="5164410"/>
            <a:ext cx="1019175" cy="94297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818E9B04-E0BE-8FB9-16DB-790E1B8235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01353" y="4337062"/>
            <a:ext cx="6286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3733800" y="3434190"/>
            <a:ext cx="58674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410199" y="7903369"/>
            <a:ext cx="2422841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713 902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 flipH="1">
            <a:off x="6621620" y="6743700"/>
            <a:ext cx="4588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009BEB6-E297-F5BA-A855-514DDA0C5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5EDB978-9D3A-CEF8-115D-34EAD6D239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9581" y="3879862"/>
            <a:ext cx="1743075" cy="97155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05E6BA1-6A37-3760-4AE3-A7C9BE1D0E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6281" y="5241977"/>
            <a:ext cx="1476375" cy="92392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7B97D75-191D-6425-B534-003E0EDF0F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4316" y="3814719"/>
            <a:ext cx="1228725" cy="90487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AD7932B-5952-D3B3-5CC9-EF6AF08B8A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3866" y="5164410"/>
            <a:ext cx="1019175" cy="94297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311FBA7-18C3-5AAC-20C8-7B060929F5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01353" y="4337062"/>
            <a:ext cx="6286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61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عمليات القسمة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قسمة باستخدام النقود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752 درهما لفدوى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" b="79"/>
          <a:stretch/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4C88D2F-ACCC-E3E8-EDA2-7FE907DE81BE}"/>
              </a:ext>
            </a:extLst>
          </p:cNvPr>
          <p:cNvSpPr txBox="1"/>
          <p:nvPr/>
        </p:nvSpPr>
        <p:spPr>
          <a:xfrm>
            <a:off x="9056606" y="3929662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D382582-9B35-518B-5A7D-C55D3D394A64}"/>
              </a:ext>
            </a:extLst>
          </p:cNvPr>
          <p:cNvCxnSpPr>
            <a:cxnSpLocks/>
          </p:cNvCxnSpPr>
          <p:nvPr/>
        </p:nvCxnSpPr>
        <p:spPr>
          <a:xfrm flipH="1">
            <a:off x="8419116" y="4444756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فدوى أن توزع المبلغ الذي تتوفر عليه بالتساوي مع أصدقائها: عمر ومريم وياسين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0835"/>
            <a:ext cx="7568555" cy="5043732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FB9476F3-65D2-8C4E-5C31-7E646CAAF2B8}"/>
              </a:ext>
            </a:extLst>
          </p:cNvPr>
          <p:cNvCxnSpPr>
            <a:cxnSpLocks/>
          </p:cNvCxnSpPr>
          <p:nvPr/>
        </p:nvCxnSpPr>
        <p:spPr>
          <a:xfrm>
            <a:off x="2730482" y="4172159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66594B34-52F9-6A7E-2660-4979E12C0C9B}"/>
              </a:ext>
            </a:extLst>
          </p:cNvPr>
          <p:cNvSpPr txBox="1"/>
          <p:nvPr/>
        </p:nvSpPr>
        <p:spPr>
          <a:xfrm>
            <a:off x="8896735" y="3324775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B6FDD55-6A6A-A3DE-FBCF-B8CBB5F108BB}"/>
              </a:ext>
            </a:extLst>
          </p:cNvPr>
          <p:cNvCxnSpPr>
            <a:cxnSpLocks/>
          </p:cNvCxnSpPr>
          <p:nvPr/>
        </p:nvCxnSpPr>
        <p:spPr>
          <a:xfrm flipH="1">
            <a:off x="8259245" y="3839869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9269D80C-C423-9E3E-AFDA-0BCA5ADC6484}"/>
              </a:ext>
            </a:extLst>
          </p:cNvPr>
          <p:cNvSpPr txBox="1"/>
          <p:nvPr/>
        </p:nvSpPr>
        <p:spPr>
          <a:xfrm>
            <a:off x="1524000" y="3682048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A546C88-3925-D2A5-E46A-EEFCFDE36C70}"/>
              </a:ext>
            </a:extLst>
          </p:cNvPr>
          <p:cNvCxnSpPr>
            <a:cxnSpLocks/>
          </p:cNvCxnSpPr>
          <p:nvPr/>
        </p:nvCxnSpPr>
        <p:spPr>
          <a:xfrm>
            <a:off x="1879801" y="4977051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7AD05CD0-D240-7C39-D14B-3E0ABAA5B618}"/>
              </a:ext>
            </a:extLst>
          </p:cNvPr>
          <p:cNvSpPr txBox="1"/>
          <p:nvPr/>
        </p:nvSpPr>
        <p:spPr>
          <a:xfrm>
            <a:off x="10151494" y="4150455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7646B79B-7DCD-1DC5-A914-324C0CE27804}"/>
              </a:ext>
            </a:extLst>
          </p:cNvPr>
          <p:cNvCxnSpPr>
            <a:cxnSpLocks/>
          </p:cNvCxnSpPr>
          <p:nvPr/>
        </p:nvCxnSpPr>
        <p:spPr>
          <a:xfrm flipH="1">
            <a:off x="9514004" y="4665549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1D0F646C-74C4-8B66-E676-9EC9D71BE99B}"/>
              </a:ext>
            </a:extLst>
          </p:cNvPr>
          <p:cNvSpPr txBox="1"/>
          <p:nvPr/>
        </p:nvSpPr>
        <p:spPr>
          <a:xfrm>
            <a:off x="673319" y="448694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القسمة باستعمال النقود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EB075-6F98-BF13-0ED0-0BD8A8711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581DEB-5330-9EB6-E401-A5AF8CC2465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E9AA46-298C-58D3-83A4-32E9F672D62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27A57A1-6885-088F-F19D-5C9F31EC3BDB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DCA798-DAFC-EDF9-BBF4-8F83C69A963E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86861B-6BDF-49AD-7E5A-6B906CA9E21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07C8282-8602-1154-4B83-51A8EA381DE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42369DD-C96E-2D18-614E-61C2792D7C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9C6CBAC-0720-CDA1-6AE4-06874E0EB39F}"/>
              </a:ext>
            </a:extLst>
          </p:cNvPr>
          <p:cNvSpPr txBox="1"/>
          <p:nvPr/>
        </p:nvSpPr>
        <p:spPr>
          <a:xfrm>
            <a:off x="5922428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CF05C4B-B6E9-C2AA-0E3D-D00D75158DFF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2A099CF-7906-FABA-E0B1-9BA6F6E38D96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A554BEAB-7080-02B0-2714-AE725119110F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E5D4A58-0EDF-F268-9708-2EE25CD47712}"/>
              </a:ext>
            </a:extLst>
          </p:cNvPr>
          <p:cNvSpPr txBox="1"/>
          <p:nvPr/>
        </p:nvSpPr>
        <p:spPr>
          <a:xfrm>
            <a:off x="4818354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203110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F6F2F-36C3-9194-0022-93B8F013B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82F26-19E9-712E-E467-60E620FCE74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0050DC-3BB2-318D-B075-B441F7F6F79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05EB6E-25F1-DE07-D3C9-5B80A2775F04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F43C6B4-DF05-DD2A-3EEE-7831527881C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DDA851-9BA2-7851-A201-409808594B3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C11B003-9B54-E66E-509C-02896CF6A3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33F2AB-E450-7377-17BA-A6B41544380C}"/>
              </a:ext>
            </a:extLst>
          </p:cNvPr>
          <p:cNvSpPr txBox="1"/>
          <p:nvPr/>
        </p:nvSpPr>
        <p:spPr>
          <a:xfrm>
            <a:off x="4035053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9BBE683-9A6A-D04A-32A1-9AD54728ACD4}"/>
              </a:ext>
            </a:extLst>
          </p:cNvPr>
          <p:cNvSpPr txBox="1"/>
          <p:nvPr/>
        </p:nvSpPr>
        <p:spPr>
          <a:xfrm>
            <a:off x="5922428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7322215-969D-97F2-DDF4-F753F4DDE906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B20829E-49B5-9659-CE96-D3D9178F914E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30EE5195-9C71-4836-E21C-34000E103066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0EA46F6-4A51-0853-D8A2-67D4BB73967F}"/>
              </a:ext>
            </a:extLst>
          </p:cNvPr>
          <p:cNvSpPr txBox="1"/>
          <p:nvPr/>
        </p:nvSpPr>
        <p:spPr>
          <a:xfrm>
            <a:off x="4818354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C4CE6D7-C547-2422-E052-54034BD50706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3A204E7-2C6D-850C-5C48-0C891C3752ED}"/>
              </a:ext>
            </a:extLst>
          </p:cNvPr>
          <p:cNvSpPr txBox="1"/>
          <p:nvPr/>
        </p:nvSpPr>
        <p:spPr>
          <a:xfrm>
            <a:off x="4750770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E92FEE7-A2F8-ACCD-6606-5891F7227987}"/>
              </a:ext>
            </a:extLst>
          </p:cNvPr>
          <p:cNvCxnSpPr>
            <a:cxnSpLocks/>
          </p:cNvCxnSpPr>
          <p:nvPr/>
        </p:nvCxnSpPr>
        <p:spPr>
          <a:xfrm>
            <a:off x="4416053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7B8AA894-5F47-D0EB-366B-5CB8F2AF73DD}"/>
              </a:ext>
            </a:extLst>
          </p:cNvPr>
          <p:cNvSpPr txBox="1"/>
          <p:nvPr/>
        </p:nvSpPr>
        <p:spPr>
          <a:xfrm>
            <a:off x="4789282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1D00CB7B-C66A-1503-8049-E54FC0536025}"/>
              </a:ext>
            </a:extLst>
          </p:cNvPr>
          <p:cNvCxnSpPr/>
          <p:nvPr/>
        </p:nvCxnSpPr>
        <p:spPr>
          <a:xfrm>
            <a:off x="6248400" y="4503248"/>
            <a:ext cx="0" cy="7452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6F8D10DB-65DC-845D-0B0D-B96A89AB4E8D}"/>
              </a:ext>
            </a:extLst>
          </p:cNvPr>
          <p:cNvSpPr txBox="1"/>
          <p:nvPr/>
        </p:nvSpPr>
        <p:spPr>
          <a:xfrm>
            <a:off x="5850114" y="524848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32EDAD1-CF26-B67F-2CF2-0D08F433C55A}"/>
              </a:ext>
            </a:extLst>
          </p:cNvPr>
          <p:cNvSpPr txBox="1"/>
          <p:nvPr/>
        </p:nvSpPr>
        <p:spPr>
          <a:xfrm>
            <a:off x="7540255" y="42669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C674EA2-1D3C-B097-A525-FE3D166EB5F0}"/>
              </a:ext>
            </a:extLst>
          </p:cNvPr>
          <p:cNvSpPr txBox="1"/>
          <p:nvPr/>
        </p:nvSpPr>
        <p:spPr>
          <a:xfrm>
            <a:off x="4789282" y="6316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29E74D5-FB67-110A-15BE-3148956F37E7}"/>
              </a:ext>
            </a:extLst>
          </p:cNvPr>
          <p:cNvSpPr txBox="1"/>
          <p:nvPr/>
        </p:nvSpPr>
        <p:spPr>
          <a:xfrm>
            <a:off x="5850114" y="631671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7171BCE-8D42-27FE-F884-FBD2EF2E0A40}"/>
              </a:ext>
            </a:extLst>
          </p:cNvPr>
          <p:cNvSpPr txBox="1"/>
          <p:nvPr/>
        </p:nvSpPr>
        <p:spPr>
          <a:xfrm>
            <a:off x="4256799" y="584180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0530CE87-CEE8-E01D-EFDA-211769F72DD5}"/>
              </a:ext>
            </a:extLst>
          </p:cNvPr>
          <p:cNvCxnSpPr>
            <a:cxnSpLocks/>
          </p:cNvCxnSpPr>
          <p:nvPr/>
        </p:nvCxnSpPr>
        <p:spPr>
          <a:xfrm>
            <a:off x="4789282" y="7429500"/>
            <a:ext cx="191631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0F6598FD-46A2-F600-0B43-E3790139CB78}"/>
              </a:ext>
            </a:extLst>
          </p:cNvPr>
          <p:cNvSpPr txBox="1"/>
          <p:nvPr/>
        </p:nvSpPr>
        <p:spPr>
          <a:xfrm>
            <a:off x="4876800" y="726397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0</a:t>
            </a:r>
            <a:endParaRPr lang="fr-FR" sz="8000" b="1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5F6D901F-FC5F-DA92-E9DF-A4783233E2E9}"/>
              </a:ext>
            </a:extLst>
          </p:cNvPr>
          <p:cNvSpPr txBox="1"/>
          <p:nvPr/>
        </p:nvSpPr>
        <p:spPr>
          <a:xfrm>
            <a:off x="5937632" y="72639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0</a:t>
            </a:r>
            <a:endParaRPr lang="fr-FR" sz="8000" b="1" dirty="0"/>
          </a:p>
        </p:txBody>
      </p: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657BA11-B653-F535-E75C-93BA77E7DF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87630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3009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676399" y="3900537"/>
            <a:ext cx="10439401" cy="489370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80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086100"/>
            <a:ext cx="5232405" cy="5874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الأول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الأول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1EBC0C-3868-B2C7-CD55-E01D5C8F0228}"/>
              </a:ext>
            </a:extLst>
          </p:cNvPr>
          <p:cNvSpPr/>
          <p:nvPr/>
        </p:nvSpPr>
        <p:spPr>
          <a:xfrm>
            <a:off x="7644876" y="2857500"/>
            <a:ext cx="5232405" cy="61032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المعلومات الواردة في المسألة؟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2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تملك 72 وردة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ar-MA" sz="48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باقات في كل واحدة 6 </a:t>
            </a:r>
            <a:r>
              <a:rPr lang="ar-MA" sz="48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</p:spTree>
    <p:extLst>
      <p:ext uri="{BB962C8B-B14F-4D97-AF65-F5344CB8AC3E}">
        <p14:creationId xmlns:p14="http://schemas.microsoft.com/office/powerpoint/2010/main" val="337161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4DDCD5A-ED66-D623-2A54-C9E0967C1DE8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الثاني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المطلوب مني؟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42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المط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وب هو  حساب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 الباقات التي قامت الأستاذة بإعدادها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189816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جدول التفكيك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قسمة (رقمان على رقم)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DC0D3B3-F331-24CE-552A-11EF600B586B}"/>
              </a:ext>
            </a:extLst>
          </p:cNvPr>
          <p:cNvSpPr/>
          <p:nvPr/>
        </p:nvSpPr>
        <p:spPr>
          <a:xfrm>
            <a:off x="7644876" y="3467100"/>
            <a:ext cx="5232405" cy="5939998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السؤالان الأخيران هما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6092398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علينا أن نفعل؟ ولماذا؟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76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الجواب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599" y="401973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تملك الأستاذة 72 وردة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وضعت في كل باقة 6 </a:t>
            </a:r>
            <a:r>
              <a:rPr kumimoji="0" lang="ar-MA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وردات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 الباقات التي أعدتها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270728"/>
            <a:ext cx="56387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عليّ أن أقوم بعملية ال</a:t>
            </a: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قسمة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لإيجاد عدد الباقات التي أعدتها الأستاذة.</a:t>
            </a:r>
            <a:endParaRPr kumimoji="0" lang="ar-SA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600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جيدا. لماذا سنجري 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القسمة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لإيجاد حل المسألة.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وضعت في كل باقة نفس العدد من الورود</a:t>
            </a: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تملك الأستاذة عددا من الورود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عدد الباقات</a:t>
            </a:r>
            <a:r>
              <a:rPr kumimoji="0" lang="ar-S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08979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سنقسم عدد الورود الذي تملكه على عدد 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الوردات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كل باقة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6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72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÷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أصبح لديه؟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83496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الأستاذة باقات ورود تضم كل واحدة 6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وردات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علما أنها كانت تتوفر على 72 وردة.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 الباقات 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هو: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72 ÷ 6 =12</a:t>
            </a:r>
            <a:endParaRPr kumimoji="0" lang="ar-SA" sz="11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3241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28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3F43DFF-B41F-9CFE-0B56-7E06E58210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60" y="4376737"/>
            <a:ext cx="12915737" cy="377392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551D684-BAAC-204E-5E35-AB45F7B1A65E}"/>
              </a:ext>
            </a:extLst>
          </p:cNvPr>
          <p:cNvSpPr/>
          <p:nvPr/>
        </p:nvSpPr>
        <p:spPr>
          <a:xfrm>
            <a:off x="1219200" y="5143500"/>
            <a:ext cx="4800600" cy="32711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2514600" y="976263"/>
            <a:ext cx="10001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C0B63C10-E72D-E9AF-8D86-6F386E4557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60" y="4376737"/>
            <a:ext cx="12915737" cy="377392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064A6AA-27D1-43FE-18A8-D649A2B96D3A}"/>
              </a:ext>
            </a:extLst>
          </p:cNvPr>
          <p:cNvSpPr/>
          <p:nvPr/>
        </p:nvSpPr>
        <p:spPr>
          <a:xfrm>
            <a:off x="1219200" y="5143500"/>
            <a:ext cx="4800600" cy="32711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479D8AC-8D01-D296-B9E0-024B5D861BDC}"/>
              </a:ext>
            </a:extLst>
          </p:cNvPr>
          <p:cNvSpPr txBox="1"/>
          <p:nvPr/>
        </p:nvSpPr>
        <p:spPr>
          <a:xfrm>
            <a:off x="5166360" y="5839480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393EB84-5485-754F-34C9-F0A45386569F}"/>
              </a:ext>
            </a:extLst>
          </p:cNvPr>
          <p:cNvSpPr txBox="1"/>
          <p:nvPr/>
        </p:nvSpPr>
        <p:spPr>
          <a:xfrm>
            <a:off x="5113815" y="6604216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FF2F11B-420B-8D31-B814-6FBFC3DE696D}"/>
              </a:ext>
            </a:extLst>
          </p:cNvPr>
          <p:cNvSpPr txBox="1"/>
          <p:nvPr/>
        </p:nvSpPr>
        <p:spPr>
          <a:xfrm>
            <a:off x="5113815" y="7363480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7FB50CD-7CFA-DB0C-AE9C-A85D60A8DF2D}"/>
              </a:ext>
            </a:extLst>
          </p:cNvPr>
          <p:cNvSpPr txBox="1"/>
          <p:nvPr/>
        </p:nvSpPr>
        <p:spPr>
          <a:xfrm>
            <a:off x="2720340" y="7354477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53CC057-353A-D504-FD2D-C9772E39390F}"/>
              </a:ext>
            </a:extLst>
          </p:cNvPr>
          <p:cNvSpPr txBox="1"/>
          <p:nvPr/>
        </p:nvSpPr>
        <p:spPr>
          <a:xfrm>
            <a:off x="2720340" y="6558290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FDD75DE4-B23F-0CB4-D07D-2DA29045A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946" y="3162300"/>
            <a:ext cx="12837006" cy="4724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978B8A-48AB-17ED-37B2-43E7CB8D9870}"/>
              </a:ext>
            </a:extLst>
          </p:cNvPr>
          <p:cNvSpPr/>
          <p:nvPr/>
        </p:nvSpPr>
        <p:spPr>
          <a:xfrm>
            <a:off x="457200" y="4914900"/>
            <a:ext cx="12669715" cy="11797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02AA26B8-7D0B-FB39-ACFA-E238D09AF635}"/>
              </a:ext>
            </a:extLst>
          </p:cNvPr>
          <p:cNvGrpSpPr/>
          <p:nvPr/>
        </p:nvGrpSpPr>
        <p:grpSpPr>
          <a:xfrm>
            <a:off x="7239000" y="4838700"/>
            <a:ext cx="1823611" cy="2215306"/>
            <a:chOff x="5551965" y="4355607"/>
            <a:chExt cx="2789137" cy="3388218"/>
          </a:xfrm>
        </p:grpSpPr>
        <p:pic>
          <p:nvPicPr>
            <p:cNvPr id="16" name="Image 15" descr="Une image contenant texte, capture d’écran, Rectangle, cercle&#10;&#10;Le contenu généré par l’IA peut être incorrect.">
              <a:extLst>
                <a:ext uri="{FF2B5EF4-FFF2-40B4-BE49-F238E27FC236}">
                  <a16:creationId xmlns:a16="http://schemas.microsoft.com/office/drawing/2014/main" id="{1249945A-462C-CA62-9F42-25598F55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45721">
              <a:off x="7466251" y="4355607"/>
              <a:ext cx="679221" cy="1391763"/>
            </a:xfrm>
            <a:prstGeom prst="rect">
              <a:avLst/>
            </a:prstGeom>
          </p:spPr>
        </p:pic>
        <p:pic>
          <p:nvPicPr>
            <p:cNvPr id="17" name="Image 16" descr="Une image contenant texte, capture d’écran, Rectangle, cercle&#10;&#10;Le contenu généré par l’IA peut être incorrect.">
              <a:extLst>
                <a:ext uri="{FF2B5EF4-FFF2-40B4-BE49-F238E27FC236}">
                  <a16:creationId xmlns:a16="http://schemas.microsoft.com/office/drawing/2014/main" id="{B8169E53-FCC9-F09D-DD25-B4128C692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45721">
              <a:off x="6793967" y="4367805"/>
              <a:ext cx="679221" cy="1391763"/>
            </a:xfrm>
            <a:prstGeom prst="rect">
              <a:avLst/>
            </a:prstGeom>
          </p:spPr>
        </p:pic>
        <p:pic>
          <p:nvPicPr>
            <p:cNvPr id="19" name="Image 18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E4303D2-2D7B-5FB6-2BF9-5E51B7530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38541">
              <a:off x="6359041" y="4885399"/>
              <a:ext cx="691822" cy="1425101"/>
            </a:xfrm>
            <a:prstGeom prst="rect">
              <a:avLst/>
            </a:prstGeom>
          </p:spPr>
        </p:pic>
        <p:pic>
          <p:nvPicPr>
            <p:cNvPr id="20" name="Image 19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192EF52B-8BA0-7C7D-D2F3-8BEE88ED2D9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38541">
              <a:off x="5551965" y="4798483"/>
              <a:ext cx="691822" cy="1425101"/>
            </a:xfrm>
            <a:prstGeom prst="rect">
              <a:avLst/>
            </a:prstGeom>
          </p:spPr>
        </p:pic>
        <p:pic>
          <p:nvPicPr>
            <p:cNvPr id="22" name="Image 21" descr="Une image contenant texte, bleu vert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CC925AF7-B9B5-719D-B82D-77B95242504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4355" y="5817855"/>
              <a:ext cx="676747" cy="1439388"/>
            </a:xfrm>
            <a:prstGeom prst="rect">
              <a:avLst/>
            </a:prstGeom>
          </p:spPr>
        </p:pic>
        <p:pic>
          <p:nvPicPr>
            <p:cNvPr id="23" name="Image 22" descr="Une image contenant texte, bleu vert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7039C0D5-F103-48A5-E881-451D6FBF2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5411" y="6174513"/>
              <a:ext cx="676747" cy="1439388"/>
            </a:xfrm>
            <a:prstGeom prst="rect">
              <a:avLst/>
            </a:prstGeom>
          </p:spPr>
        </p:pic>
        <p:pic>
          <p:nvPicPr>
            <p:cNvPr id="25" name="Image 24" descr="Une image contenant texte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7781F7E4-4E7E-B438-2500-FE7F0A68F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9437" y="6337774"/>
              <a:ext cx="674698" cy="1406051"/>
            </a:xfrm>
            <a:prstGeom prst="rect">
              <a:avLst/>
            </a:prstGeom>
          </p:spPr>
        </p:pic>
        <p:pic>
          <p:nvPicPr>
            <p:cNvPr id="26" name="Image 25" descr="Une image contenant texte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3AC25FC6-2795-A6FD-C45E-F7FEF9B86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8770" y="6152077"/>
              <a:ext cx="674698" cy="1406051"/>
            </a:xfrm>
            <a:prstGeom prst="rect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119C852C-F58E-91AB-A87A-C9E987272A0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6800" y="4609906"/>
            <a:ext cx="2126957" cy="266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7BD4E36-A8E9-0FDB-C981-8E5039EE26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946" y="3162300"/>
            <a:ext cx="12837006" cy="4724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34C1B9E-803C-30D0-2DB9-CC48E8525098}"/>
              </a:ext>
            </a:extLst>
          </p:cNvPr>
          <p:cNvSpPr/>
          <p:nvPr/>
        </p:nvSpPr>
        <p:spPr>
          <a:xfrm>
            <a:off x="457200" y="4914900"/>
            <a:ext cx="12669715" cy="11797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A6C054D-4439-19DB-EB34-CDAAFD184C13}"/>
              </a:ext>
            </a:extLst>
          </p:cNvPr>
          <p:cNvSpPr txBox="1"/>
          <p:nvPr/>
        </p:nvSpPr>
        <p:spPr>
          <a:xfrm>
            <a:off x="6161014" y="4953000"/>
            <a:ext cx="4735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ألفان وأربع مئة وواحد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A120EE-F086-3537-3492-CC4AC6935FF2}"/>
              </a:ext>
            </a:extLst>
          </p:cNvPr>
          <p:cNvSpPr txBox="1"/>
          <p:nvPr/>
        </p:nvSpPr>
        <p:spPr>
          <a:xfrm>
            <a:off x="1276952" y="4953000"/>
            <a:ext cx="347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2 000 + 400 + 1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1574B7-2275-67EF-2B85-D815865F5493}"/>
              </a:ext>
            </a:extLst>
          </p:cNvPr>
          <p:cNvSpPr txBox="1"/>
          <p:nvPr/>
        </p:nvSpPr>
        <p:spPr>
          <a:xfrm>
            <a:off x="1251552" y="5476220"/>
            <a:ext cx="347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5 000 + 100 + 20 + 3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2D9062E-2364-91A4-63D5-80AE306E3E12}"/>
              </a:ext>
            </a:extLst>
          </p:cNvPr>
          <p:cNvSpPr txBox="1"/>
          <p:nvPr/>
        </p:nvSpPr>
        <p:spPr>
          <a:xfrm>
            <a:off x="11411245" y="5476220"/>
            <a:ext cx="126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5 123</a:t>
            </a:r>
          </a:p>
        </p:txBody>
      </p:sp>
    </p:spTree>
    <p:extLst>
      <p:ext uri="{BB962C8B-B14F-4D97-AF65-F5344CB8AC3E}">
        <p14:creationId xmlns:p14="http://schemas.microsoft.com/office/powerpoint/2010/main" val="11493528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28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B5617EF-306F-F4BA-52EA-F87DE55994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107" y="4375847"/>
            <a:ext cx="13052870" cy="373945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2895600" y="5295900"/>
            <a:ext cx="5410200" cy="2590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بشكل تفاعلي على السبورة الجانبية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25A18FF6-A688-A9ED-20F8-54DCC318F874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9C32B03-DA78-5449-0BF9-386A2C67D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3" y="4375847"/>
            <a:ext cx="13100124" cy="373945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F0884F9-C941-CAD2-D8A8-5AFB177D203A}"/>
              </a:ext>
            </a:extLst>
          </p:cNvPr>
          <p:cNvSpPr/>
          <p:nvPr/>
        </p:nvSpPr>
        <p:spPr>
          <a:xfrm>
            <a:off x="2895600" y="5295900"/>
            <a:ext cx="5410200" cy="2590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659" y="3977395"/>
            <a:ext cx="13116558" cy="444270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288D250-79A6-6EC7-C904-DD623F1DB5FA}"/>
              </a:ext>
            </a:extLst>
          </p:cNvPr>
          <p:cNvSpPr/>
          <p:nvPr/>
        </p:nvSpPr>
        <p:spPr>
          <a:xfrm>
            <a:off x="609600" y="4991100"/>
            <a:ext cx="6090920" cy="3429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83211-87F3-7534-9474-90773A8DB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0015EC-6286-6F47-F6C1-63A8B469626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2E3985-86F6-2E85-5096-98256FE2201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8C9A35-4DCF-4711-FA56-DCAD77338DC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014A6C-5D7A-F836-9652-8366EDF1B3CB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C8461E6-54F7-2238-C7CE-A23183D65FBB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8F7790-C895-687C-D8B4-8B21BFD07D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F9C3B3CB-3890-1D74-88EC-5A8E43DB67FE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72F043-D97D-D374-D94C-87D753C579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659" y="3977395"/>
            <a:ext cx="13116558" cy="4442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AC44F0B-EB5D-EADC-17D1-4D2BCE053BC0}"/>
              </a:ext>
            </a:extLst>
          </p:cNvPr>
          <p:cNvSpPr/>
          <p:nvPr/>
        </p:nvSpPr>
        <p:spPr>
          <a:xfrm>
            <a:off x="609600" y="4991100"/>
            <a:ext cx="6090920" cy="3429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51B479-1EC7-03A4-8819-3D3CC989407D}"/>
              </a:ext>
            </a:extLst>
          </p:cNvPr>
          <p:cNvSpPr txBox="1"/>
          <p:nvPr/>
        </p:nvSpPr>
        <p:spPr>
          <a:xfrm>
            <a:off x="619760" y="736348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18</a:t>
            </a:r>
            <a:r>
              <a:rPr lang="fr-FR" sz="2800" b="1" dirty="0">
                <a:solidFill>
                  <a:srgbClr val="FF0000"/>
                </a:solidFill>
              </a:rPr>
              <a:t> ÷ </a:t>
            </a:r>
            <a:r>
              <a:rPr lang="ar-MA" sz="2800" b="1" dirty="0">
                <a:solidFill>
                  <a:srgbClr val="FF0000"/>
                </a:solidFill>
              </a:rPr>
              <a:t>3</a:t>
            </a:r>
            <a:r>
              <a:rPr lang="fr-FR" sz="2800" b="1" dirty="0">
                <a:solidFill>
                  <a:srgbClr val="FF0000"/>
                </a:solidFill>
              </a:rPr>
              <a:t> = </a:t>
            </a:r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87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المئات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عجلة الأعداد (التعرف على القيم المكانية )</a:t>
            </a:r>
          </a:p>
        </p:txBody>
      </p:sp>
    </p:spTree>
    <p:extLst>
      <p:ext uri="{BB962C8B-B14F-4D97-AF65-F5344CB8AC3E}">
        <p14:creationId xmlns:p14="http://schemas.microsoft.com/office/powerpoint/2010/main" val="262597690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القسمة (رقمان على رقم)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جداول الضرب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جدول التفكيك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26977</TotalTime>
  <Words>1665</Words>
  <Application>Microsoft Office PowerPoint</Application>
  <PresentationFormat>Personnalisé</PresentationFormat>
  <Paragraphs>446</Paragraphs>
  <Slides>58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65" baseType="lpstr">
      <vt:lpstr>Microsoft Uighur</vt:lpstr>
      <vt:lpstr>Carelia</vt:lpstr>
      <vt:lpstr>Calibri</vt:lpstr>
      <vt:lpstr>Arial</vt:lpstr>
      <vt:lpstr>IBM Plex Sans Arabic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219</cp:revision>
  <dcterms:created xsi:type="dcterms:W3CDTF">2006-08-16T00:00:00Z</dcterms:created>
  <dcterms:modified xsi:type="dcterms:W3CDTF">2025-09-12T20:00:16Z</dcterms:modified>
  <dc:identifier>DAFtlvZnwz4</dc:identifier>
</cp:coreProperties>
</file>