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2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2134808556" r:id="rId9"/>
    <p:sldId id="386" r:id="rId10"/>
    <p:sldId id="2134808444" r:id="rId11"/>
    <p:sldId id="2134808445" r:id="rId12"/>
    <p:sldId id="2134805396" r:id="rId13"/>
    <p:sldId id="2134808570" r:id="rId14"/>
    <p:sldId id="2134808446" r:id="rId15"/>
    <p:sldId id="2134808519" r:id="rId16"/>
    <p:sldId id="2134808520" r:id="rId17"/>
    <p:sldId id="2134808521" r:id="rId18"/>
    <p:sldId id="2134808522" r:id="rId19"/>
    <p:sldId id="2134808447" r:id="rId20"/>
    <p:sldId id="2134808565" r:id="rId21"/>
    <p:sldId id="2134808459" r:id="rId22"/>
    <p:sldId id="2134808450" r:id="rId23"/>
    <p:sldId id="2134808530" r:id="rId24"/>
    <p:sldId id="2134808531" r:id="rId25"/>
    <p:sldId id="2134808509" r:id="rId26"/>
    <p:sldId id="2134808566" r:id="rId27"/>
    <p:sldId id="2134808557" r:id="rId28"/>
    <p:sldId id="2134808567" r:id="rId29"/>
    <p:sldId id="2134808460" r:id="rId30"/>
    <p:sldId id="2134808453" r:id="rId31"/>
    <p:sldId id="2134808537" r:id="rId32"/>
    <p:sldId id="2134808538" r:id="rId33"/>
    <p:sldId id="2134808540" r:id="rId34"/>
    <p:sldId id="2134808568" r:id="rId35"/>
    <p:sldId id="2134808550" r:id="rId36"/>
    <p:sldId id="2134808543" r:id="rId37"/>
    <p:sldId id="2134808454" r:id="rId38"/>
    <p:sldId id="2134808542" r:id="rId39"/>
    <p:sldId id="2134808559" r:id="rId40"/>
    <p:sldId id="2134808547" r:id="rId41"/>
    <p:sldId id="2134808544" r:id="rId42"/>
    <p:sldId id="2134808548" r:id="rId43"/>
    <p:sldId id="2134808545" r:id="rId44"/>
    <p:sldId id="2134808549" r:id="rId45"/>
    <p:sldId id="2134808455" r:id="rId46"/>
    <p:sldId id="2134808551" r:id="rId47"/>
    <p:sldId id="2134808546" r:id="rId48"/>
    <p:sldId id="2134808467" r:id="rId49"/>
    <p:sldId id="2134808468" r:id="rId50"/>
    <p:sldId id="2134808499" r:id="rId51"/>
    <p:sldId id="2134808474" r:id="rId52"/>
    <p:sldId id="2134808558" r:id="rId53"/>
    <p:sldId id="2134808472" r:id="rId54"/>
    <p:sldId id="2134808501" r:id="rId55"/>
    <p:sldId id="2134808518" r:id="rId56"/>
    <p:sldId id="2134808569" r:id="rId57"/>
    <p:sldId id="2134808461" r:id="rId58"/>
    <p:sldId id="2134808469" r:id="rId59"/>
    <p:sldId id="2134808503" r:id="rId60"/>
    <p:sldId id="2134808504" r:id="rId61"/>
  </p:sldIdLst>
  <p:sldSz cx="13716000" cy="10287000"/>
  <p:notesSz cx="6858000" cy="9144000"/>
  <p:embeddedFontLst>
    <p:embeddedFont>
      <p:font typeface="Carelia" panose="020B0604020202020204" charset="0"/>
      <p:regular r:id="rId63"/>
    </p:embeddedFont>
    <p:embeddedFont>
      <p:font typeface="Dosis" pitchFamily="2" charset="0"/>
      <p:regular r:id="rId64"/>
      <p:bold r:id="rId65"/>
    </p:embeddedFont>
    <p:embeddedFont>
      <p:font typeface="IBM Plex Sans Arabic" panose="020B0604020202020204" charset="-78"/>
      <p:regular r:id="rId66"/>
    </p:embeddedFont>
    <p:embeddedFont>
      <p:font typeface="Microsoft Uighur" panose="02000000000000000000" pitchFamily="2" charset="-78"/>
      <p:regular r:id="rId67"/>
      <p:bold r:id="rId6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0097B2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.fntdata"/><Relationship Id="rId68" Type="http://schemas.openxmlformats.org/officeDocument/2006/relationships/font" Target="fonts/font6.fntdata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4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2.fntdata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8.png"/><Relationship Id="rId7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5.png"/><Relationship Id="rId5" Type="http://schemas.openxmlformats.org/officeDocument/2006/relationships/image" Target="../media/image26.png"/><Relationship Id="rId4" Type="http://schemas.openxmlformats.org/officeDocument/2006/relationships/image" Target="../media/image9.svg"/><Relationship Id="rId9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9.svg"/><Relationship Id="rId7" Type="http://schemas.openxmlformats.org/officeDocument/2006/relationships/image" Target="../media/image2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21.jpeg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9.svg"/><Relationship Id="rId7" Type="http://schemas.openxmlformats.org/officeDocument/2006/relationships/image" Target="../media/image2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21.jpeg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51.png"/><Relationship Id="rId4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7.svg"/><Relationship Id="rId9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9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6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2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توليف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3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algn="ctr" defTabSz="914400" rtl="1" eaLnBrk="1" latinLnBrk="0" hangingPunct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التميز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الطرح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بنائي الأعزاء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على جدول الطرح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بناء جدول الطرح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0882" y="3415811"/>
            <a:ext cx="3047307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0" y="863026"/>
            <a:ext cx="12877800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ستقومون الآن بتحديات ثنائية باستعمال جدول الطرح. سيمسك تلميذ جدول الطرح ويطرح على منافسه 5 عمليات، يجيب التلميذ الثاني بسرعة (يحتسب الأستاذ بمعية التلاميذ عدد الإجابات الصحيحة وتسجل على السبورة)، يتم تبادل الأدوار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ثنائي في كل مرة (3 إلى 4 ثنائيات على الأكثر)</a:t>
            </a: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0882" y="3415811"/>
            <a:ext cx="3047307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الفرق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13-6=..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196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13-6=7</a:t>
            </a: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الفرق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457698" y="4838700"/>
            <a:ext cx="4800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11-3=..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648200" y="4838700"/>
            <a:ext cx="5715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11-3=8</a:t>
            </a:r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0" y="997522"/>
            <a:ext cx="12510865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ستقومون الآن ببناء جدول الطرح. خذوا كراساتكم ص 13 وأنجزوا النشاط رقم 1 بسرعة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8B145E2-9055-757F-881B-530EF2DCF8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699" y="3867209"/>
            <a:ext cx="13182600" cy="470529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81703D-297C-5BD6-33A2-748C6182B0CE}"/>
              </a:ext>
            </a:extLst>
          </p:cNvPr>
          <p:cNvSpPr/>
          <p:nvPr/>
        </p:nvSpPr>
        <p:spPr>
          <a:xfrm>
            <a:off x="609600" y="4762500"/>
            <a:ext cx="6781800" cy="38862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2AAE6-B7CA-A63C-5417-AFEB2161B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E11198A-B45B-A3C4-9042-D6BA50862FC7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00BABA-3E4E-71ED-268A-34B09FECC0BE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A5E56FD-0C9B-A8D5-2F90-241B0246F54B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5E4545B-8A5A-D960-E4F6-23502357BFDF}"/>
              </a:ext>
            </a:extLst>
          </p:cNvPr>
          <p:cNvSpPr txBox="1"/>
          <p:nvPr/>
        </p:nvSpPr>
        <p:spPr>
          <a:xfrm>
            <a:off x="0" y="997522"/>
            <a:ext cx="12510865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سنصحح بشكل تفاعلي (يتم التصحيح على السبورة الجانبية)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أكملوا الجزء المتبقي من الجدول في منازلكم.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4C96B6E-710D-9A82-4C13-2C07D8762625}"/>
              </a:ext>
            </a:extLst>
          </p:cNvPr>
          <p:cNvSpPr/>
          <p:nvPr/>
        </p:nvSpPr>
        <p:spPr>
          <a:xfrm rot="10800000">
            <a:off x="12656405" y="11049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58F7E43-1BBB-B895-C259-D9BA4996390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68D0219-ED7F-CCEF-3D5B-978259EB01D4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542185C-BA1C-3C7D-A95D-6F6DA83974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699" y="4276754"/>
            <a:ext cx="13182600" cy="470529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2634C08-783F-9129-A195-28D1BC0AEEB4}"/>
              </a:ext>
            </a:extLst>
          </p:cNvPr>
          <p:cNvSpPr/>
          <p:nvPr/>
        </p:nvSpPr>
        <p:spPr>
          <a:xfrm>
            <a:off x="609600" y="5143500"/>
            <a:ext cx="6781800" cy="38862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63022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27" b="93064" l="11842" r="87500">
                        <a14:foregroundMark x1="84868" y1="49133" x2="84868" y2="49133"/>
                        <a14:foregroundMark x1="84868" y1="49133" x2="82895" y2="70520"/>
                        <a14:foregroundMark x1="82895" y1="70520" x2="62500" y2="87861"/>
                        <a14:foregroundMark x1="62500" y1="87861" x2="42105" y2="93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3" r="302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إلى999 999 باستعمال النقود.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النشاط.</a:t>
            </a: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1241896" y="3508716"/>
            <a:ext cx="6552918" cy="6056711"/>
            <a:chOff x="5499212" y="3272011"/>
            <a:chExt cx="6552918" cy="6056711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917" b="93904" l="5625" r="90781">
                          <a14:foregroundMark x1="24844" y1="19695" x2="17578" y2="19695"/>
                          <a14:foregroundMark x1="44844" y1="6917" x2="38125" y2="7386"/>
                          <a14:foregroundMark x1="21328" y1="42556" x2="18828" y2="45955"/>
                          <a14:foregroundMark x1="9609" y1="33998" x2="9375" y2="52403"/>
                          <a14:foregroundMark x1="9375" y1="52403" x2="8672" y2="55451"/>
                          <a14:foregroundMark x1="6406" y1="48769" x2="5781" y2="61547"/>
                          <a14:foregroundMark x1="26719" y1="86401" x2="21016" y2="88746"/>
                          <a14:foregroundMark x1="40391" y1="80657" x2="51172" y2="81125"/>
                          <a14:foregroundMark x1="34063" y1="89683" x2="49688" y2="67409"/>
                          <a14:foregroundMark x1="49688" y1="67409" x2="37266" y2="62837"/>
                          <a14:foregroundMark x1="37266" y1="62837" x2="29453" y2="64713"/>
                          <a14:foregroundMark x1="29453" y1="64713" x2="29297" y2="64947"/>
                          <a14:foregroundMark x1="33438" y1="70692" x2="42578" y2="89566"/>
                          <a14:foregroundMark x1="42578" y1="89566" x2="54063" y2="91325"/>
                          <a14:foregroundMark x1="54063" y1="91325" x2="55000" y2="86401"/>
                          <a14:foregroundMark x1="51484" y1="94021" x2="37500" y2="92966"/>
                          <a14:foregroundMark x1="90781" y1="32122" x2="90781" y2="363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99212" y="4961817"/>
              <a:ext cx="6552918" cy="4366905"/>
            </a:xfrm>
            <a:prstGeom prst="rect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30F0D410-8FDE-993B-429E-5F6371C9EF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9311815" y="4130780"/>
            <a:ext cx="283300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سأوزع على كل مجموعة  عددا من النقود، قوموا بعدِّها أولا.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593 بالنقود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593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stCxn id="3" idx="2"/>
            <a:endCxn id="5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2438400" y="2595466"/>
            <a:ext cx="8077200" cy="468163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578623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593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6477000" y="7277100"/>
            <a:ext cx="4754" cy="6262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CCFA35-2F71-3A0B-51CB-8ECCFD2FEB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22" name="Image 2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0EEF306B-9A90-33F6-7D69-A0AAF3DA1A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5202721"/>
            <a:ext cx="691822" cy="1425101"/>
          </a:xfrm>
          <a:prstGeom prst="rect">
            <a:avLst/>
          </a:prstGeom>
        </p:spPr>
      </p:pic>
      <p:pic>
        <p:nvPicPr>
          <p:cNvPr id="24" name="Image 23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31EFE0CC-245F-366D-D70C-B2DA38D4AD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422" y="5199257"/>
            <a:ext cx="691822" cy="1425101"/>
          </a:xfrm>
          <a:prstGeom prst="rect">
            <a:avLst/>
          </a:prstGeom>
        </p:spPr>
      </p:pic>
      <p:pic>
        <p:nvPicPr>
          <p:cNvPr id="25" name="Image 24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41B966E0-DC49-E062-41C7-501F1E7724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818" y="3811297"/>
            <a:ext cx="691822" cy="1425101"/>
          </a:xfrm>
          <a:prstGeom prst="rect">
            <a:avLst/>
          </a:prstGeom>
        </p:spPr>
      </p:pic>
      <p:pic>
        <p:nvPicPr>
          <p:cNvPr id="26" name="Image 2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0FFF2BB-F4B5-5AFE-24F3-88C4E87DEC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56" y="5730199"/>
            <a:ext cx="676747" cy="1439388"/>
          </a:xfrm>
          <a:prstGeom prst="rect">
            <a:avLst/>
          </a:prstGeom>
        </p:spPr>
      </p:pic>
      <p:pic>
        <p:nvPicPr>
          <p:cNvPr id="28" name="Image 27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556573A3-66C7-01D2-E9A3-AB19341896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418" y="5763705"/>
            <a:ext cx="676747" cy="1439388"/>
          </a:xfrm>
          <a:prstGeom prst="rect">
            <a:avLst/>
          </a:prstGeom>
        </p:spPr>
      </p:pic>
      <p:pic>
        <p:nvPicPr>
          <p:cNvPr id="29" name="Image 28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1A64977F-817B-26BF-8157-114078B4D0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680" y="5744841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91CE879-2790-E3CD-67E5-6681430B65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111" y="5116549"/>
            <a:ext cx="679221" cy="1391763"/>
          </a:xfrm>
          <a:prstGeom prst="rect">
            <a:avLst/>
          </a:prstGeom>
        </p:spPr>
      </p:pic>
      <p:pic>
        <p:nvPicPr>
          <p:cNvPr id="37" name="Image 36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DC78441-C180-A2D9-209B-678BDD6163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596" y="3848100"/>
            <a:ext cx="691822" cy="1425101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33E99722-4EE8-B47E-FE25-63ACD98EEF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5202721"/>
            <a:ext cx="691822" cy="1425101"/>
          </a:xfrm>
          <a:prstGeom prst="rect">
            <a:avLst/>
          </a:prstGeom>
        </p:spPr>
      </p:pic>
      <p:pic>
        <p:nvPicPr>
          <p:cNvPr id="42" name="Image 4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66A8AC5-B8F7-33C5-5EF5-0DBF77B0C6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029" y="5165712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045D1490-8E21-EC11-590C-DF3D7FD559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265" y="5151409"/>
            <a:ext cx="679221" cy="1391763"/>
          </a:xfrm>
          <a:prstGeom prst="rect">
            <a:avLst/>
          </a:prstGeom>
        </p:spPr>
      </p:pic>
      <p:pic>
        <p:nvPicPr>
          <p:cNvPr id="2" name="Image 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1EF9B528-7468-52EA-0BA4-86BE2BC2EC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56" y="4341223"/>
            <a:ext cx="676747" cy="1439388"/>
          </a:xfrm>
          <a:prstGeom prst="rect">
            <a:avLst/>
          </a:prstGeom>
        </p:spPr>
      </p:pic>
      <p:pic>
        <p:nvPicPr>
          <p:cNvPr id="6" name="Image 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7C46588-1FBF-C6AD-64D0-C067525B4C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418" y="4355865"/>
            <a:ext cx="676747" cy="1439388"/>
          </a:xfrm>
          <a:prstGeom prst="rect">
            <a:avLst/>
          </a:prstGeom>
        </p:spPr>
      </p:pic>
      <p:pic>
        <p:nvPicPr>
          <p:cNvPr id="7" name="Image 6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E446DB2D-CC01-A79B-16EB-2FFF964104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680" y="4355865"/>
            <a:ext cx="676747" cy="1439388"/>
          </a:xfrm>
          <a:prstGeom prst="rect">
            <a:avLst/>
          </a:prstGeom>
        </p:spPr>
      </p:pic>
      <p:pic>
        <p:nvPicPr>
          <p:cNvPr id="9" name="Image 8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FA17E325-350D-D5DE-34A1-D435AA9270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222" y="2877761"/>
            <a:ext cx="676747" cy="1439388"/>
          </a:xfrm>
          <a:prstGeom prst="rect">
            <a:avLst/>
          </a:prstGeom>
        </p:spPr>
      </p:pic>
      <p:pic>
        <p:nvPicPr>
          <p:cNvPr id="10" name="Image 9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587965B-7FD4-B06B-79F9-6D6C2E9E80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484" y="2892403"/>
            <a:ext cx="676747" cy="1439388"/>
          </a:xfrm>
          <a:prstGeom prst="rect">
            <a:avLst/>
          </a:prstGeom>
        </p:spPr>
      </p:pic>
      <p:pic>
        <p:nvPicPr>
          <p:cNvPr id="11" name="Image 1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F08EBF24-AB44-3851-488D-6A65916742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746" y="2892403"/>
            <a:ext cx="676747" cy="143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21" name="Image 2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DC2264DA-4F4E-408F-39E6-DFBB965A7E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978" y="5146078"/>
            <a:ext cx="691822" cy="1425101"/>
          </a:xfrm>
          <a:prstGeom prst="rect">
            <a:avLst/>
          </a:prstGeom>
        </p:spPr>
      </p:pic>
      <p:pic>
        <p:nvPicPr>
          <p:cNvPr id="28" name="Image 2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FF6246A2-97FB-C13F-021C-D363C3FED8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771" y="3754654"/>
            <a:ext cx="691822" cy="1425101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C8431E3-D083-5515-662A-0164DF6487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129" y="5165113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17FA07B-B37C-16EC-6A91-20F142ED85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391" y="5179755"/>
            <a:ext cx="676747" cy="1439388"/>
          </a:xfrm>
          <a:prstGeom prst="rect">
            <a:avLst/>
          </a:prstGeom>
        </p:spPr>
      </p:pic>
      <p:pic>
        <p:nvPicPr>
          <p:cNvPr id="33" name="Image 3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6CF1531-FC73-B0ED-0A69-3F712F471E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653" y="5179755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F63ACF3-D74F-83E5-66FB-457FCAE1AE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100" y="3751190"/>
            <a:ext cx="676747" cy="1439388"/>
          </a:xfrm>
          <a:prstGeom prst="rect">
            <a:avLst/>
          </a:prstGeom>
        </p:spPr>
      </p:pic>
      <p:pic>
        <p:nvPicPr>
          <p:cNvPr id="35" name="Image 3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341FE87-B724-F883-92F1-7B8C7C45AC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362" y="3765832"/>
            <a:ext cx="676747" cy="1439388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2B52B377-26D0-142E-97CE-26E5EC44D19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489" y="4763575"/>
            <a:ext cx="679221" cy="1391763"/>
          </a:xfrm>
          <a:prstGeom prst="rect">
            <a:avLst/>
          </a:prstGeom>
        </p:spPr>
      </p:pic>
      <p:pic>
        <p:nvPicPr>
          <p:cNvPr id="39" name="Image 3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53159B0-DC1E-98ED-5D1F-A6B0E70D77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125" y="5142614"/>
            <a:ext cx="679221" cy="1391763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2C70FB74-AE65-5BA6-592A-D1CA6E782AF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579" y="4883126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51CCC90D-F29A-E192-CACD-D97EDCAFFB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0736" y="3645166"/>
            <a:ext cx="679221" cy="1391763"/>
          </a:xfrm>
          <a:prstGeom prst="rect">
            <a:avLst/>
          </a:prstGeom>
        </p:spPr>
      </p:pic>
      <p:pic>
        <p:nvPicPr>
          <p:cNvPr id="9" name="Image 8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1D24FC74-A6B8-1FA9-16DB-265EC870DB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399" y="4290043"/>
            <a:ext cx="674698" cy="1406051"/>
          </a:xfrm>
          <a:prstGeom prst="rect">
            <a:avLst/>
          </a:prstGeom>
        </p:spPr>
      </p:pic>
      <p:pic>
        <p:nvPicPr>
          <p:cNvPr id="2" name="Image 1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649A8E4B-799D-5DD4-231E-3EA6ADDF630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912" y="5166756"/>
            <a:ext cx="674698" cy="1406051"/>
          </a:xfrm>
          <a:prstGeom prst="rect">
            <a:avLst/>
          </a:prstGeom>
        </p:spPr>
      </p:pic>
      <p:pic>
        <p:nvPicPr>
          <p:cNvPr id="6" name="Image 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A69C783D-17CC-3097-2BE7-29473A68471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836" y="3632797"/>
            <a:ext cx="674698" cy="1406051"/>
          </a:xfrm>
          <a:prstGeom prst="rect">
            <a:avLst/>
          </a:prstGeom>
        </p:spPr>
      </p:pic>
      <p:pic>
        <p:nvPicPr>
          <p:cNvPr id="10" name="Image 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69F66B2-AEF9-854C-6315-7313EEAF3E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922" y="3794599"/>
            <a:ext cx="691822" cy="1425101"/>
          </a:xfrm>
          <a:prstGeom prst="rect">
            <a:avLst/>
          </a:prstGeom>
        </p:spPr>
      </p:pic>
      <p:pic>
        <p:nvPicPr>
          <p:cNvPr id="11" name="Image 1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AE65B2A1-56A6-8B22-653E-768852EA18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06" y="5253293"/>
            <a:ext cx="691822" cy="142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435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34024-81DB-E428-E78C-9D5E9D4B9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51B7781-A702-729A-19BF-9D8B42F0BF9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8C2906-DD88-C75E-F1B0-14E4150B13FB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629B68D-B8C0-49CA-96A3-54E87D000F29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8F6D8B9-6E73-AA74-57B0-DDD1E18B7089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0AA5123-A5C2-657D-D609-0B48E1D667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CB8A569-6670-C007-91D1-06B03C7A79D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17C502-D96C-1402-E718-678F12610A98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377EE4C-DF60-FF27-4F14-6405F79472F2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3454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1C6E753D-8F41-00DA-C913-AAC25ADF5A77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009BEB6-E297-F5BA-A855-514DDA0C59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2" name="Image 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B37BFD6B-7908-BE78-7764-1B9B746203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978" y="5146078"/>
            <a:ext cx="691822" cy="1425101"/>
          </a:xfrm>
          <a:prstGeom prst="rect">
            <a:avLst/>
          </a:prstGeom>
        </p:spPr>
      </p:pic>
      <p:pic>
        <p:nvPicPr>
          <p:cNvPr id="6" name="Image 5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889D4EDA-47E1-5AC9-1E46-96972E22A2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771" y="3754654"/>
            <a:ext cx="691822" cy="1425101"/>
          </a:xfrm>
          <a:prstGeom prst="rect">
            <a:avLst/>
          </a:prstGeom>
        </p:spPr>
      </p:pic>
      <p:pic>
        <p:nvPicPr>
          <p:cNvPr id="10" name="Image 9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75392390-E3F6-9083-76E6-8D653C3D2DF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129" y="5165113"/>
            <a:ext cx="676747" cy="1439388"/>
          </a:xfrm>
          <a:prstGeom prst="rect">
            <a:avLst/>
          </a:prstGeom>
        </p:spPr>
      </p:pic>
      <p:pic>
        <p:nvPicPr>
          <p:cNvPr id="11" name="Image 1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16FD8059-2AF8-0AA0-6B35-08939598D7B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391" y="5179755"/>
            <a:ext cx="676747" cy="1439388"/>
          </a:xfrm>
          <a:prstGeom prst="rect">
            <a:avLst/>
          </a:prstGeom>
        </p:spPr>
      </p:pic>
      <p:pic>
        <p:nvPicPr>
          <p:cNvPr id="12" name="Image 1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BE4175AF-0F1F-EE5F-5528-E4F4C1F54FE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653" y="5179755"/>
            <a:ext cx="676747" cy="1439388"/>
          </a:xfrm>
          <a:prstGeom prst="rect">
            <a:avLst/>
          </a:prstGeom>
        </p:spPr>
      </p:pic>
      <p:pic>
        <p:nvPicPr>
          <p:cNvPr id="14" name="Image 1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3DA7EDA9-C3C6-95CC-DC58-73ECE807D2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100" y="3751190"/>
            <a:ext cx="676747" cy="1439388"/>
          </a:xfrm>
          <a:prstGeom prst="rect">
            <a:avLst/>
          </a:prstGeom>
        </p:spPr>
      </p:pic>
      <p:pic>
        <p:nvPicPr>
          <p:cNvPr id="16" name="Image 1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C7BD5CF-1A79-56A2-3B0E-6AC6F71706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362" y="3765832"/>
            <a:ext cx="676747" cy="1439388"/>
          </a:xfrm>
          <a:prstGeom prst="rect">
            <a:avLst/>
          </a:prstGeom>
        </p:spPr>
      </p:pic>
      <p:pic>
        <p:nvPicPr>
          <p:cNvPr id="17" name="Image 16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301D70CA-562A-0F14-36BE-486873DDEE1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489" y="4763575"/>
            <a:ext cx="679221" cy="1391763"/>
          </a:xfrm>
          <a:prstGeom prst="rect">
            <a:avLst/>
          </a:prstGeom>
        </p:spPr>
      </p:pic>
      <p:pic>
        <p:nvPicPr>
          <p:cNvPr id="18" name="Image 1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30F8D9F9-A09F-9BE0-D6FA-601765DCDAD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125" y="5142614"/>
            <a:ext cx="679221" cy="1391763"/>
          </a:xfrm>
          <a:prstGeom prst="rect">
            <a:avLst/>
          </a:prstGeom>
        </p:spPr>
      </p:pic>
      <p:pic>
        <p:nvPicPr>
          <p:cNvPr id="19" name="Image 1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9D5173E-4808-DB7B-2889-B9C404FCB28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579" y="4883126"/>
            <a:ext cx="679221" cy="1391763"/>
          </a:xfrm>
          <a:prstGeom prst="rect">
            <a:avLst/>
          </a:prstGeom>
        </p:spPr>
      </p:pic>
      <p:pic>
        <p:nvPicPr>
          <p:cNvPr id="20" name="Image 1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ECDB4E24-4ED9-2D77-3354-65790AC0D1D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0736" y="3645166"/>
            <a:ext cx="679221" cy="1391763"/>
          </a:xfrm>
          <a:prstGeom prst="rect">
            <a:avLst/>
          </a:prstGeom>
        </p:spPr>
      </p:pic>
      <p:pic>
        <p:nvPicPr>
          <p:cNvPr id="22" name="Image 21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BF2B46C6-129B-E03B-9D09-E9084240C62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399" y="4290043"/>
            <a:ext cx="674698" cy="1406051"/>
          </a:xfrm>
          <a:prstGeom prst="rect">
            <a:avLst/>
          </a:prstGeom>
        </p:spPr>
      </p:pic>
      <p:pic>
        <p:nvPicPr>
          <p:cNvPr id="24" name="Image 23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9721EDBA-D003-842A-564B-1DCEE45A96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912" y="5166756"/>
            <a:ext cx="674698" cy="1406051"/>
          </a:xfrm>
          <a:prstGeom prst="rect">
            <a:avLst/>
          </a:prstGeom>
        </p:spPr>
      </p:pic>
      <p:pic>
        <p:nvPicPr>
          <p:cNvPr id="25" name="Image 24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FBA577AD-7F6D-9369-E638-FA18B1FB682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836" y="3632797"/>
            <a:ext cx="674698" cy="1406051"/>
          </a:xfrm>
          <a:prstGeom prst="rect">
            <a:avLst/>
          </a:prstGeom>
        </p:spPr>
      </p:pic>
      <p:pic>
        <p:nvPicPr>
          <p:cNvPr id="26" name="Image 25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0A8BCA82-88E7-5DC8-FF03-F70EC0EF12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922" y="3794599"/>
            <a:ext cx="691822" cy="1425101"/>
          </a:xfrm>
          <a:prstGeom prst="rect">
            <a:avLst/>
          </a:prstGeom>
        </p:spPr>
      </p:pic>
      <p:pic>
        <p:nvPicPr>
          <p:cNvPr id="29" name="Image 2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AC00D65-3C55-3C3A-F3A7-288B07AA19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06" y="5253293"/>
            <a:ext cx="691822" cy="142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8612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ACFD7-4C1E-216F-14AD-7588A09AA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0615F3D-9F2E-FB29-75AD-EF4EDD7725C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651028-380D-53C6-870A-3B24CDB0DE98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D9F1E0C-DFAF-6555-73E7-38B71B77BD30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7B2B78B-1A08-B1F9-2A91-9714660E8B2A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BA753C5-AC3A-0292-809B-95F7D6E5030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535D4E2-5BAD-A12C-5CDE-E2F5962F405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822F199-FCA9-4520-21EF-2A34ED98DFF8}"/>
              </a:ext>
            </a:extLst>
          </p:cNvPr>
          <p:cNvSpPr/>
          <p:nvPr/>
        </p:nvSpPr>
        <p:spPr>
          <a:xfrm>
            <a:off x="3581400" y="3434190"/>
            <a:ext cx="60960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B563B-DAEF-3022-AFAC-9FC30AC2145B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EEF76D3-6AA5-D441-4E1C-105171C594BD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77C2184-5C0E-AC87-E26E-33B1452C1D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43" name="Image 4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10439A17-2A41-D9F1-BD91-68940B9931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069" y="5154089"/>
            <a:ext cx="676747" cy="1439388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BD2D8E65-A69F-9565-C53B-CE3AE2B426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331" y="5154089"/>
            <a:ext cx="676747" cy="1439388"/>
          </a:xfrm>
          <a:prstGeom prst="rect">
            <a:avLst/>
          </a:prstGeom>
        </p:spPr>
      </p:pic>
      <p:pic>
        <p:nvPicPr>
          <p:cNvPr id="48" name="Image 4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0281728-36E6-177A-3E0C-73DD263F9A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291" y="4737909"/>
            <a:ext cx="679221" cy="1391763"/>
          </a:xfrm>
          <a:prstGeom prst="rect">
            <a:avLst/>
          </a:prstGeom>
        </p:spPr>
      </p:pic>
      <p:pic>
        <p:nvPicPr>
          <p:cNvPr id="49" name="Image 4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AF87A0D0-2460-4A45-03BD-5AAADA88073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927" y="5116948"/>
            <a:ext cx="679221" cy="1391763"/>
          </a:xfrm>
          <a:prstGeom prst="rect">
            <a:avLst/>
          </a:prstGeom>
        </p:spPr>
      </p:pic>
      <p:pic>
        <p:nvPicPr>
          <p:cNvPr id="51" name="Image 50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1AB3CA5-3209-ABB0-C1C7-7FF0154A5EC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6381" y="4857460"/>
            <a:ext cx="679221" cy="1391763"/>
          </a:xfrm>
          <a:prstGeom prst="rect">
            <a:avLst/>
          </a:prstGeom>
        </p:spPr>
      </p:pic>
      <p:pic>
        <p:nvPicPr>
          <p:cNvPr id="52" name="Image 5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B7FE5C4-E119-9E9C-AE1A-26446717D35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538" y="3619500"/>
            <a:ext cx="679221" cy="1391763"/>
          </a:xfrm>
          <a:prstGeom prst="rect">
            <a:avLst/>
          </a:prstGeom>
        </p:spPr>
      </p:pic>
      <p:pic>
        <p:nvPicPr>
          <p:cNvPr id="6" name="Image 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00609321-757D-D61A-6E30-DAC3C2242F8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5136374"/>
            <a:ext cx="674698" cy="1406051"/>
          </a:xfrm>
          <a:prstGeom prst="rect">
            <a:avLst/>
          </a:prstGeom>
        </p:spPr>
      </p:pic>
      <p:pic>
        <p:nvPicPr>
          <p:cNvPr id="7" name="Image 6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06754B2A-3A9B-3040-133F-1245E1FD82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862" y="3698197"/>
            <a:ext cx="674698" cy="1406051"/>
          </a:xfrm>
          <a:prstGeom prst="rect">
            <a:avLst/>
          </a:prstGeom>
        </p:spPr>
      </p:pic>
      <p:pic>
        <p:nvPicPr>
          <p:cNvPr id="11" name="Image 1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414F5186-A9F1-7089-D71C-749F0BB776A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669" y="5179755"/>
            <a:ext cx="691822" cy="1425101"/>
          </a:xfrm>
          <a:prstGeom prst="rect">
            <a:avLst/>
          </a:prstGeom>
        </p:spPr>
      </p:pic>
      <p:pic>
        <p:nvPicPr>
          <p:cNvPr id="14" name="Image 13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12B9E69-B43C-8C86-C778-717CDCC42EB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482" y="3539973"/>
            <a:ext cx="679221" cy="1391763"/>
          </a:xfrm>
          <a:prstGeom prst="rect">
            <a:avLst/>
          </a:prstGeom>
        </p:spPr>
      </p:pic>
      <p:pic>
        <p:nvPicPr>
          <p:cNvPr id="16" name="Image 1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8E8F4E3-F571-5208-EB29-4740415C679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5232" y="3354761"/>
            <a:ext cx="679221" cy="1391763"/>
          </a:xfrm>
          <a:prstGeom prst="rect">
            <a:avLst/>
          </a:prstGeom>
        </p:spPr>
      </p:pic>
      <p:pic>
        <p:nvPicPr>
          <p:cNvPr id="19" name="Image 18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B37755B2-A387-2089-4BB7-59BEB831EEE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040" y="5136374"/>
            <a:ext cx="674698" cy="1406051"/>
          </a:xfrm>
          <a:prstGeom prst="rect">
            <a:avLst/>
          </a:prstGeom>
        </p:spPr>
      </p:pic>
      <p:pic>
        <p:nvPicPr>
          <p:cNvPr id="20" name="Image 19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0B2F0DDA-2C46-48F2-0549-B6E181498EA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302" y="3698197"/>
            <a:ext cx="674698" cy="1406051"/>
          </a:xfrm>
          <a:prstGeom prst="rect">
            <a:avLst/>
          </a:prstGeom>
        </p:spPr>
      </p:pic>
      <p:pic>
        <p:nvPicPr>
          <p:cNvPr id="21" name="Image 20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8446A2A8-3BAA-32D1-9CAD-2E5EC19D3E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702" y="4229100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91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F6415-3367-245E-0FF5-B29DC21E3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E2AB807-02CC-8E49-D0BD-616322F6C4A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3FBE37-B2AE-D111-F595-FDCB82A08C94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C00B077-4C24-A3AA-A69D-B42D20139F18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F5F0F39-4838-70E5-0967-DBB5B5F62EE6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12CF595-FD96-46A9-7F30-745D29172C3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7D1CE7A-3706-5E4B-CA66-EB8E3ED0868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1CDE85-9369-D0BF-5F49-BED18BECB391}"/>
              </a:ext>
            </a:extLst>
          </p:cNvPr>
          <p:cNvSpPr/>
          <p:nvPr/>
        </p:nvSpPr>
        <p:spPr>
          <a:xfrm>
            <a:off x="3429000" y="3434190"/>
            <a:ext cx="6400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6F68442-2CA8-8F58-CC4E-5A18095E68F3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D013413-579D-0BC2-11B4-0662D9B4E94D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B5DBDE2-187F-9A62-0B00-FB4B685F02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E2B0A99-A380-A8C5-7787-052B227F342B}"/>
              </a:ext>
            </a:extLst>
          </p:cNvPr>
          <p:cNvSpPr/>
          <p:nvPr/>
        </p:nvSpPr>
        <p:spPr>
          <a:xfrm>
            <a:off x="5912526" y="789574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5126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Image 16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AEC8E0E-BFA8-CF4C-7077-D582CB751FD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069" y="5154089"/>
            <a:ext cx="676747" cy="1439388"/>
          </a:xfrm>
          <a:prstGeom prst="rect">
            <a:avLst/>
          </a:prstGeom>
        </p:spPr>
      </p:pic>
      <p:pic>
        <p:nvPicPr>
          <p:cNvPr id="18" name="Image 17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9BEC1ABC-3386-33B2-3263-A7B07C3BE0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331" y="5154089"/>
            <a:ext cx="676747" cy="1439388"/>
          </a:xfrm>
          <a:prstGeom prst="rect">
            <a:avLst/>
          </a:prstGeom>
        </p:spPr>
      </p:pic>
      <p:pic>
        <p:nvPicPr>
          <p:cNvPr id="19" name="Image 1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51DF02FD-43F1-C341-C020-840003E792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291" y="4737909"/>
            <a:ext cx="679221" cy="1391763"/>
          </a:xfrm>
          <a:prstGeom prst="rect">
            <a:avLst/>
          </a:prstGeom>
        </p:spPr>
      </p:pic>
      <p:pic>
        <p:nvPicPr>
          <p:cNvPr id="20" name="Image 1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35991D52-73AE-085E-B456-022AB7DAE44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927" y="5116948"/>
            <a:ext cx="679221" cy="1391763"/>
          </a:xfrm>
          <a:prstGeom prst="rect">
            <a:avLst/>
          </a:prstGeom>
        </p:spPr>
      </p:pic>
      <p:pic>
        <p:nvPicPr>
          <p:cNvPr id="21" name="Image 20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EF70D582-8760-67DC-ED02-16A013D23C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6381" y="4857460"/>
            <a:ext cx="679221" cy="1391763"/>
          </a:xfrm>
          <a:prstGeom prst="rect">
            <a:avLst/>
          </a:prstGeom>
        </p:spPr>
      </p:pic>
      <p:pic>
        <p:nvPicPr>
          <p:cNvPr id="22" name="Image 2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E4A5A45C-88B7-C554-C950-ACB53749B4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538" y="3619500"/>
            <a:ext cx="679221" cy="1391763"/>
          </a:xfrm>
          <a:prstGeom prst="rect">
            <a:avLst/>
          </a:prstGeom>
        </p:spPr>
      </p:pic>
      <p:pic>
        <p:nvPicPr>
          <p:cNvPr id="24" name="Image 23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B73F13A2-62F9-B6EF-ECE5-4CF5837DA6B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5136374"/>
            <a:ext cx="674698" cy="1406051"/>
          </a:xfrm>
          <a:prstGeom prst="rect">
            <a:avLst/>
          </a:prstGeom>
        </p:spPr>
      </p:pic>
      <p:pic>
        <p:nvPicPr>
          <p:cNvPr id="25" name="Image 24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F7F95E36-B2EB-D176-3589-5EA85DDDD30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862" y="3698197"/>
            <a:ext cx="674698" cy="1406051"/>
          </a:xfrm>
          <a:prstGeom prst="rect">
            <a:avLst/>
          </a:prstGeom>
        </p:spPr>
      </p:pic>
      <p:pic>
        <p:nvPicPr>
          <p:cNvPr id="26" name="Image 25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04BDF04D-4A13-1B0B-6413-6083B1A7870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669" y="5179755"/>
            <a:ext cx="691822" cy="1425101"/>
          </a:xfrm>
          <a:prstGeom prst="rect">
            <a:avLst/>
          </a:prstGeom>
        </p:spPr>
      </p:pic>
      <p:pic>
        <p:nvPicPr>
          <p:cNvPr id="28" name="Image 2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F75B52BE-781C-A381-B3CE-943935AA86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482" y="3539973"/>
            <a:ext cx="679221" cy="1391763"/>
          </a:xfrm>
          <a:prstGeom prst="rect">
            <a:avLst/>
          </a:prstGeom>
        </p:spPr>
      </p:pic>
      <p:pic>
        <p:nvPicPr>
          <p:cNvPr id="29" name="Image 2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178AF41-052D-877F-B2D5-36BE9BB9AFD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5232" y="3354761"/>
            <a:ext cx="679221" cy="1391763"/>
          </a:xfrm>
          <a:prstGeom prst="rect">
            <a:avLst/>
          </a:prstGeom>
        </p:spPr>
      </p:pic>
      <p:pic>
        <p:nvPicPr>
          <p:cNvPr id="30" name="Image 29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73E0F1AC-A173-D9D8-6483-74D5F684A1D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040" y="5136374"/>
            <a:ext cx="674698" cy="1406051"/>
          </a:xfrm>
          <a:prstGeom prst="rect">
            <a:avLst/>
          </a:prstGeom>
        </p:spPr>
      </p:pic>
      <p:pic>
        <p:nvPicPr>
          <p:cNvPr id="31" name="Image 30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C01E0E8E-680A-070F-1303-33B6EEFE75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302" y="3698197"/>
            <a:ext cx="674698" cy="1406051"/>
          </a:xfrm>
          <a:prstGeom prst="rect">
            <a:avLst/>
          </a:prstGeom>
        </p:spPr>
      </p:pic>
      <p:pic>
        <p:nvPicPr>
          <p:cNvPr id="32" name="Image 31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EE7EA9F4-C8BC-9009-AA21-B7D861B53F3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702" y="4229100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4480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 بمبادلة أو أكثر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طرح بمبادلة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1257 درهما لعمر ويطلب منه عدها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F9209833-319D-6FE8-CFA6-B50FD1F4AEDB}"/>
              </a:ext>
            </a:extLst>
          </p:cNvPr>
          <p:cNvSpPr txBox="1"/>
          <p:nvPr/>
        </p:nvSpPr>
        <p:spPr>
          <a:xfrm>
            <a:off x="10546580" y="4731017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عمر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2170" y="4558598"/>
            <a:ext cx="7568555" cy="5043732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66C6AF47-C693-3D86-9156-1AEE8EC6F9C6}"/>
              </a:ext>
            </a:extLst>
          </p:cNvPr>
          <p:cNvCxnSpPr>
            <a:cxnSpLocks/>
          </p:cNvCxnSpPr>
          <p:nvPr/>
        </p:nvCxnSpPr>
        <p:spPr>
          <a:xfrm>
            <a:off x="2046031" y="5377348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F262F06B-FC5A-34A7-6FCF-9283747AF354}"/>
              </a:ext>
            </a:extLst>
          </p:cNvPr>
          <p:cNvCxnSpPr>
            <a:cxnSpLocks/>
          </p:cNvCxnSpPr>
          <p:nvPr/>
        </p:nvCxnSpPr>
        <p:spPr>
          <a:xfrm flipH="1">
            <a:off x="9861307" y="5331491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AD693589-D49A-F4E2-EB49-1F377A9255BF}"/>
              </a:ext>
            </a:extLst>
          </p:cNvPr>
          <p:cNvSpPr txBox="1"/>
          <p:nvPr/>
        </p:nvSpPr>
        <p:spPr>
          <a:xfrm>
            <a:off x="1001558" y="4820334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مريم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275854" y="863026"/>
            <a:ext cx="1216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من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عمر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يعطي 583 درهما من نقوده لمريم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وعليكم أن تخمنوا  كم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أصبح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لديها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4A3D4C1-7D42-5620-8AF8-53DC9D777629}"/>
              </a:ext>
            </a:extLst>
          </p:cNvPr>
          <p:cNvSpPr txBox="1"/>
          <p:nvPr/>
        </p:nvSpPr>
        <p:spPr>
          <a:xfrm>
            <a:off x="10168698" y="3964850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عمر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860CF2E-40A5-CC7B-87BC-95A00E62346D}"/>
              </a:ext>
            </a:extLst>
          </p:cNvPr>
          <p:cNvSpPr txBox="1"/>
          <p:nvPr/>
        </p:nvSpPr>
        <p:spPr>
          <a:xfrm>
            <a:off x="573246" y="4531276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مريم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1094" y="3800835"/>
            <a:ext cx="7568555" cy="5043732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F7E5BE13-B9E2-8135-D41B-395F929FC67A}"/>
              </a:ext>
            </a:extLst>
          </p:cNvPr>
          <p:cNvCxnSpPr>
            <a:cxnSpLocks/>
          </p:cNvCxnSpPr>
          <p:nvPr/>
        </p:nvCxnSpPr>
        <p:spPr>
          <a:xfrm>
            <a:off x="1628558" y="5076632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A86211B-7B17-AAED-636F-07C772E8CAFF}"/>
              </a:ext>
            </a:extLst>
          </p:cNvPr>
          <p:cNvCxnSpPr>
            <a:cxnSpLocks/>
          </p:cNvCxnSpPr>
          <p:nvPr/>
        </p:nvCxnSpPr>
        <p:spPr>
          <a:xfrm flipH="1">
            <a:off x="9683607" y="4713559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طرح بمبادلة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2814" y="3606459"/>
            <a:ext cx="6552918" cy="6337641"/>
            <a:chOff x="5423146" y="2984386"/>
            <a:chExt cx="6552918" cy="6337641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924" b="93904" l="2422" r="90547">
                          <a14:foregroundMark x1="21406" y1="20281" x2="21406" y2="20281"/>
                          <a14:foregroundMark x1="20469" y1="41266" x2="20469" y2="41266"/>
                          <a14:foregroundMark x1="24297" y1="40797" x2="24297" y2="40797"/>
                          <a14:foregroundMark x1="9063" y1="38335" x2="9063" y2="38335"/>
                          <a14:foregroundMark x1="6172" y1="52638" x2="7187" y2="65064"/>
                          <a14:foregroundMark x1="40781" y1="9848" x2="45547" y2="9848"/>
                          <a14:foregroundMark x1="40781" y1="5041" x2="46172" y2="7386"/>
                          <a14:foregroundMark x1="55391" y1="94021" x2="40469" y2="92145"/>
                          <a14:foregroundMark x1="90547" y1="30246" x2="90234" y2="35522"/>
                          <a14:foregroundMark x1="2422" y1="44549" x2="3047" y2="4982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5122"/>
              <a:ext cx="6552918" cy="4366905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الطرح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26670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26CE8A7-8A7C-3672-7ED4-EEA4ED6CCE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6974638"/>
              </p:ext>
            </p:extLst>
          </p:nvPr>
        </p:nvGraphicFramePr>
        <p:xfrm>
          <a:off x="5076455" y="3252961"/>
          <a:ext cx="5760000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2870589559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1556849506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آلاف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9578696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FA9995-D3D4-DF73-158E-EC8D6621F88F}"/>
              </a:ext>
            </a:extLst>
          </p:cNvPr>
          <p:cNvSpPr txBox="1"/>
          <p:nvPr/>
        </p:nvSpPr>
        <p:spPr>
          <a:xfrm>
            <a:off x="6863141" y="444096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1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9580028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985492A-791B-DA20-6C7B-A881B21CA5DF}"/>
              </a:ext>
            </a:extLst>
          </p:cNvPr>
          <p:cNvSpPr txBox="1"/>
          <p:nvPr/>
        </p:nvSpPr>
        <p:spPr>
          <a:xfrm>
            <a:off x="8232401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9F48303-E5E1-4AC6-7491-8B69167F2847}"/>
              </a:ext>
            </a:extLst>
          </p:cNvPr>
          <p:cNvSpPr txBox="1"/>
          <p:nvPr/>
        </p:nvSpPr>
        <p:spPr>
          <a:xfrm>
            <a:off x="5663326" y="711890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C9C765A-762A-CA63-50F8-F5D785D475A7}"/>
              </a:ext>
            </a:extLst>
          </p:cNvPr>
          <p:cNvSpPr txBox="1"/>
          <p:nvPr/>
        </p:nvSpPr>
        <p:spPr>
          <a:xfrm>
            <a:off x="8186867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9F1703D-CBE9-B6DB-8DCB-BCCCCAAD0641}"/>
              </a:ext>
            </a:extLst>
          </p:cNvPr>
          <p:cNvSpPr txBox="1"/>
          <p:nvPr/>
        </p:nvSpPr>
        <p:spPr>
          <a:xfrm>
            <a:off x="7049397" y="71586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20A1634-742D-2F73-1BFE-91A1F2E3178E}"/>
              </a:ext>
            </a:extLst>
          </p:cNvPr>
          <p:cNvSpPr txBox="1"/>
          <p:nvPr/>
        </p:nvSpPr>
        <p:spPr>
          <a:xfrm>
            <a:off x="6936384" y="559279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2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F9BB080-D722-A24B-3A84-1FC343142B38}"/>
              </a:ext>
            </a:extLst>
          </p:cNvPr>
          <p:cNvSpPr txBox="1"/>
          <p:nvPr/>
        </p:nvSpPr>
        <p:spPr>
          <a:xfrm>
            <a:off x="9677400" y="71247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8B0363D-0F0C-195C-B640-9F8300529987}"/>
              </a:ext>
            </a:extLst>
          </p:cNvPr>
          <p:cNvSpPr txBox="1"/>
          <p:nvPr/>
        </p:nvSpPr>
        <p:spPr>
          <a:xfrm>
            <a:off x="5513706" y="44577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7030A0"/>
                </a:solidFill>
              </a:rPr>
              <a:t>3</a:t>
            </a:r>
            <a:endParaRPr lang="fr-FR" sz="8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DB61A-C87A-F1E1-A293-3EF207C55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D0C093-707B-8C09-7440-391221C1F14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3F855DB-9E75-7A18-C462-9BAA0102E64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F9E94AC-EBB7-ACB6-1EB9-931971DC7615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15C8ECD-77B1-3B89-1EEF-4A92E3091677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ADD817F-10E4-147B-DF87-7D7DD98AF7D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6C719A5-E9D4-A1E8-E770-987E4DFDF94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BF4C506-DB61-5FA8-56B6-A7B8878B1D23}"/>
              </a:ext>
            </a:extLst>
          </p:cNvPr>
          <p:cNvSpPr txBox="1"/>
          <p:nvPr/>
        </p:nvSpPr>
        <p:spPr>
          <a:xfrm>
            <a:off x="3581400" y="6337637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A35D4C3-0010-665A-993C-8A2065C462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277243"/>
              </p:ext>
            </p:extLst>
          </p:nvPr>
        </p:nvGraphicFramePr>
        <p:xfrm>
          <a:off x="5068156" y="3410573"/>
          <a:ext cx="5760000" cy="611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2870589559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1556849506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7940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آلاف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3312000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2369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40EEC0A-B3D9-9546-5232-66793EE08EA6}"/>
              </a:ext>
            </a:extLst>
          </p:cNvPr>
          <p:cNvSpPr txBox="1"/>
          <p:nvPr/>
        </p:nvSpPr>
        <p:spPr>
          <a:xfrm>
            <a:off x="9578696" y="52950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D820F91-FCA1-2715-4079-C9A562B8BA75}"/>
              </a:ext>
            </a:extLst>
          </p:cNvPr>
          <p:cNvSpPr txBox="1"/>
          <p:nvPr/>
        </p:nvSpPr>
        <p:spPr>
          <a:xfrm>
            <a:off x="6863141" y="532183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1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01725A0-519C-CCD4-3C77-BB406E9F54DB}"/>
              </a:ext>
            </a:extLst>
          </p:cNvPr>
          <p:cNvSpPr txBox="1"/>
          <p:nvPr/>
        </p:nvSpPr>
        <p:spPr>
          <a:xfrm>
            <a:off x="9580028" y="645635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B08B956-A41E-87A0-FD60-32EFD6EC01F2}"/>
              </a:ext>
            </a:extLst>
          </p:cNvPr>
          <p:cNvSpPr txBox="1"/>
          <p:nvPr/>
        </p:nvSpPr>
        <p:spPr>
          <a:xfrm>
            <a:off x="8232401" y="64870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0A64CB4-9D68-CD36-A6B9-B03373B1B2C5}"/>
              </a:ext>
            </a:extLst>
          </p:cNvPr>
          <p:cNvSpPr txBox="1"/>
          <p:nvPr/>
        </p:nvSpPr>
        <p:spPr>
          <a:xfrm>
            <a:off x="8385677" y="790335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0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22EE433-FD99-A5C2-A8F3-32399F3F8AB4}"/>
              </a:ext>
            </a:extLst>
          </p:cNvPr>
          <p:cNvSpPr txBox="1"/>
          <p:nvPr/>
        </p:nvSpPr>
        <p:spPr>
          <a:xfrm>
            <a:off x="5663326" y="789511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5083742-CF02-42E4-F443-3709E07F2D02}"/>
              </a:ext>
            </a:extLst>
          </p:cNvPr>
          <p:cNvSpPr txBox="1"/>
          <p:nvPr/>
        </p:nvSpPr>
        <p:spPr>
          <a:xfrm>
            <a:off x="8186867" y="532183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2EEEFBC-9103-B315-A29D-36AF58BDE88E}"/>
              </a:ext>
            </a:extLst>
          </p:cNvPr>
          <p:cNvSpPr txBox="1"/>
          <p:nvPr/>
        </p:nvSpPr>
        <p:spPr>
          <a:xfrm>
            <a:off x="7049397" y="79348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1063E5D-DE14-334E-8B41-209E59067C87}"/>
              </a:ext>
            </a:extLst>
          </p:cNvPr>
          <p:cNvSpPr txBox="1"/>
          <p:nvPr/>
        </p:nvSpPr>
        <p:spPr>
          <a:xfrm>
            <a:off x="6936384" y="647367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2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E7E542D-2BEE-9993-267F-94774624C3C5}"/>
              </a:ext>
            </a:extLst>
          </p:cNvPr>
          <p:cNvSpPr txBox="1"/>
          <p:nvPr/>
        </p:nvSpPr>
        <p:spPr>
          <a:xfrm>
            <a:off x="9677400" y="790091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F9D82FD-D068-5036-BFE0-DBDE9DA6D52A}"/>
              </a:ext>
            </a:extLst>
          </p:cNvPr>
          <p:cNvSpPr txBox="1"/>
          <p:nvPr/>
        </p:nvSpPr>
        <p:spPr>
          <a:xfrm>
            <a:off x="5513706" y="5372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7030A0"/>
                </a:solidFill>
              </a:rPr>
              <a:t>3</a:t>
            </a:r>
            <a:endParaRPr lang="fr-FR" sz="8000" b="1" dirty="0">
              <a:solidFill>
                <a:srgbClr val="7030A0"/>
              </a:solidFill>
            </a:endParaRPr>
          </a:p>
        </p:txBody>
      </p:sp>
      <p:pic>
        <p:nvPicPr>
          <p:cNvPr id="20" name="Image 19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AE513438-89DC-836B-BE1B-EAE50B4828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EAE15A44-A8CA-9181-7F78-9EEEAFB5DEF3}"/>
              </a:ext>
            </a:extLst>
          </p:cNvPr>
          <p:cNvSpPr txBox="1"/>
          <p:nvPr/>
        </p:nvSpPr>
        <p:spPr>
          <a:xfrm>
            <a:off x="9691080" y="5003706"/>
            <a:ext cx="60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/>
              <a:t>14</a:t>
            </a:r>
            <a:endParaRPr lang="fr-FR" sz="2400" b="1" dirty="0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85C33A60-C494-139C-7B1B-61A443AB7882}"/>
              </a:ext>
            </a:extLst>
          </p:cNvPr>
          <p:cNvCxnSpPr/>
          <p:nvPr/>
        </p:nvCxnSpPr>
        <p:spPr>
          <a:xfrm>
            <a:off x="8214021" y="5637805"/>
            <a:ext cx="712420" cy="6380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38D6BA8E-EB88-980A-4FC9-AD616044D811}"/>
              </a:ext>
            </a:extLst>
          </p:cNvPr>
          <p:cNvCxnSpPr/>
          <p:nvPr/>
        </p:nvCxnSpPr>
        <p:spPr>
          <a:xfrm>
            <a:off x="5531335" y="5664547"/>
            <a:ext cx="712420" cy="6380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249E121C-9C0F-8D6E-F506-FEAD04C060ED}"/>
              </a:ext>
            </a:extLst>
          </p:cNvPr>
          <p:cNvSpPr txBox="1"/>
          <p:nvPr/>
        </p:nvSpPr>
        <p:spPr>
          <a:xfrm>
            <a:off x="8362838" y="5003705"/>
            <a:ext cx="60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/>
              <a:t>5</a:t>
            </a:r>
            <a:endParaRPr lang="fr-FR" sz="2400" b="1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E333FB9-DED4-76A4-9827-375E0C32FCA6}"/>
              </a:ext>
            </a:extLst>
          </p:cNvPr>
          <p:cNvSpPr txBox="1"/>
          <p:nvPr/>
        </p:nvSpPr>
        <p:spPr>
          <a:xfrm>
            <a:off x="6936384" y="5014175"/>
            <a:ext cx="60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/>
              <a:t>11</a:t>
            </a:r>
            <a:endParaRPr lang="fr-FR" sz="2400" b="1" dirty="0"/>
          </a:p>
        </p:txBody>
      </p: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3D7348AE-9553-3558-CDEA-237F182C0756}"/>
              </a:ext>
            </a:extLst>
          </p:cNvPr>
          <p:cNvCxnSpPr/>
          <p:nvPr/>
        </p:nvCxnSpPr>
        <p:spPr>
          <a:xfrm>
            <a:off x="9651197" y="5595944"/>
            <a:ext cx="712420" cy="6380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1ADBF7BA-5EAB-DDD6-07B6-9170BD19D354}"/>
              </a:ext>
            </a:extLst>
          </p:cNvPr>
          <p:cNvCxnSpPr/>
          <p:nvPr/>
        </p:nvCxnSpPr>
        <p:spPr>
          <a:xfrm>
            <a:off x="6885902" y="5582046"/>
            <a:ext cx="712420" cy="6380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F07AD6A3-CB3E-2BEC-B7FF-70580D47A795}"/>
              </a:ext>
            </a:extLst>
          </p:cNvPr>
          <p:cNvSpPr txBox="1"/>
          <p:nvPr/>
        </p:nvSpPr>
        <p:spPr>
          <a:xfrm>
            <a:off x="5724564" y="5062835"/>
            <a:ext cx="60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/>
              <a:t>2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41973905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طرح بمبادلة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764166" y="4982800"/>
            <a:ext cx="12339934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764166" y="5989051"/>
            <a:ext cx="12339934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74326" y="6972199"/>
            <a:ext cx="12329774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611900" y="4985456"/>
            <a:ext cx="10086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 (الوحدات تحت الوحدات والعشرات تحت العشرات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وهكذا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)؛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657104" y="5894982"/>
            <a:ext cx="101544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أطرح رقم وحدات العدد الأصغر من رقم وحدات العدد الأكبر (في حالة كان رقم وحدات المطروح أكبر من رقم وحدات المطروح منه أقوم بمبادلة عشرة واحدة إلى 10 وحدات وأطرح 1 من العشرات)؛ 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964014" y="6891236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أطرح رقم عشرات العدد الأصغر من رقم عشرات العدد الأكبر ( في حالة كان رقم عشرات المطروح أكبر من رقم عشرات المطروح منه أقوم بمبادلة مئة واحدة إلى 10 عشرات وأطرح 1 من المئات)؛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576F226-6060-1AA1-0C8A-C97AF32F7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64166" y="7953985"/>
            <a:ext cx="12339934" cy="88622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BB56E54-582B-89C8-A12D-250581492F1A}"/>
              </a:ext>
            </a:extLst>
          </p:cNvPr>
          <p:cNvSpPr txBox="1"/>
          <p:nvPr/>
        </p:nvSpPr>
        <p:spPr>
          <a:xfrm>
            <a:off x="11054960" y="7867961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</a:t>
            </a: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الرابعة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56B3CB6-9A44-2D47-7BC5-9AFE9692103A}"/>
              </a:ext>
            </a:extLst>
          </p:cNvPr>
          <p:cNvSpPr txBox="1"/>
          <p:nvPr/>
        </p:nvSpPr>
        <p:spPr>
          <a:xfrm>
            <a:off x="1205862" y="8140125"/>
            <a:ext cx="9526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المئات من المئات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واكتب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فرق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الخانة أسفل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المئات.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977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458844" y="4119717"/>
            <a:ext cx="8798307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مخبزة 347 رغيف خبز، باعت منها 289 رغيفا.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الأرغفة التي لم يتم بيعها؟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عدد خشيبات كل واحد؟ من لديه أكبر عدد من الخشيبات؟ من أعطى  الخشيبات؟ لمن؟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612978ED-6157-0291-487F-5B87856E249D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مخبزة 347 رغيف خبز، باعت منها 289 رغيفا.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الأرغفة التي لم يتم بيعها؟</a:t>
            </a:r>
          </a:p>
        </p:txBody>
      </p:sp>
    </p:spTree>
    <p:extLst>
      <p:ext uri="{BB962C8B-B14F-4D97-AF65-F5344CB8AC3E}">
        <p14:creationId xmlns:p14="http://schemas.microsoft.com/office/powerpoint/2010/main" val="116219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 999999 باستعمال النقود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بمبادلة أو مبادلتين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تحضير 347 رغيفا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بيع 289 رغيفا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25A6A12E-4040-6C98-B58C-3B313B0A0C2F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مخبزة 347 رغيف خبز، باعت منها 289 رغيفا.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الأرغفة التي لم يتم بيعها؟</a:t>
            </a: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AF45CAE-C7C5-D0F3-F1AB-14AE31531F51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مخبزة 347 رغيف خبز، باعت منها 289 رغيفا.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الأرغفة التي لم يتم بيعها؟</a:t>
            </a: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المطوب هو 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عدد الأرغفة التي لم يتم بيعها (الأرغفة المتبقية)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93EA579-EB0D-9449-1C36-7541C5D71CF9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مخبزة 347 رغيف خبز، باعت منها 289 رغيفا.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الأرغفة التي لم يتم بيعها؟</a:t>
            </a: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EEBB7B3-8960-9514-8127-DA67B89B0E9A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مخبزة 347 رغيف خبز، باعت منها 289 رغيفا.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الأرغفة التي لم يتم بيعها؟</a:t>
            </a: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599" y="401973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 إعداد 347 رغيفا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 بيع 289 رغيفا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الأرغفة المتبقية؟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270728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عليّ أن أقوم بعملية ال</a:t>
            </a:r>
            <a:r>
              <a:rPr lang="ar-M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طرح</a:t>
            </a:r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عدد الأرغفة المتبقية.</a:t>
            </a:r>
            <a:endParaRPr lang="ar-S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416DB02-B34E-4185-7778-95135150FD62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مخبزة 347 رغيف خبز، باعت منها 289 رغيفا.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الأرغفة التي لم يتم بيعها؟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جيدا. لماذا سنجري عملية ال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طرح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4876800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الأرغفة التي تم بيعها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3810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الأرغفة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810000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077200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297358" y="5228725"/>
            <a:ext cx="4129802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الأرغفة التي لم يتم بيعها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سنطرح عدد الأرغفة التي تم بيعها من عدد الأرغفة التي تم إعدادها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289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347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4146976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600" dirty="0">
                <a:solidFill>
                  <a:srgbClr val="FF0000"/>
                </a:solidFill>
              </a:rPr>
              <a:t>-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650792" y="4838700"/>
            <a:ext cx="3379407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الأرغفة التي لم يتم بيعها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الأرغفة التي لم يتم بيعها</a:t>
            </a: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828788"/>
            <a:ext cx="563879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الأرغفة التي لم يتم بيعها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347-289=58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88C2EDB-2565-FA8D-0353-AE84A5481C44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مخبزة 347 رغيف خبز، باعت منها 289 رغيفا.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الأرغفة التي لم يتم بيعها؟</a:t>
            </a: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123E6D3-D671-031D-7E1A-AB8CD38E3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16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2F0877F1-412C-18BB-9560-56D25ABFDB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3" y="4343400"/>
            <a:ext cx="13072754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249945A-462C-CA62-9F42-25598F55F7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5721">
            <a:off x="7466251" y="4355607"/>
            <a:ext cx="679221" cy="1391763"/>
          </a:xfrm>
          <a:prstGeom prst="rect">
            <a:avLst/>
          </a:prstGeom>
        </p:spPr>
      </p:pic>
      <p:pic>
        <p:nvPicPr>
          <p:cNvPr id="17" name="Image 16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8169E53-FCC9-F09D-DD25-B4128C692E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5721">
            <a:off x="6793967" y="4367805"/>
            <a:ext cx="679221" cy="1391763"/>
          </a:xfrm>
          <a:prstGeom prst="rect">
            <a:avLst/>
          </a:prstGeom>
        </p:spPr>
      </p:pic>
      <p:pic>
        <p:nvPicPr>
          <p:cNvPr id="19" name="Image 1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CE4303D2-2D7B-5FB6-2BF9-5E51B7530F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38541">
            <a:off x="6359041" y="4885399"/>
            <a:ext cx="691822" cy="1425101"/>
          </a:xfrm>
          <a:prstGeom prst="rect">
            <a:avLst/>
          </a:prstGeom>
        </p:spPr>
      </p:pic>
      <p:pic>
        <p:nvPicPr>
          <p:cNvPr id="20" name="Image 1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92EF52B-8BA0-7C7D-D2F3-8BEE88ED2D9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38541">
            <a:off x="5551965" y="4798483"/>
            <a:ext cx="691822" cy="1425101"/>
          </a:xfrm>
          <a:prstGeom prst="rect">
            <a:avLst/>
          </a:prstGeom>
        </p:spPr>
      </p:pic>
      <p:pic>
        <p:nvPicPr>
          <p:cNvPr id="22" name="Image 2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C925AF7-B9B5-719D-B82D-77B95242504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355" y="5817855"/>
            <a:ext cx="676747" cy="1439388"/>
          </a:xfrm>
          <a:prstGeom prst="rect">
            <a:avLst/>
          </a:prstGeom>
        </p:spPr>
      </p:pic>
      <p:pic>
        <p:nvPicPr>
          <p:cNvPr id="23" name="Image 2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7039C0D5-F103-48A5-E881-451D6FBF255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411" y="6174513"/>
            <a:ext cx="676747" cy="1439388"/>
          </a:xfrm>
          <a:prstGeom prst="rect">
            <a:avLst/>
          </a:prstGeom>
        </p:spPr>
      </p:pic>
      <p:pic>
        <p:nvPicPr>
          <p:cNvPr id="25" name="Image 24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7781F7E4-4E7E-B438-2500-FE7F0A68FA6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437" y="6337774"/>
            <a:ext cx="674698" cy="1406051"/>
          </a:xfrm>
          <a:prstGeom prst="rect">
            <a:avLst/>
          </a:prstGeom>
        </p:spPr>
      </p:pic>
      <p:pic>
        <p:nvPicPr>
          <p:cNvPr id="26" name="Image 2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3AC25FC6-2795-A6FD-C45E-F7FEF9B86F3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770" y="6152077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(يتم التصحيح بشكل تفاعلي على السبورة الجانبية)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2" name="Image 41">
            <a:extLst>
              <a:ext uri="{FF2B5EF4-FFF2-40B4-BE49-F238E27FC236}">
                <a16:creationId xmlns:a16="http://schemas.microsoft.com/office/drawing/2014/main" id="{962FF5CC-9C44-EEF0-C7FF-00ADED57CE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3" y="4343400"/>
            <a:ext cx="13072754" cy="4076700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F7FC2E4C-6554-0C90-207D-A2EC96069D4C}"/>
              </a:ext>
            </a:extLst>
          </p:cNvPr>
          <p:cNvSpPr txBox="1"/>
          <p:nvPr/>
        </p:nvSpPr>
        <p:spPr>
          <a:xfrm>
            <a:off x="4124364" y="5823666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6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68694911-273F-5381-06E4-F5B931F3AFB1}"/>
              </a:ext>
            </a:extLst>
          </p:cNvPr>
          <p:cNvSpPr txBox="1"/>
          <p:nvPr/>
        </p:nvSpPr>
        <p:spPr>
          <a:xfrm>
            <a:off x="12443176" y="5823666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16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EFB847F2-35F0-F40E-B58B-B04FEDD5697C}"/>
              </a:ext>
            </a:extLst>
          </p:cNvPr>
          <p:cNvSpPr txBox="1"/>
          <p:nvPr/>
        </p:nvSpPr>
        <p:spPr>
          <a:xfrm>
            <a:off x="12494323" y="6702866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4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04E77BF3-576F-28C3-4414-FF64D9882B8E}"/>
              </a:ext>
            </a:extLst>
          </p:cNvPr>
          <p:cNvSpPr txBox="1"/>
          <p:nvPr/>
        </p:nvSpPr>
        <p:spPr>
          <a:xfrm>
            <a:off x="12378439" y="7565542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B24208BD-6888-7F02-EA4D-F4ECC1A8D40B}"/>
              </a:ext>
            </a:extLst>
          </p:cNvPr>
          <p:cNvSpPr txBox="1"/>
          <p:nvPr/>
        </p:nvSpPr>
        <p:spPr>
          <a:xfrm>
            <a:off x="8320090" y="7559070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415698E3-FDD7-D5A5-985B-8616DE02D904}"/>
              </a:ext>
            </a:extLst>
          </p:cNvPr>
          <p:cNvSpPr txBox="1"/>
          <p:nvPr/>
        </p:nvSpPr>
        <p:spPr>
          <a:xfrm>
            <a:off x="6140903" y="7559070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12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D6E965FA-600C-3C40-64AE-1480897CB077}"/>
              </a:ext>
            </a:extLst>
          </p:cNvPr>
          <p:cNvSpPr txBox="1"/>
          <p:nvPr/>
        </p:nvSpPr>
        <p:spPr>
          <a:xfrm>
            <a:off x="4103448" y="7559070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5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B5147C4E-4DC8-15E0-9718-FB35ED74C7A7}"/>
              </a:ext>
            </a:extLst>
          </p:cNvPr>
          <p:cNvSpPr txBox="1"/>
          <p:nvPr/>
        </p:nvSpPr>
        <p:spPr>
          <a:xfrm>
            <a:off x="2020528" y="7559070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C444E926-AAB5-BB32-D104-7D34C2CE2597}"/>
              </a:ext>
            </a:extLst>
          </p:cNvPr>
          <p:cNvSpPr txBox="1"/>
          <p:nvPr/>
        </p:nvSpPr>
        <p:spPr>
          <a:xfrm>
            <a:off x="4098070" y="6671771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11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1CF32259-12B3-D307-D246-5182D4136F04}"/>
              </a:ext>
            </a:extLst>
          </p:cNvPr>
          <p:cNvSpPr txBox="1"/>
          <p:nvPr/>
        </p:nvSpPr>
        <p:spPr>
          <a:xfrm>
            <a:off x="6171305" y="6679605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14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6C98FE68-7CA8-E589-3629-0FF13CDBF3BA}"/>
              </a:ext>
            </a:extLst>
          </p:cNvPr>
          <p:cNvSpPr txBox="1"/>
          <p:nvPr/>
        </p:nvSpPr>
        <p:spPr>
          <a:xfrm>
            <a:off x="6140903" y="5800140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4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D3676220-472B-B3AD-FFE8-DF765FEA9AD9}"/>
              </a:ext>
            </a:extLst>
          </p:cNvPr>
          <p:cNvSpPr txBox="1"/>
          <p:nvPr/>
        </p:nvSpPr>
        <p:spPr>
          <a:xfrm>
            <a:off x="8262904" y="6692951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9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0F585BD0-B14D-3266-E6AF-859AE0A8AE31}"/>
              </a:ext>
            </a:extLst>
          </p:cNvPr>
          <p:cNvSpPr txBox="1"/>
          <p:nvPr/>
        </p:nvSpPr>
        <p:spPr>
          <a:xfrm>
            <a:off x="8262904" y="5773460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11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98A8303D-C191-2900-375E-A0C97668BFA2}"/>
              </a:ext>
            </a:extLst>
          </p:cNvPr>
          <p:cNvSpPr txBox="1"/>
          <p:nvPr/>
        </p:nvSpPr>
        <p:spPr>
          <a:xfrm>
            <a:off x="10363200" y="6702866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2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9B99134F-200A-6289-2F01-485CDD7D9E1A}"/>
              </a:ext>
            </a:extLst>
          </p:cNvPr>
          <p:cNvSpPr txBox="1"/>
          <p:nvPr/>
        </p:nvSpPr>
        <p:spPr>
          <a:xfrm>
            <a:off x="10363200" y="5820430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9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2CD3D235-F5AC-5067-89AB-4824EB9C89EB}"/>
              </a:ext>
            </a:extLst>
          </p:cNvPr>
          <p:cNvSpPr txBox="1"/>
          <p:nvPr/>
        </p:nvSpPr>
        <p:spPr>
          <a:xfrm>
            <a:off x="1997774" y="6692951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17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3B7EE3AE-612B-8BAD-DE1C-1989E5E57BC6}"/>
              </a:ext>
            </a:extLst>
          </p:cNvPr>
          <p:cNvSpPr txBox="1"/>
          <p:nvPr/>
        </p:nvSpPr>
        <p:spPr>
          <a:xfrm>
            <a:off x="10333747" y="7561610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ملء الجدول كما هو مطلوب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6BEFEBF5-4BE2-1706-BCAE-8A2BA59F89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293" y="3696529"/>
            <a:ext cx="12669715" cy="503027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9978B8A-48AB-17ED-37B2-43E7CB8D9870}"/>
              </a:ext>
            </a:extLst>
          </p:cNvPr>
          <p:cNvSpPr/>
          <p:nvPr/>
        </p:nvSpPr>
        <p:spPr>
          <a:xfrm>
            <a:off x="1524001" y="5295900"/>
            <a:ext cx="4724400" cy="1752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302550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52158-A350-A19D-7AD5-2B31F2F51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0E39CB0-D312-BD24-BCA0-5473B017EF1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645096A-B8A9-F57B-5121-5A6EC5F6AE4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CC9687-9493-B2BB-48D9-9C1607AB303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BFD0A1-47A8-E73F-46C8-C5423576415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67DB4673-8479-5790-8179-E7A9F93D8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293" y="3696529"/>
            <a:ext cx="12669715" cy="5030276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4169161F-97A0-0839-FBCA-6A4E597110F2}"/>
              </a:ext>
            </a:extLst>
          </p:cNvPr>
          <p:cNvSpPr txBox="1"/>
          <p:nvPr/>
        </p:nvSpPr>
        <p:spPr>
          <a:xfrm>
            <a:off x="4343400" y="5372100"/>
            <a:ext cx="1703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30 000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35157AE-E0A7-6C29-4AAB-3BBED4B7089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6A33840-367E-F7F1-EFAD-EE0C1E2ED15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32" name="Rectangle 31">
            <a:extLst>
              <a:ext uri="{FF2B5EF4-FFF2-40B4-BE49-F238E27FC236}">
                <a16:creationId xmlns:a16="http://schemas.microsoft.com/office/drawing/2014/main" id="{2D9FD7AF-2147-352F-7165-D3CFE4AD1176}"/>
              </a:ext>
            </a:extLst>
          </p:cNvPr>
          <p:cNvSpPr/>
          <p:nvPr/>
        </p:nvSpPr>
        <p:spPr>
          <a:xfrm>
            <a:off x="1524001" y="5295900"/>
            <a:ext cx="4724400" cy="1752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149EDA71-7009-E31F-C4AE-6EC96E085C72}"/>
              </a:ext>
            </a:extLst>
          </p:cNvPr>
          <p:cNvSpPr txBox="1"/>
          <p:nvPr/>
        </p:nvSpPr>
        <p:spPr>
          <a:xfrm>
            <a:off x="4343400" y="5901035"/>
            <a:ext cx="1703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90 000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7EF60C6C-A29B-D9E3-4C40-1DD41A93C3A8}"/>
              </a:ext>
            </a:extLst>
          </p:cNvPr>
          <p:cNvSpPr txBox="1"/>
          <p:nvPr/>
        </p:nvSpPr>
        <p:spPr>
          <a:xfrm>
            <a:off x="1572686" y="5901035"/>
            <a:ext cx="1703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80 000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C92682A8-F1A3-DB79-5F63-E630EB1038F7}"/>
              </a:ext>
            </a:extLst>
          </p:cNvPr>
          <p:cNvSpPr txBox="1"/>
          <p:nvPr/>
        </p:nvSpPr>
        <p:spPr>
          <a:xfrm>
            <a:off x="4392086" y="6434435"/>
            <a:ext cx="1703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40 000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18162B31-6806-6756-98C4-3E4F4ADA172C}"/>
              </a:ext>
            </a:extLst>
          </p:cNvPr>
          <p:cNvSpPr txBox="1"/>
          <p:nvPr/>
        </p:nvSpPr>
        <p:spPr>
          <a:xfrm>
            <a:off x="1572686" y="6434435"/>
            <a:ext cx="1703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30 000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237EB4DB-A15B-DE53-CD44-CDF2C91443BE}"/>
              </a:ext>
            </a:extLst>
          </p:cNvPr>
          <p:cNvSpPr txBox="1"/>
          <p:nvPr/>
        </p:nvSpPr>
        <p:spPr>
          <a:xfrm>
            <a:off x="1600200" y="5372100"/>
            <a:ext cx="1703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20 000</a:t>
            </a:r>
          </a:p>
        </p:txBody>
      </p:sp>
    </p:spTree>
    <p:extLst>
      <p:ext uri="{BB962C8B-B14F-4D97-AF65-F5344CB8AC3E}">
        <p14:creationId xmlns:p14="http://schemas.microsoft.com/office/powerpoint/2010/main" val="114935283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3 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16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428A32D9-B45E-EF2D-D417-1E4CD51D63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793" y="4443412"/>
            <a:ext cx="12648813" cy="344328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993A580-3540-6AC7-C0C5-558F9AA2D9B0}"/>
              </a:ext>
            </a:extLst>
          </p:cNvPr>
          <p:cNvSpPr/>
          <p:nvPr/>
        </p:nvSpPr>
        <p:spPr>
          <a:xfrm>
            <a:off x="8053913" y="5295900"/>
            <a:ext cx="4724400" cy="2971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بشكل تفاعلي على السبورة الجانبية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25A18FF6-A688-A9ED-20F8-54DCC318F874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3446A83-13C6-A771-0A57-C0B164749C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793" y="4443412"/>
            <a:ext cx="12648813" cy="344328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909CF4C-36E5-BE42-1F95-07E0B258B542}"/>
              </a:ext>
            </a:extLst>
          </p:cNvPr>
          <p:cNvSpPr/>
          <p:nvPr/>
        </p:nvSpPr>
        <p:spPr>
          <a:xfrm>
            <a:off x="8053913" y="5295900"/>
            <a:ext cx="4724400" cy="2971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ابحثوا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 حل المسألة </a:t>
            </a:r>
            <a:r>
              <a:rPr lang="ar-M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المحددة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تسجيل خطوات الحل على دفتر البحث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DABADDA1-FA26-87CE-2217-4960FD6D21E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37AC746-DD36-1866-29B2-92A67B099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977395"/>
            <a:ext cx="12174692" cy="390930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288D250-79A6-6EC7-C904-DD623F1DB5FA}"/>
              </a:ext>
            </a:extLst>
          </p:cNvPr>
          <p:cNvSpPr/>
          <p:nvPr/>
        </p:nvSpPr>
        <p:spPr>
          <a:xfrm>
            <a:off x="919480" y="4965895"/>
            <a:ext cx="6090920" cy="2971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83211-87F3-7534-9474-90773A8DB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10015EC-6286-6F47-F6C1-63A8B469626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2E3985-86F6-2E85-5096-98256FE2201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38C9A35-4DCF-4711-FA56-DCAD77338DC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9014A6C-5D7A-F836-9652-8366EDF1B3CB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C8461E6-54F7-2238-C7CE-A23183D65FBB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38F7790-C895-687C-D8B4-8B21BFD07D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F9C3B3CB-3890-1D74-88EC-5A8E43DB67FE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FB24A52-EBCE-8D20-D211-2B4D59E71A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977395"/>
            <a:ext cx="12174692" cy="390930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F2BAD29-0AF0-274F-C972-FDCE99FFA912}"/>
              </a:ext>
            </a:extLst>
          </p:cNvPr>
          <p:cNvSpPr/>
          <p:nvPr/>
        </p:nvSpPr>
        <p:spPr>
          <a:xfrm>
            <a:off x="919480" y="4965895"/>
            <a:ext cx="6090920" cy="2971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F51B479-1EC7-03A4-8819-3D3CC989407D}"/>
              </a:ext>
            </a:extLst>
          </p:cNvPr>
          <p:cNvSpPr txBox="1"/>
          <p:nvPr/>
        </p:nvSpPr>
        <p:spPr>
          <a:xfrm>
            <a:off x="1356360" y="7127368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923 + 578 = 345</a:t>
            </a:r>
          </a:p>
        </p:txBody>
      </p:sp>
    </p:spTree>
    <p:extLst>
      <p:ext uri="{BB962C8B-B14F-4D97-AF65-F5344CB8AC3E}">
        <p14:creationId xmlns:p14="http://schemas.microsoft.com/office/powerpoint/2010/main" val="3406871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:القفز على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القفز على الأعداد.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القفز على الأعداد 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(التعرف على القيم المكانية )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E71842C-02C7-CEC2-FD76-648B44010848}"/>
              </a:ext>
            </a:extLst>
          </p:cNvPr>
          <p:cNvGraphicFramePr>
            <a:graphicFrameLocks noGrp="1"/>
          </p:cNvGraphicFramePr>
          <p:nvPr/>
        </p:nvGraphicFramePr>
        <p:xfrm>
          <a:off x="1609434" y="3716802"/>
          <a:ext cx="4191000" cy="49869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>
                  <a:extLst>
                    <a:ext uri="{9D8B030D-6E8A-4147-A177-3AD203B41FA5}">
                      <a16:colId xmlns:a16="http://schemas.microsoft.com/office/drawing/2014/main" val="2887371048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1863643901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3457993848"/>
                    </a:ext>
                  </a:extLst>
                </a:gridCol>
              </a:tblGrid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3428265"/>
                  </a:ext>
                </a:extLst>
              </a:tr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5369741"/>
                  </a:ext>
                </a:extLst>
              </a:tr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6042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الطرح بمبادلة أو مبادلتين باستخدام النقود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القفز على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 جدول الطرح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العدد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النقود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26841</TotalTime>
  <Words>1804</Words>
  <Application>Microsoft Office PowerPoint</Application>
  <PresentationFormat>Personnalisé</PresentationFormat>
  <Paragraphs>500</Paragraphs>
  <Slides>60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60</vt:i4>
      </vt:variant>
    </vt:vector>
  </HeadingPairs>
  <TitlesOfParts>
    <vt:vector size="67" baseType="lpstr">
      <vt:lpstr>Microsoft Uighur</vt:lpstr>
      <vt:lpstr>Dosis</vt:lpstr>
      <vt:lpstr>Calibri</vt:lpstr>
      <vt:lpstr>Arial</vt:lpstr>
      <vt:lpstr>Carelia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216</cp:revision>
  <dcterms:created xsi:type="dcterms:W3CDTF">2006-08-16T00:00:00Z</dcterms:created>
  <dcterms:modified xsi:type="dcterms:W3CDTF">2025-09-12T20:03:00Z</dcterms:modified>
  <dc:identifier>DAFtlvZnwz4</dc:identifier>
</cp:coreProperties>
</file>