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7"/>
  </p:notesMasterIdLst>
  <p:sldIdLst>
    <p:sldId id="257" r:id="rId2"/>
    <p:sldId id="2134808553" r:id="rId3"/>
    <p:sldId id="2134808554" r:id="rId4"/>
    <p:sldId id="2134808552" r:id="rId5"/>
    <p:sldId id="2134805392" r:id="rId6"/>
    <p:sldId id="2134805155" r:id="rId7"/>
    <p:sldId id="2134808443" r:id="rId8"/>
    <p:sldId id="386" r:id="rId9"/>
    <p:sldId id="2134808444" r:id="rId10"/>
    <p:sldId id="2134808445" r:id="rId11"/>
    <p:sldId id="2134805396" r:id="rId12"/>
    <p:sldId id="2134808446" r:id="rId13"/>
    <p:sldId id="2134808447" r:id="rId14"/>
    <p:sldId id="2134808519" r:id="rId15"/>
    <p:sldId id="2134808520" r:id="rId16"/>
    <p:sldId id="2134808521" r:id="rId17"/>
    <p:sldId id="2134808522" r:id="rId18"/>
    <p:sldId id="2134808459" r:id="rId19"/>
    <p:sldId id="2134808450" r:id="rId20"/>
    <p:sldId id="2134808530" r:id="rId21"/>
    <p:sldId id="2134808531" r:id="rId22"/>
    <p:sldId id="2134808509" r:id="rId23"/>
    <p:sldId id="2134808557" r:id="rId24"/>
    <p:sldId id="2134808460" r:id="rId25"/>
    <p:sldId id="2134808453" r:id="rId26"/>
    <p:sldId id="2134808537" r:id="rId27"/>
    <p:sldId id="2134808538" r:id="rId28"/>
    <p:sldId id="2134808540" r:id="rId29"/>
    <p:sldId id="2134808562" r:id="rId30"/>
    <p:sldId id="2134808550" r:id="rId31"/>
    <p:sldId id="2134808543" r:id="rId32"/>
    <p:sldId id="2134808454" r:id="rId33"/>
    <p:sldId id="2134808542" r:id="rId34"/>
    <p:sldId id="2134808559" r:id="rId35"/>
    <p:sldId id="2134808547" r:id="rId36"/>
    <p:sldId id="2134808544" r:id="rId37"/>
    <p:sldId id="2134808548" r:id="rId38"/>
    <p:sldId id="2134808545" r:id="rId39"/>
    <p:sldId id="2134808549" r:id="rId40"/>
    <p:sldId id="2134808455" r:id="rId41"/>
    <p:sldId id="2134808551" r:id="rId42"/>
    <p:sldId id="2134808546" r:id="rId43"/>
    <p:sldId id="2134808467" r:id="rId44"/>
    <p:sldId id="2134808468" r:id="rId45"/>
    <p:sldId id="2134808499" r:id="rId46"/>
    <p:sldId id="2134808474" r:id="rId47"/>
    <p:sldId id="2134808558" r:id="rId48"/>
    <p:sldId id="2134808472" r:id="rId49"/>
    <p:sldId id="2134808501" r:id="rId50"/>
    <p:sldId id="2134808518" r:id="rId51"/>
    <p:sldId id="2134808563" r:id="rId52"/>
    <p:sldId id="2134808461" r:id="rId53"/>
    <p:sldId id="2134808564" r:id="rId54"/>
    <p:sldId id="2134808503" r:id="rId55"/>
    <p:sldId id="2134808504" r:id="rId56"/>
  </p:sldIdLst>
  <p:sldSz cx="13716000" cy="10287000"/>
  <p:notesSz cx="6858000" cy="9144000"/>
  <p:embeddedFontLst>
    <p:embeddedFont>
      <p:font typeface="Carelia" panose="020B0604020202020204" charset="0"/>
      <p:regular r:id="rId58"/>
    </p:embeddedFont>
    <p:embeddedFont>
      <p:font typeface="Dosis" pitchFamily="2" charset="0"/>
      <p:regular r:id="rId59"/>
      <p:bold r:id="rId60"/>
    </p:embeddedFont>
    <p:embeddedFont>
      <p:font typeface="IBM Plex Sans Arabic" panose="020B0604020202020204" charset="-78"/>
      <p:regular r:id="rId61"/>
    </p:embeddedFont>
    <p:embeddedFont>
      <p:font typeface="Microsoft Uighur" panose="02000000000000000000" pitchFamily="2" charset="-78"/>
      <p:regular r:id="rId62"/>
      <p:bold r:id="rId6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F98F51"/>
    <a:srgbClr val="0097B2"/>
    <a:srgbClr val="4AC283"/>
    <a:srgbClr val="3D8FA5"/>
    <a:srgbClr val="106585"/>
    <a:srgbClr val="829D4A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353" autoAdjust="0"/>
    <p:restoredTop sz="95226" autoAdjust="0"/>
  </p:normalViewPr>
  <p:slideViewPr>
    <p:cSldViewPr>
      <p:cViewPr varScale="1">
        <p:scale>
          <a:sx n="47" d="100"/>
          <a:sy n="47" d="100"/>
        </p:scale>
        <p:origin x="888" y="4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6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1.fntdata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font" Target="fonts/font4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2.fntdata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3.fntdata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12/09/2025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8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2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49.png"/><Relationship Id="rId4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6.png"/><Relationship Id="rId7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jpeg"/><Relationship Id="rId4" Type="http://schemas.openxmlformats.org/officeDocument/2006/relationships/image" Target="../media/image7.svg"/><Relationship Id="rId9" Type="http://schemas.openxmlformats.org/officeDocument/2006/relationships/image" Target="../media/image21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59.jpeg"/><Relationship Id="rId4" Type="http://schemas.openxmlformats.org/officeDocument/2006/relationships/image" Target="../media/image5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6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8.png"/><Relationship Id="rId7" Type="http://schemas.openxmlformats.org/officeDocument/2006/relationships/image" Target="../media/image3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4.png"/><Relationship Id="rId5" Type="http://schemas.openxmlformats.org/officeDocument/2006/relationships/image" Target="../media/image26.png"/><Relationship Id="rId4" Type="http://schemas.openxmlformats.org/officeDocument/2006/relationships/image" Target="../media/image9.svg"/><Relationship Id="rId9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1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توليف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3</a:t>
            </a:r>
            <a:endParaRPr lang="ar-SA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algn="ctr" defTabSz="914400" rtl="1" eaLnBrk="1" latinLnBrk="0" hangingPunct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التميز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الانتباه يساعد على الفهم الجيد،عندما أتحدث أنصتوا جيدا، أطلبـــــــــــ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الإذن قبل التحدث.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1518783" y="7727769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2CBDA84-A357-4396-986E-6BB128196AF5}"/>
              </a:ext>
            </a:extLst>
          </p:cNvPr>
          <p:cNvSpPr/>
          <p:nvPr/>
        </p:nvSpPr>
        <p:spPr>
          <a:xfrm>
            <a:off x="9497480" y="6364884"/>
            <a:ext cx="293450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 وأنصت جيدا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3276600" y="8176016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4078AF7-B7F8-EC70-299E-67216C78ECCD}"/>
              </a:ext>
            </a:extLst>
          </p:cNvPr>
          <p:cNvSpPr/>
          <p:nvPr/>
        </p:nvSpPr>
        <p:spPr>
          <a:xfrm>
            <a:off x="1284017" y="6364884"/>
            <a:ext cx="2924587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أطلب الإذن قبل التحدث</a:t>
            </a:r>
            <a:endParaRPr lang="ar-MA" sz="3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93ECDC66-96FC-62D5-56F6-2585EE3FB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284017" y="2820620"/>
            <a:ext cx="2934503" cy="3529910"/>
          </a:xfrm>
          <a:prstGeom prst="rect">
            <a:avLst/>
          </a:prstGeom>
        </p:spPr>
      </p:pic>
      <p:pic>
        <p:nvPicPr>
          <p:cNvPr id="5" name="Image 4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240C2FEF-8C30-04BA-3CA5-AB949CA46E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9497480" y="3066289"/>
            <a:ext cx="2713803" cy="326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جدول الجمع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CB0558-3D21-D5A0-EA81-065E6A572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121" b="90909" l="9353" r="89928">
                        <a14:foregroundMark x1="65468" y1="89091" x2="41727" y2="90909"/>
                        <a14:foregroundMark x1="41727" y1="90909" x2="35971" y2="83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59" b="295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بنائي الأعزاء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سنتعرف على جدول الجمع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سيساعدنا ذلك في التدرب على الحساب السريع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32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قراءة جدول الجمع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يعين 3 أو 4 تلاميذ لقراءة الجدول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44341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6" name="Image 5" descr="Une image contenant texte, calendrier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3415811"/>
            <a:ext cx="3091071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429927"/>
            <a:ext cx="13422461" cy="74379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7"/>
            <a:ext cx="13716001" cy="14651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0" y="800100"/>
            <a:ext cx="12510865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ستقومون الآن بتحديات ثنائية باستعمال جدول الجمع. سيمسك تلميذ جدول الجمع ويطرح على منافسه 5 عمليات، يجيب التلميذ الثاني بسرعة (يحتسب الأستاذ بمعية التلاميذ عدد الإجابات الصحيحة وتسجل على السبورة)، يتم تبادل الأدوار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يعين ثنائي في كل مرة (3 إلى 4 ثنائيات على الأكثر)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5604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10" name="Image 9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E0A90F5A-1AE6-7559-9859-7B99AD0673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11" name="Image 10" descr="Une image contenant texte, calendrier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ADB49D4C-475A-72A7-1C99-DD88A5D5EE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3415811"/>
            <a:ext cx="3091071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147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M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419600" y="4838700"/>
            <a:ext cx="5105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M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MA" sz="11500" dirty="0">
                <a:solidFill>
                  <a:schemeClr val="bg1"/>
                </a:solidFill>
              </a:rPr>
              <a:t>15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ECBDFDC-C92D-52E8-1015-2729D7E664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4457698" y="4838700"/>
            <a:ext cx="48006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MA" sz="11500" dirty="0">
                <a:solidFill>
                  <a:schemeClr val="bg1"/>
                </a:solidFill>
              </a:rPr>
              <a:t>10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6856114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16BBBBD-89F2-F2D0-BD70-68950BB4A028}"/>
              </a:ext>
            </a:extLst>
          </p:cNvPr>
          <p:cNvSpPr txBox="1"/>
          <p:nvPr/>
        </p:nvSpPr>
        <p:spPr>
          <a:xfrm>
            <a:off x="3962400" y="4838700"/>
            <a:ext cx="5715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MA" sz="11500" dirty="0">
                <a:solidFill>
                  <a:schemeClr val="bg1"/>
                </a:solidFill>
              </a:rPr>
              <a:t>10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</a:t>
            </a:r>
            <a:r>
              <a:rPr lang="ar-MA" sz="11500" dirty="0">
                <a:solidFill>
                  <a:schemeClr val="bg1"/>
                </a:solidFill>
              </a:rPr>
              <a:t>9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E5C933E-137F-80A3-9912-94252F8F8A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27" b="93064" l="11842" r="87500">
                        <a14:foregroundMark x1="84868" y1="49133" x2="84868" y2="49133"/>
                        <a14:foregroundMark x1="84868" y1="49133" x2="82895" y2="70520"/>
                        <a14:foregroundMark x1="82895" y1="70520" x2="62500" y2="87861"/>
                        <a14:foregroundMark x1="62500" y1="87861" x2="42105" y2="930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3" r="302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الآن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ستنعرف على كيفية تمثيل 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الأعداد من 0 إلى 999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999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باستعمال النقود.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النشاط.</a:t>
            </a:r>
            <a:endParaRPr lang="fr-FR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879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8AFCB50-FD3A-0B97-141C-DD29DFBF5972}"/>
              </a:ext>
            </a:extLst>
          </p:cNvPr>
          <p:cNvGrpSpPr/>
          <p:nvPr/>
        </p:nvGrpSpPr>
        <p:grpSpPr>
          <a:xfrm>
            <a:off x="1241896" y="3508716"/>
            <a:ext cx="6552918" cy="6056711"/>
            <a:chOff x="5499212" y="3272011"/>
            <a:chExt cx="6552918" cy="6056711"/>
          </a:xfrm>
        </p:grpSpPr>
        <p:pic>
          <p:nvPicPr>
            <p:cNvPr id="6" name="Image 5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443D4A1E-0F43-F1C9-28F4-BA9AFB483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6312906" y="3272011"/>
              <a:ext cx="4762500" cy="2500595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12A1013D-39DF-C47F-0F7B-973EA8644C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917" b="93904" l="5625" r="90781">
                          <a14:foregroundMark x1="24844" y1="19695" x2="17578" y2="19695"/>
                          <a14:foregroundMark x1="44844" y1="6917" x2="38125" y2="7386"/>
                          <a14:foregroundMark x1="21328" y1="42556" x2="18828" y2="45955"/>
                          <a14:foregroundMark x1="9609" y1="33998" x2="9375" y2="52403"/>
                          <a14:foregroundMark x1="9375" y1="52403" x2="8672" y2="55451"/>
                          <a14:foregroundMark x1="6406" y1="48769" x2="5781" y2="61547"/>
                          <a14:foregroundMark x1="26719" y1="86401" x2="21016" y2="88746"/>
                          <a14:foregroundMark x1="40391" y1="80657" x2="51172" y2="81125"/>
                          <a14:foregroundMark x1="34063" y1="89683" x2="49688" y2="67409"/>
                          <a14:foregroundMark x1="49688" y1="67409" x2="37266" y2="62837"/>
                          <a14:foregroundMark x1="37266" y1="62837" x2="29453" y2="64713"/>
                          <a14:foregroundMark x1="29453" y1="64713" x2="29297" y2="64947"/>
                          <a14:foregroundMark x1="33438" y1="70692" x2="42578" y2="89566"/>
                          <a14:foregroundMark x1="42578" y1="89566" x2="54063" y2="91325"/>
                          <a14:foregroundMark x1="54063" y1="91325" x2="55000" y2="86401"/>
                          <a14:foregroundMark x1="51484" y1="94021" x2="37500" y2="92966"/>
                          <a14:foregroundMark x1="90781" y1="32122" x2="90781" y2="3634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99212" y="4961817"/>
              <a:ext cx="6552918" cy="4366905"/>
            </a:xfrm>
            <a:prstGeom prst="rect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30F0D410-8FDE-993B-429E-5F6371C9EF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81" y="3084743"/>
            <a:ext cx="4762500" cy="47625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93D2E-8A1E-6BFB-2B5D-A9C3E01EED8E}"/>
              </a:ext>
            </a:extLst>
          </p:cNvPr>
          <p:cNvSpPr txBox="1"/>
          <p:nvPr/>
        </p:nvSpPr>
        <p:spPr>
          <a:xfrm>
            <a:off x="9311815" y="4130780"/>
            <a:ext cx="283300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التعرف على الأعداد باستعمال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 جاء دوركم،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سأوزع على كل مجموعة  عددا من النقود، قوموا بعدِّها أولا.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مثلوا العدد 847 بالنقود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BD04ED1-AFF8-5788-0F4C-08E71B0B757A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E4E9F3D-A585-CA5F-B7ED-5F96FFD28F59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847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C0E27B51-4FBB-CC38-FED6-12382A7D4171}"/>
              </a:ext>
            </a:extLst>
          </p:cNvPr>
          <p:cNvCxnSpPr>
            <a:stCxn id="3" idx="2"/>
            <a:endCxn id="5" idx="0"/>
          </p:cNvCxnSpPr>
          <p:nvPr/>
        </p:nvCxnSpPr>
        <p:spPr>
          <a:xfrm>
            <a:off x="6638908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8EF8AFA-F3A4-C238-5A4F-D4008EF2C2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728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6DEF-993F-ED96-C67A-EEF3D46C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D5A945-8D68-DE56-4BEC-5775BCCE86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8C965C-B065-0FA5-FE49-DE38D7F729E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FB2726-2676-21AE-6855-4894B1A5B6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0B28A-A871-8EC5-BABE-20087107A97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D2C908-047A-F919-A5C2-C64577F825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F9C7AF-41E3-3422-FC56-D8596718797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C7D253-F4FC-DB44-FF9D-2109B9852C71}"/>
              </a:ext>
            </a:extLst>
          </p:cNvPr>
          <p:cNvSpPr/>
          <p:nvPr/>
        </p:nvSpPr>
        <p:spPr>
          <a:xfrm>
            <a:off x="2438400" y="3543300"/>
            <a:ext cx="80772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447E5E2-BB4A-EA57-EBE9-7009E706F12D}"/>
              </a:ext>
            </a:extLst>
          </p:cNvPr>
          <p:cNvSpPr/>
          <p:nvPr/>
        </p:nvSpPr>
        <p:spPr>
          <a:xfrm>
            <a:off x="578623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847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08D4E68C-54D8-8701-6476-565EFA27E9A1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6477000" y="6743700"/>
            <a:ext cx="4754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9CCCFA35-2F71-3A0B-51CB-8ECCFD2FEB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22" name="Image 21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0EEF306B-9A90-33F6-7D69-A0AAF3DA1A9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5202721"/>
            <a:ext cx="691822" cy="1425101"/>
          </a:xfrm>
          <a:prstGeom prst="rect">
            <a:avLst/>
          </a:prstGeom>
        </p:spPr>
      </p:pic>
      <p:pic>
        <p:nvPicPr>
          <p:cNvPr id="24" name="Image 23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31EFE0CC-245F-366D-D70C-B2DA38D4AD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422" y="5199257"/>
            <a:ext cx="691822" cy="1425101"/>
          </a:xfrm>
          <a:prstGeom prst="rect">
            <a:avLst/>
          </a:prstGeom>
        </p:spPr>
      </p:pic>
      <p:pic>
        <p:nvPicPr>
          <p:cNvPr id="25" name="Image 24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41B966E0-DC49-E062-41C7-501F1E7724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818" y="3811297"/>
            <a:ext cx="691822" cy="1425101"/>
          </a:xfrm>
          <a:prstGeom prst="rect">
            <a:avLst/>
          </a:prstGeom>
        </p:spPr>
      </p:pic>
      <p:pic>
        <p:nvPicPr>
          <p:cNvPr id="26" name="Image 25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0FFF2BB-F4B5-5AFE-24F3-88C4E87DEC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5138290"/>
            <a:ext cx="676747" cy="1439388"/>
          </a:xfrm>
          <a:prstGeom prst="rect">
            <a:avLst/>
          </a:prstGeom>
        </p:spPr>
      </p:pic>
      <p:pic>
        <p:nvPicPr>
          <p:cNvPr id="28" name="Image 27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556573A3-66C7-01D2-E9A3-AB19341896A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6262" y="5152932"/>
            <a:ext cx="676747" cy="1439388"/>
          </a:xfrm>
          <a:prstGeom prst="rect">
            <a:avLst/>
          </a:prstGeom>
        </p:spPr>
      </p:pic>
      <p:pic>
        <p:nvPicPr>
          <p:cNvPr id="29" name="Image 28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1A64977F-817B-26BF-8157-114078B4D03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7524" y="5152932"/>
            <a:ext cx="676747" cy="1439388"/>
          </a:xfrm>
          <a:prstGeom prst="rect">
            <a:avLst/>
          </a:prstGeom>
        </p:spPr>
      </p:pic>
      <p:pic>
        <p:nvPicPr>
          <p:cNvPr id="33" name="Image 3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566F7F41-8AFC-EB9B-B736-675FA9E2E32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321192" y="3989356"/>
            <a:ext cx="676747" cy="1439388"/>
          </a:xfrm>
          <a:prstGeom prst="rect">
            <a:avLst/>
          </a:prstGeom>
        </p:spPr>
      </p:pic>
      <p:pic>
        <p:nvPicPr>
          <p:cNvPr id="34" name="Image 33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91CE879-2790-E3CD-67E5-6681430B65B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111" y="5116549"/>
            <a:ext cx="679221" cy="1391763"/>
          </a:xfrm>
          <a:prstGeom prst="rect">
            <a:avLst/>
          </a:prstGeom>
        </p:spPr>
      </p:pic>
      <p:pic>
        <p:nvPicPr>
          <p:cNvPr id="37" name="Image 36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1DC78441-C180-A2D9-209B-678BDD6163E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596" y="3848100"/>
            <a:ext cx="691822" cy="1425101"/>
          </a:xfrm>
          <a:prstGeom prst="rect">
            <a:avLst/>
          </a:prstGeom>
        </p:spPr>
      </p:pic>
      <p:pic>
        <p:nvPicPr>
          <p:cNvPr id="38" name="Image 37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33E99722-4EE8-B47E-FE25-63ACD98EEF1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5202721"/>
            <a:ext cx="691822" cy="1425101"/>
          </a:xfrm>
          <a:prstGeom prst="rect">
            <a:avLst/>
          </a:prstGeom>
        </p:spPr>
      </p:pic>
      <p:pic>
        <p:nvPicPr>
          <p:cNvPr id="39" name="Image 38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A8919FEE-3771-47F2-B39D-77405A3F7B7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022" y="5199257"/>
            <a:ext cx="691822" cy="1425101"/>
          </a:xfrm>
          <a:prstGeom prst="rect">
            <a:avLst/>
          </a:prstGeom>
        </p:spPr>
      </p:pic>
      <p:pic>
        <p:nvPicPr>
          <p:cNvPr id="40" name="Image 39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511530FC-DD93-EA0C-EC3A-9BEB9CE1CF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418" y="3811297"/>
            <a:ext cx="691822" cy="1425101"/>
          </a:xfrm>
          <a:prstGeom prst="rect">
            <a:avLst/>
          </a:prstGeom>
        </p:spPr>
      </p:pic>
      <p:pic>
        <p:nvPicPr>
          <p:cNvPr id="41" name="Image 4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106C1AE9-F3A1-921F-B327-B1A4A80D80A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196" y="3848100"/>
            <a:ext cx="691822" cy="1425101"/>
          </a:xfrm>
          <a:prstGeom prst="rect">
            <a:avLst/>
          </a:prstGeom>
        </p:spPr>
      </p:pic>
      <p:pic>
        <p:nvPicPr>
          <p:cNvPr id="42" name="Image 41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66A8AC5-B8F7-33C5-5EF5-0DBF77B0C60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029" y="5165712"/>
            <a:ext cx="679221" cy="1391763"/>
          </a:xfrm>
          <a:prstGeom prst="rect">
            <a:avLst/>
          </a:prstGeom>
        </p:spPr>
      </p:pic>
      <p:pic>
        <p:nvPicPr>
          <p:cNvPr id="43" name="Image 42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045D1490-8E21-EC11-590C-DF3D7FD559B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265" y="5151409"/>
            <a:ext cx="679221" cy="1391763"/>
          </a:xfrm>
          <a:prstGeom prst="rect">
            <a:avLst/>
          </a:prstGeom>
        </p:spPr>
      </p:pic>
      <p:pic>
        <p:nvPicPr>
          <p:cNvPr id="44" name="Image 43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4FB30416-AC90-2362-F50D-0E773577DC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293" y="3766040"/>
            <a:ext cx="679221" cy="1391763"/>
          </a:xfrm>
          <a:prstGeom prst="rect">
            <a:avLst/>
          </a:prstGeom>
        </p:spPr>
      </p:pic>
      <p:pic>
        <p:nvPicPr>
          <p:cNvPr id="45" name="Image 44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BC94F4F6-C6E1-D6C3-1FC2-764D2DEEEF1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7202" y="3751737"/>
            <a:ext cx="679221" cy="1391763"/>
          </a:xfrm>
          <a:prstGeom prst="rect">
            <a:avLst/>
          </a:prstGeom>
        </p:spPr>
      </p:pic>
      <p:pic>
        <p:nvPicPr>
          <p:cNvPr id="46" name="Image 4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9D4A3D94-C8F3-966D-D792-5C47720A076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300" y="3761169"/>
            <a:ext cx="679221" cy="1391763"/>
          </a:xfrm>
          <a:prstGeom prst="rect">
            <a:avLst/>
          </a:prstGeom>
        </p:spPr>
      </p:pic>
      <p:pic>
        <p:nvPicPr>
          <p:cNvPr id="49" name="Image 4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3D438258-7F45-1677-B0D3-F05DFF0EC4D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9397" y="4486924"/>
            <a:ext cx="679221" cy="139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9682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7C757-AC2E-3552-B4E2-393A3DFA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309373-D0C1-560B-CA21-870C11FCE8D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ED9554-E135-C09B-D12F-3AC0AF9B5C20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B15A618-5DBE-754D-879B-55AFD94BD3B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8BF466-09E8-C993-97FF-AA3ACD40FDA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FD0A553-1397-CF93-D54C-BAB8E0826D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6E2E763-B682-31DE-3044-DB476A50ECF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CA690A-A091-9296-D7E9-A23D025D1FA8}"/>
              </a:ext>
            </a:extLst>
          </p:cNvPr>
          <p:cNvSpPr/>
          <p:nvPr/>
        </p:nvSpPr>
        <p:spPr>
          <a:xfrm>
            <a:off x="3810000" y="3434190"/>
            <a:ext cx="56388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3747F46-AE73-70AE-ECF9-F3F6401D0CA7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dirty="0">
                <a:solidFill>
                  <a:schemeClr val="tx1"/>
                </a:solidFill>
              </a:rPr>
              <a:t>..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63568BE-303A-F322-FB6D-F29984768E8F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AD42A55-7679-CFAA-B21D-C541C81E7D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21" name="Image 2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DC2264DA-4F4E-408F-39E6-DFBB965A7E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578" y="5146078"/>
            <a:ext cx="691822" cy="1425101"/>
          </a:xfrm>
          <a:prstGeom prst="rect">
            <a:avLst/>
          </a:prstGeom>
        </p:spPr>
      </p:pic>
      <p:pic>
        <p:nvPicPr>
          <p:cNvPr id="28" name="Image 27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FF6246A2-97FB-C13F-021C-D363C3FED8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0371" y="3754654"/>
            <a:ext cx="691822" cy="1425101"/>
          </a:xfrm>
          <a:prstGeom prst="rect">
            <a:avLst/>
          </a:prstGeom>
        </p:spPr>
      </p:pic>
      <p:pic>
        <p:nvPicPr>
          <p:cNvPr id="31" name="Image 30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C8431E3-D083-5515-662A-0164DF6487F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778" y="5165113"/>
            <a:ext cx="676747" cy="1439388"/>
          </a:xfrm>
          <a:prstGeom prst="rect">
            <a:avLst/>
          </a:prstGeom>
        </p:spPr>
      </p:pic>
      <p:pic>
        <p:nvPicPr>
          <p:cNvPr id="32" name="Image 3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D17FA07B-B37C-16EC-6A91-20F142ED858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040" y="5179755"/>
            <a:ext cx="676747" cy="1439388"/>
          </a:xfrm>
          <a:prstGeom prst="rect">
            <a:avLst/>
          </a:prstGeom>
        </p:spPr>
      </p:pic>
      <p:pic>
        <p:nvPicPr>
          <p:cNvPr id="33" name="Image 3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C6CF1531-FC73-B0ED-0A69-3F712F471EE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302" y="5179755"/>
            <a:ext cx="676747" cy="1439388"/>
          </a:xfrm>
          <a:prstGeom prst="rect">
            <a:avLst/>
          </a:prstGeom>
        </p:spPr>
      </p:pic>
      <p:pic>
        <p:nvPicPr>
          <p:cNvPr id="34" name="Image 3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F63ACF3-D74F-83E5-66FB-457FCAE1AE4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3749" y="3751190"/>
            <a:ext cx="676747" cy="1439388"/>
          </a:xfrm>
          <a:prstGeom prst="rect">
            <a:avLst/>
          </a:prstGeom>
        </p:spPr>
      </p:pic>
      <p:pic>
        <p:nvPicPr>
          <p:cNvPr id="35" name="Image 3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341FE87-B724-F883-92F1-7B8C7C45AC2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011" y="3765832"/>
            <a:ext cx="676747" cy="1439388"/>
          </a:xfrm>
          <a:prstGeom prst="rect">
            <a:avLst/>
          </a:prstGeom>
        </p:spPr>
      </p:pic>
      <p:pic>
        <p:nvPicPr>
          <p:cNvPr id="36" name="Image 3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9C9B7F4B-A60A-D868-2DAB-1409653018B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0580" y="5318144"/>
            <a:ext cx="679221" cy="1391763"/>
          </a:xfrm>
          <a:prstGeom prst="rect">
            <a:avLst/>
          </a:prstGeom>
        </p:spPr>
      </p:pic>
      <p:pic>
        <p:nvPicPr>
          <p:cNvPr id="38" name="Image 37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2B52B377-26D0-142E-97CE-26E5EC44D19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262" y="4763575"/>
            <a:ext cx="679221" cy="1391763"/>
          </a:xfrm>
          <a:prstGeom prst="rect">
            <a:avLst/>
          </a:prstGeom>
        </p:spPr>
      </p:pic>
      <p:pic>
        <p:nvPicPr>
          <p:cNvPr id="39" name="Image 3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753159B0-DC1E-98ED-5D1F-A6B0E70D77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898" y="5142614"/>
            <a:ext cx="679221" cy="1391763"/>
          </a:xfrm>
          <a:prstGeom prst="rect">
            <a:avLst/>
          </a:prstGeom>
        </p:spPr>
      </p:pic>
      <p:pic>
        <p:nvPicPr>
          <p:cNvPr id="40" name="Image 39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2C70FB74-AE65-5BA6-592A-D1CA6E782AF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352" y="4883126"/>
            <a:ext cx="679221" cy="1391763"/>
          </a:xfrm>
          <a:prstGeom prst="rect">
            <a:avLst/>
          </a:prstGeom>
        </p:spPr>
      </p:pic>
      <p:pic>
        <p:nvPicPr>
          <p:cNvPr id="43" name="Image 42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51CCC90D-F29A-E192-CACD-D97EDCAFFB3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509" y="3645166"/>
            <a:ext cx="679221" cy="1391763"/>
          </a:xfrm>
          <a:prstGeom prst="rect">
            <a:avLst/>
          </a:prstGeom>
        </p:spPr>
      </p:pic>
      <p:pic>
        <p:nvPicPr>
          <p:cNvPr id="44" name="Image 4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FD5C466-77BE-78F7-90E7-D49698B92A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319" y="5172434"/>
            <a:ext cx="676747" cy="1439388"/>
          </a:xfrm>
          <a:prstGeom prst="rect">
            <a:avLst/>
          </a:prstGeom>
        </p:spPr>
      </p:pic>
      <p:pic>
        <p:nvPicPr>
          <p:cNvPr id="45" name="Image 4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3F9E3C9E-7F1B-F94A-8164-92DD415A3B6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632" y="3747510"/>
            <a:ext cx="676747" cy="143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6435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0ACFD7-4C1E-216F-14AD-7588A09AA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0615F3D-9F2E-FB29-75AD-EF4EDD7725CF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B651028-380D-53C6-870A-3B24CDB0DE98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D9F1E0C-DFAF-6555-73E7-38B71B77BD30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7B2B78B-1A08-B1F9-2A91-9714660E8B2A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BA753C5-AC3A-0292-809B-95F7D6E5030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535D4E2-5BAD-A12C-5CDE-E2F5962F405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822F199-FCA9-4520-21EF-2A34ED98DFF8}"/>
              </a:ext>
            </a:extLst>
          </p:cNvPr>
          <p:cNvSpPr/>
          <p:nvPr/>
        </p:nvSpPr>
        <p:spPr>
          <a:xfrm>
            <a:off x="3810000" y="3434190"/>
            <a:ext cx="56388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2B563B-DAEF-3022-AFAC-9FC30AC2145B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275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FEEF76D3-6AA5-D441-4E1C-105171C594BD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77C2184-5C0E-AC87-E26E-33B1452C1D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40" name="Image 39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D347910A-392A-0227-DADD-180019F48F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4607" y="5120412"/>
            <a:ext cx="691822" cy="1425101"/>
          </a:xfrm>
          <a:prstGeom prst="rect">
            <a:avLst/>
          </a:prstGeom>
        </p:spPr>
      </p:pic>
      <p:pic>
        <p:nvPicPr>
          <p:cNvPr id="41" name="Image 4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75EAACC8-7A48-C359-B3F3-1BF60B6DFA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3728988"/>
            <a:ext cx="691822" cy="1425101"/>
          </a:xfrm>
          <a:prstGeom prst="rect">
            <a:avLst/>
          </a:prstGeom>
        </p:spPr>
      </p:pic>
      <p:pic>
        <p:nvPicPr>
          <p:cNvPr id="42" name="Image 4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3FF1C31B-D5EA-6F00-518C-98A8B385B23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4807" y="5139447"/>
            <a:ext cx="676747" cy="1439388"/>
          </a:xfrm>
          <a:prstGeom prst="rect">
            <a:avLst/>
          </a:prstGeom>
        </p:spPr>
      </p:pic>
      <p:pic>
        <p:nvPicPr>
          <p:cNvPr id="43" name="Image 4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10439A17-2A41-D9F1-BD91-68940B99318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069" y="5154089"/>
            <a:ext cx="676747" cy="1439388"/>
          </a:xfrm>
          <a:prstGeom prst="rect">
            <a:avLst/>
          </a:prstGeom>
        </p:spPr>
      </p:pic>
      <p:pic>
        <p:nvPicPr>
          <p:cNvPr id="44" name="Image 4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BD2D8E65-A69F-9565-C53B-CE3AE2B4267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331" y="5154089"/>
            <a:ext cx="676747" cy="1439388"/>
          </a:xfrm>
          <a:prstGeom prst="rect">
            <a:avLst/>
          </a:prstGeom>
        </p:spPr>
      </p:pic>
      <p:pic>
        <p:nvPicPr>
          <p:cNvPr id="45" name="Image 4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D10AD8F0-F884-6084-BF9F-CF715169B0F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5778" y="3725524"/>
            <a:ext cx="676747" cy="1439388"/>
          </a:xfrm>
          <a:prstGeom prst="rect">
            <a:avLst/>
          </a:prstGeom>
        </p:spPr>
      </p:pic>
      <p:pic>
        <p:nvPicPr>
          <p:cNvPr id="46" name="Image 45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E9D6548-D012-24A8-A221-C192916847E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040" y="3740166"/>
            <a:ext cx="676747" cy="1439388"/>
          </a:xfrm>
          <a:prstGeom prst="rect">
            <a:avLst/>
          </a:prstGeom>
        </p:spPr>
      </p:pic>
      <p:pic>
        <p:nvPicPr>
          <p:cNvPr id="47" name="Image 46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8CB1C6C4-7EE6-F85D-C601-26626C70F76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2609" y="5292478"/>
            <a:ext cx="679221" cy="1391763"/>
          </a:xfrm>
          <a:prstGeom prst="rect">
            <a:avLst/>
          </a:prstGeom>
        </p:spPr>
      </p:pic>
      <p:pic>
        <p:nvPicPr>
          <p:cNvPr id="48" name="Image 47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0281728-36E6-177A-3E0C-73DD263F9A5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291" y="4737909"/>
            <a:ext cx="679221" cy="1391763"/>
          </a:xfrm>
          <a:prstGeom prst="rect">
            <a:avLst/>
          </a:prstGeom>
        </p:spPr>
      </p:pic>
      <p:pic>
        <p:nvPicPr>
          <p:cNvPr id="49" name="Image 4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AF87A0D0-2460-4A45-03BD-5AAADA88073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927" y="5116948"/>
            <a:ext cx="679221" cy="1391763"/>
          </a:xfrm>
          <a:prstGeom prst="rect">
            <a:avLst/>
          </a:prstGeom>
        </p:spPr>
      </p:pic>
      <p:pic>
        <p:nvPicPr>
          <p:cNvPr id="51" name="Image 50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B1AB3CA5-3209-ABB0-C1C7-7FF0154A5EC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6381" y="4857460"/>
            <a:ext cx="679221" cy="1391763"/>
          </a:xfrm>
          <a:prstGeom prst="rect">
            <a:avLst/>
          </a:prstGeom>
        </p:spPr>
      </p:pic>
      <p:pic>
        <p:nvPicPr>
          <p:cNvPr id="52" name="Image 51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B7FE5C4-E119-9E9C-AE1A-26446717D3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538" y="3619500"/>
            <a:ext cx="679221" cy="1391763"/>
          </a:xfrm>
          <a:prstGeom prst="rect">
            <a:avLst/>
          </a:prstGeom>
        </p:spPr>
      </p:pic>
      <p:pic>
        <p:nvPicPr>
          <p:cNvPr id="53" name="Image 5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9930457A-1D5C-023E-E47C-0FAAFDF3BE0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348" y="5146768"/>
            <a:ext cx="676747" cy="1439388"/>
          </a:xfrm>
          <a:prstGeom prst="rect">
            <a:avLst/>
          </a:prstGeom>
        </p:spPr>
      </p:pic>
      <p:pic>
        <p:nvPicPr>
          <p:cNvPr id="54" name="Image 5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FA499FC-A609-816B-F484-72A2E3FA039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661" y="3721844"/>
            <a:ext cx="676747" cy="143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991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جمع عددين باحتفاظ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65D8BE4-4E3B-AB62-18DB-B9156F204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سنتدرب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جمع باحتفاظ باستخدام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347 درهما لمريم ويطلب منها عدها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ويعطي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165 درهما لعمر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ويطلب منه عدَّها.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1648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DF59B42F-0DA0-7BA0-10FF-3787ABDE57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614410" y="1219775"/>
            <a:ext cx="774297" cy="937987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F9209833-319D-6FE8-CFA6-B50FD1F4AEDB}"/>
              </a:ext>
            </a:extLst>
          </p:cNvPr>
          <p:cNvSpPr txBox="1"/>
          <p:nvPr/>
        </p:nvSpPr>
        <p:spPr>
          <a:xfrm>
            <a:off x="10546580" y="4731017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عمر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AAB1BEB-E8A7-2D52-CCC7-BAB5A2CD5C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2170" y="4558598"/>
            <a:ext cx="7568555" cy="5043732"/>
          </a:xfrm>
          <a:prstGeom prst="rect">
            <a:avLst/>
          </a:prstGeom>
        </p:spPr>
      </p:pic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66C6AF47-C693-3D86-9156-1AEE8EC6F9C6}"/>
              </a:ext>
            </a:extLst>
          </p:cNvPr>
          <p:cNvCxnSpPr>
            <a:cxnSpLocks/>
          </p:cNvCxnSpPr>
          <p:nvPr/>
        </p:nvCxnSpPr>
        <p:spPr>
          <a:xfrm>
            <a:off x="2046031" y="5377348"/>
            <a:ext cx="1036423" cy="501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F262F06B-FC5A-34A7-6FCF-9283747AF354}"/>
              </a:ext>
            </a:extLst>
          </p:cNvPr>
          <p:cNvCxnSpPr>
            <a:cxnSpLocks/>
          </p:cNvCxnSpPr>
          <p:nvPr/>
        </p:nvCxnSpPr>
        <p:spPr>
          <a:xfrm flipH="1">
            <a:off x="9861307" y="5331491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AD693589-D49A-F4E2-EB49-1F377A9255BF}"/>
              </a:ext>
            </a:extLst>
          </p:cNvPr>
          <p:cNvSpPr txBox="1"/>
          <p:nvPr/>
        </p:nvSpPr>
        <p:spPr>
          <a:xfrm>
            <a:off x="1001558" y="4820334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مريم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B259F-A835-7607-7E76-E22FC3EEB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D0A73B-00CD-C844-EEE1-85BF81A96D4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77D762-0C02-0593-BAD3-87D0BB432BC6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8EE463-7B25-C7E8-3E93-31D50BC16BBC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BF08FAD-E25B-032A-CEEF-EF541F97CC4E}"/>
              </a:ext>
            </a:extLst>
          </p:cNvPr>
          <p:cNvSpPr txBox="1"/>
          <p:nvPr/>
        </p:nvSpPr>
        <p:spPr>
          <a:xfrm>
            <a:off x="275854" y="863026"/>
            <a:ext cx="1216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 حظوا جيدا سأطلب من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مريم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تعطي نقودها</a:t>
            </a: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347 درهما</a:t>
            </a: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)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لعمر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وعليكم أن تخمنوا  كم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درهما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أصبح لدى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عمر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لمساعدتهم على فهم الوضعية  واستنتاج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1572992-A8D2-68C6-2E78-29E6BEAC4C3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D14785C-7E47-D43E-119E-4DB55897FF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4A3D4C1-7D42-5620-8AF8-53DC9D777629}"/>
              </a:ext>
            </a:extLst>
          </p:cNvPr>
          <p:cNvSpPr txBox="1"/>
          <p:nvPr/>
        </p:nvSpPr>
        <p:spPr>
          <a:xfrm>
            <a:off x="10168698" y="3964850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عمر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860CF2E-40A5-CC7B-87BC-95A00E62346D}"/>
              </a:ext>
            </a:extLst>
          </p:cNvPr>
          <p:cNvSpPr txBox="1"/>
          <p:nvPr/>
        </p:nvSpPr>
        <p:spPr>
          <a:xfrm>
            <a:off x="573246" y="4531276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مريم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07FB55F-312A-48DC-775C-976F472776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01094" y="3800835"/>
            <a:ext cx="7568555" cy="5043732"/>
          </a:xfrm>
          <a:prstGeom prst="rect">
            <a:avLst/>
          </a:prstGeom>
        </p:spPr>
      </p:pic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F7E5BE13-B9E2-8135-D41B-395F929FC67A}"/>
              </a:ext>
            </a:extLst>
          </p:cNvPr>
          <p:cNvCxnSpPr>
            <a:cxnSpLocks/>
          </p:cNvCxnSpPr>
          <p:nvPr/>
        </p:nvCxnSpPr>
        <p:spPr>
          <a:xfrm>
            <a:off x="1628558" y="5076632"/>
            <a:ext cx="1036423" cy="501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AA86211B-7B17-AAED-636F-07C772E8CAFF}"/>
              </a:ext>
            </a:extLst>
          </p:cNvPr>
          <p:cNvCxnSpPr>
            <a:cxnSpLocks/>
          </p:cNvCxnSpPr>
          <p:nvPr/>
        </p:nvCxnSpPr>
        <p:spPr>
          <a:xfrm flipH="1">
            <a:off x="9683607" y="4713559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24385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إنجاز عملية جمع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احتفاظ باستخدام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</a:t>
            </a:r>
            <a:endParaRPr lang="fr-FR" sz="2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2B109890-78BD-D796-C420-D0571B14B2F3}"/>
              </a:ext>
            </a:extLst>
          </p:cNvPr>
          <p:cNvGrpSpPr/>
          <p:nvPr/>
        </p:nvGrpSpPr>
        <p:grpSpPr>
          <a:xfrm>
            <a:off x="5412814" y="3606459"/>
            <a:ext cx="6552918" cy="6337641"/>
            <a:chOff x="5423146" y="2984386"/>
            <a:chExt cx="6552918" cy="6337641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F6A62829-14C0-C7B5-855B-DD3ED2812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F2682B34-3ED3-8646-52AC-3A49C57E1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924" b="93904" l="2422" r="90547">
                          <a14:foregroundMark x1="21406" y1="20281" x2="21406" y2="20281"/>
                          <a14:foregroundMark x1="20469" y1="41266" x2="20469" y2="41266"/>
                          <a14:foregroundMark x1="24297" y1="40797" x2="24297" y2="40797"/>
                          <a14:foregroundMark x1="9063" y1="38335" x2="9063" y2="38335"/>
                          <a14:foregroundMark x1="6172" y1="52638" x2="7187" y2="65064"/>
                          <a14:foregroundMark x1="40781" y1="9848" x2="45547" y2="9848"/>
                          <a14:foregroundMark x1="40781" y1="5041" x2="46172" y2="7386"/>
                          <a14:foregroundMark x1="55391" y1="94021" x2="40469" y2="92145"/>
                          <a14:foregroundMark x1="90547" y1="30246" x2="90234" y2="35522"/>
                          <a14:foregroundMark x1="2422" y1="44549" x2="3047" y2="4982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23146" y="4955122"/>
              <a:ext cx="6552918" cy="4366905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1090631" y="4939423"/>
            <a:ext cx="3038124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الجمع باستعمال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انجزوا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78F4584-7358-3AF5-AE04-8E56CAAE825F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26CE8A7-8A7C-3672-7ED4-EEA4ED6CCE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3548807"/>
              </p:ext>
            </p:extLst>
          </p:nvPr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8249">
                  <a:extLst>
                    <a:ext uri="{9D8B030D-6E8A-4147-A177-3AD203B41FA5}">
                      <a16:colId xmlns:a16="http://schemas.microsoft.com/office/drawing/2014/main" val="1556849506"/>
                    </a:ext>
                  </a:extLst>
                </a:gridCol>
                <a:gridCol w="1508249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150824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5273CAA-3182-7291-D0AF-270586A63FE5}"/>
              </a:ext>
            </a:extLst>
          </p:cNvPr>
          <p:cNvSpPr txBox="1"/>
          <p:nvPr/>
        </p:nvSpPr>
        <p:spPr>
          <a:xfrm>
            <a:off x="8359593" y="4414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2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4FA9995-D3D4-DF73-158E-EC8D6621F88F}"/>
              </a:ext>
            </a:extLst>
          </p:cNvPr>
          <p:cNvSpPr txBox="1"/>
          <p:nvPr/>
        </p:nvSpPr>
        <p:spPr>
          <a:xfrm>
            <a:off x="5644038" y="444096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B050"/>
                </a:solidFill>
              </a:rPr>
              <a:t>4</a:t>
            </a:r>
            <a:endParaRPr lang="fr-FR" sz="8000" b="1" dirty="0">
              <a:solidFill>
                <a:srgbClr val="00B05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856243-18C2-00C1-0316-B8232D4077A6}"/>
              </a:ext>
            </a:extLst>
          </p:cNvPr>
          <p:cNvSpPr txBox="1"/>
          <p:nvPr/>
        </p:nvSpPr>
        <p:spPr>
          <a:xfrm>
            <a:off x="8360925" y="55754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985492A-791B-DA20-6C7B-A881B21CA5DF}"/>
              </a:ext>
            </a:extLst>
          </p:cNvPr>
          <p:cNvSpPr txBox="1"/>
          <p:nvPr/>
        </p:nvSpPr>
        <p:spPr>
          <a:xfrm>
            <a:off x="7013298" y="560618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DE1F345-1ABA-CC59-899D-8258249465E2}"/>
              </a:ext>
            </a:extLst>
          </p:cNvPr>
          <p:cNvSpPr txBox="1"/>
          <p:nvPr/>
        </p:nvSpPr>
        <p:spPr>
          <a:xfrm>
            <a:off x="8385677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9F48303-E5E1-4AC6-7491-8B69167F2847}"/>
              </a:ext>
            </a:extLst>
          </p:cNvPr>
          <p:cNvSpPr txBox="1"/>
          <p:nvPr/>
        </p:nvSpPr>
        <p:spPr>
          <a:xfrm>
            <a:off x="5663326" y="711890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C9C765A-762A-CA63-50F8-F5D785D475A7}"/>
              </a:ext>
            </a:extLst>
          </p:cNvPr>
          <p:cNvSpPr txBox="1"/>
          <p:nvPr/>
        </p:nvSpPr>
        <p:spPr>
          <a:xfrm>
            <a:off x="6967764" y="444096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9F1703D-CBE9-B6DB-8DCB-BCCCCAAD0641}"/>
              </a:ext>
            </a:extLst>
          </p:cNvPr>
          <p:cNvSpPr txBox="1"/>
          <p:nvPr/>
        </p:nvSpPr>
        <p:spPr>
          <a:xfrm>
            <a:off x="7049397" y="715865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20A1634-742D-2F73-1BFE-91A1F2E3178E}"/>
              </a:ext>
            </a:extLst>
          </p:cNvPr>
          <p:cNvSpPr txBox="1"/>
          <p:nvPr/>
        </p:nvSpPr>
        <p:spPr>
          <a:xfrm>
            <a:off x="5717281" y="559279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B050"/>
                </a:solidFill>
              </a:rPr>
              <a:t>2</a:t>
            </a:r>
            <a:endParaRPr lang="fr-FR" sz="8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7681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B11B6-0378-45A5-D7CB-1180476041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9714A46-A233-7519-CD33-8A448F79966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BA54FB3-9EE5-D181-2733-2B13CA1BE08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1FDAE11-B14E-3DA9-B706-47E808E8BEFB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BD03543-9166-8E00-F052-1329262D01C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F73A565-2C5B-C480-1A19-53E916A102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B88C62D-7CF8-4067-AE18-8C95789F0949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BDD6A1D-E07C-A341-DE9F-EC166146A6D7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8249">
                  <a:extLst>
                    <a:ext uri="{9D8B030D-6E8A-4147-A177-3AD203B41FA5}">
                      <a16:colId xmlns:a16="http://schemas.microsoft.com/office/drawing/2014/main" val="1556849506"/>
                    </a:ext>
                  </a:extLst>
                </a:gridCol>
                <a:gridCol w="1508249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150824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58547EBD-0A4C-0DE1-63AC-C303C2DF270F}"/>
              </a:ext>
            </a:extLst>
          </p:cNvPr>
          <p:cNvSpPr txBox="1"/>
          <p:nvPr/>
        </p:nvSpPr>
        <p:spPr>
          <a:xfrm>
            <a:off x="8359593" y="4414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2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253D235-6971-BD31-4A41-8D146613B7A4}"/>
              </a:ext>
            </a:extLst>
          </p:cNvPr>
          <p:cNvSpPr txBox="1"/>
          <p:nvPr/>
        </p:nvSpPr>
        <p:spPr>
          <a:xfrm>
            <a:off x="5644038" y="444096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B050"/>
                </a:solidFill>
              </a:rPr>
              <a:t>4</a:t>
            </a:r>
            <a:endParaRPr lang="fr-FR" sz="8000" b="1" dirty="0">
              <a:solidFill>
                <a:srgbClr val="00B05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85888BC-85A8-05E7-0809-68BF8B69CF70}"/>
              </a:ext>
            </a:extLst>
          </p:cNvPr>
          <p:cNvSpPr txBox="1"/>
          <p:nvPr/>
        </p:nvSpPr>
        <p:spPr>
          <a:xfrm>
            <a:off x="8360925" y="55754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1E03F44-D367-29C6-CF29-AF684927A541}"/>
              </a:ext>
            </a:extLst>
          </p:cNvPr>
          <p:cNvSpPr txBox="1"/>
          <p:nvPr/>
        </p:nvSpPr>
        <p:spPr>
          <a:xfrm>
            <a:off x="7013298" y="560618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FB0F4C8-54D9-69A8-272E-439840DF9103}"/>
              </a:ext>
            </a:extLst>
          </p:cNvPr>
          <p:cNvSpPr txBox="1"/>
          <p:nvPr/>
        </p:nvSpPr>
        <p:spPr>
          <a:xfrm>
            <a:off x="8385677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2434C21-4770-690D-EE7C-CA7E40D560B2}"/>
              </a:ext>
            </a:extLst>
          </p:cNvPr>
          <p:cNvSpPr txBox="1"/>
          <p:nvPr/>
        </p:nvSpPr>
        <p:spPr>
          <a:xfrm>
            <a:off x="5663326" y="711890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36D0480-0DE2-F6C3-6109-65CB8900B23D}"/>
              </a:ext>
            </a:extLst>
          </p:cNvPr>
          <p:cNvSpPr txBox="1"/>
          <p:nvPr/>
        </p:nvSpPr>
        <p:spPr>
          <a:xfrm>
            <a:off x="6967764" y="444096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F53FDEC-9782-B8C4-5196-704BEF6912A8}"/>
              </a:ext>
            </a:extLst>
          </p:cNvPr>
          <p:cNvSpPr txBox="1"/>
          <p:nvPr/>
        </p:nvSpPr>
        <p:spPr>
          <a:xfrm>
            <a:off x="7049397" y="715865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70C5545-E66F-7F72-1FD0-70D88CE3528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848C48F4-C9E6-AB3B-A18F-65E1E3B956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1" y="1184559"/>
            <a:ext cx="1148959" cy="821798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4DFFB62F-70C2-7FCA-4000-3B9A83DA3D9B}"/>
              </a:ext>
            </a:extLst>
          </p:cNvPr>
          <p:cNvSpPr txBox="1"/>
          <p:nvPr/>
        </p:nvSpPr>
        <p:spPr>
          <a:xfrm>
            <a:off x="5493820" y="4379268"/>
            <a:ext cx="339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/>
              <a:t>1</a:t>
            </a:r>
            <a:endParaRPr lang="fr-FR" sz="2400" b="1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376460B-BE15-378F-5F80-F159735D90F8}"/>
              </a:ext>
            </a:extLst>
          </p:cNvPr>
          <p:cNvSpPr txBox="1"/>
          <p:nvPr/>
        </p:nvSpPr>
        <p:spPr>
          <a:xfrm>
            <a:off x="6849774" y="4379267"/>
            <a:ext cx="339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/>
              <a:t>1</a:t>
            </a:r>
            <a:endParaRPr lang="fr-FR" sz="2400" b="1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5CF47CB-AF14-BF26-30F3-7F5488DCC215}"/>
              </a:ext>
            </a:extLst>
          </p:cNvPr>
          <p:cNvSpPr txBox="1"/>
          <p:nvPr/>
        </p:nvSpPr>
        <p:spPr>
          <a:xfrm>
            <a:off x="5652623" y="560618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B050"/>
                </a:solidFill>
              </a:rPr>
              <a:t>2</a:t>
            </a:r>
            <a:endParaRPr lang="fr-FR" sz="8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837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74077-E679-DFC3-D482-01F256A99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12439E-7583-6FD6-1159-1F40AC509EA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5B1943-63FE-16CC-5707-FFC60E738B77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D8EF68-2341-6766-BF90-1B278F6D79B0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56E42C7-5086-1B40-DA16-3F6D57DAE06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تعلمنا؟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41C3172-6DF5-D9EF-7429-B82591A17FE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D8C3484-A28F-69BD-99FF-89182563DA5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BA587B8-C016-514B-84D8-B5BD659CDF5B}"/>
              </a:ext>
            </a:extLst>
          </p:cNvPr>
          <p:cNvSpPr/>
          <p:nvPr/>
        </p:nvSpPr>
        <p:spPr>
          <a:xfrm>
            <a:off x="2286000" y="3223519"/>
            <a:ext cx="7924800" cy="13413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عملية جمع باحتفاظ نتبع الخطوات التالية</a:t>
            </a:r>
          </a:p>
        </p:txBody>
      </p:sp>
      <p:pic>
        <p:nvPicPr>
          <p:cNvPr id="10" name="Image 9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35052FF-5F07-DB79-7323-DF3C74CAF8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1" t="39972" r="9538" b="42755"/>
          <a:stretch>
            <a:fillRect/>
          </a:stretch>
        </p:blipFill>
        <p:spPr>
          <a:xfrm rot="10800000">
            <a:off x="1447800" y="4982801"/>
            <a:ext cx="11656300" cy="886229"/>
          </a:xfrm>
          <a:prstGeom prst="rect">
            <a:avLst/>
          </a:prstGeom>
        </p:spPr>
      </p:pic>
      <p:pic>
        <p:nvPicPr>
          <p:cNvPr id="11" name="Image 10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78B7D1C8-0089-4D72-068D-2A2C5CA8F3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70666" r="9825" b="12632"/>
          <a:stretch>
            <a:fillRect/>
          </a:stretch>
        </p:blipFill>
        <p:spPr>
          <a:xfrm rot="10800000">
            <a:off x="1447800" y="5989051"/>
            <a:ext cx="11656300" cy="856952"/>
          </a:xfrm>
          <a:prstGeom prst="rect">
            <a:avLst/>
          </a:prstGeom>
        </p:spPr>
      </p:pic>
      <p:pic>
        <p:nvPicPr>
          <p:cNvPr id="12" name="Image 11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CC3400C-12F5-99D1-347B-359EAF28E8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1447800" y="6972200"/>
            <a:ext cx="11656300" cy="88622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FC0A439-C97E-E7D0-C6FD-C3507614A724}"/>
              </a:ext>
            </a:extLst>
          </p:cNvPr>
          <p:cNvSpPr txBox="1"/>
          <p:nvPr/>
        </p:nvSpPr>
        <p:spPr>
          <a:xfrm>
            <a:off x="11147646" y="488631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الأولى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33287AF-7C9E-710B-8F52-2B540F3B5B4C}"/>
              </a:ext>
            </a:extLst>
          </p:cNvPr>
          <p:cNvSpPr txBox="1"/>
          <p:nvPr/>
        </p:nvSpPr>
        <p:spPr>
          <a:xfrm>
            <a:off x="11102442" y="592426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الثانية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C2FC770-EBA0-53E1-966F-3AC4869C56A0}"/>
              </a:ext>
            </a:extLst>
          </p:cNvPr>
          <p:cNvSpPr txBox="1"/>
          <p:nvPr/>
        </p:nvSpPr>
        <p:spPr>
          <a:xfrm>
            <a:off x="11147646" y="684688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الثالثة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1BA2522-968E-B422-362D-83E21DC99677}"/>
              </a:ext>
            </a:extLst>
          </p:cNvPr>
          <p:cNvSpPr txBox="1"/>
          <p:nvPr/>
        </p:nvSpPr>
        <p:spPr>
          <a:xfrm>
            <a:off x="1171944" y="4985456"/>
            <a:ext cx="95266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أضع العملية عموديا وأبدأ بالعدد الأكبر (الوحدات تحت الوحدات والعشرات تحت العشرات)؛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9E2D40A-11E4-028C-A20F-083E9C5AEE93}"/>
              </a:ext>
            </a:extLst>
          </p:cNvPr>
          <p:cNvSpPr txBox="1"/>
          <p:nvPr/>
        </p:nvSpPr>
        <p:spPr>
          <a:xfrm>
            <a:off x="1239780" y="5895846"/>
            <a:ext cx="95266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أجمع الوحدات مع الوحدات وأكتب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رقم وحدات 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الوحدات في الخانة أسفل الوحدات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وأحتفظ برقم العشرات فوق عشرات العدد الأول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A31ECD9-D78D-C692-26A7-5C95C6F941DA}"/>
              </a:ext>
            </a:extLst>
          </p:cNvPr>
          <p:cNvSpPr txBox="1"/>
          <p:nvPr/>
        </p:nvSpPr>
        <p:spPr>
          <a:xfrm>
            <a:off x="1171944" y="6955382"/>
            <a:ext cx="95266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أجمع العشرات مع العشرات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(ولا أنسى الاحتفاظ) 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واكتب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رقم وحدات 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العشرات في الخانة أسفل العشرات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وأحتفظ برقم عشرات المجموع فوق مئات العدد الأول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</p:txBody>
      </p:sp>
      <p:pic>
        <p:nvPicPr>
          <p:cNvPr id="5" name="Image 4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576F226-6060-1AA1-0C8A-C97AF32F70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1447800" y="7953986"/>
            <a:ext cx="11656300" cy="88622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BB56E54-582B-89C8-A12D-250581492F1A}"/>
              </a:ext>
            </a:extLst>
          </p:cNvPr>
          <p:cNvSpPr txBox="1"/>
          <p:nvPr/>
        </p:nvSpPr>
        <p:spPr>
          <a:xfrm>
            <a:off x="11054960" y="7867961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</a:t>
            </a: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الرابعة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56B3CB6-9A44-2D47-7BC5-9AFE9692103A}"/>
              </a:ext>
            </a:extLst>
          </p:cNvPr>
          <p:cNvSpPr txBox="1"/>
          <p:nvPr/>
        </p:nvSpPr>
        <p:spPr>
          <a:xfrm>
            <a:off x="1205862" y="8140125"/>
            <a:ext cx="9526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أجمع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المئات مع المئات (ولا أنسى الاحتفاظ) 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واكتب مجموع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المئات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في الخانة أسفل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المئات.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97770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1143000" y="4312503"/>
            <a:ext cx="10515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0" name="Image 9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6E4964C-E590-F577-4456-3BC7A49637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2458844" y="4119717"/>
            <a:ext cx="8798307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الأب كتبا مدرسية ب 147 درهما ومجموعة من الدفاتر ب 98 درهما. </a:t>
            </a:r>
            <a:endParaRPr lang="fr-FR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 الأب؟</a:t>
            </a: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عدد شخصيات المسالة؟ عدد خشيبات كل واحد؟ من لديه أكبر عدد من الخشيبات؟ من أعطى  الخشيبات؟ لمن؟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E5E6F-FDE3-18C5-881D-03475FBC0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5A8165-F766-04C6-6659-BBA82A9CBF4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1218A58-6665-B3D8-AE00-6DC068E9E52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702228-AA72-C71A-5739-49E74A4FB1F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DE9201-434B-98D2-7387-2C8475FCA1AE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02448BA-282D-1B7D-FD80-D3DE81F5260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5AD0B5-92BE-3851-1DFD-269197CEC8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F2FB7331-4504-3B3F-81EF-851AC7D6C3D5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FBA3388-7778-9811-AB32-6CBF466B62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5FAEB2C-A165-93A1-1106-0AC6BCF5EF4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612978ED-6157-0291-487F-5B87856E249D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الأب كتبا مدرسية ب 147 درهما ومجموعة من الدفاتر ب 98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 الأب؟</a:t>
            </a:r>
          </a:p>
        </p:txBody>
      </p:sp>
    </p:spTree>
    <p:extLst>
      <p:ext uri="{BB962C8B-B14F-4D97-AF65-F5344CB8AC3E}">
        <p14:creationId xmlns:p14="http://schemas.microsoft.com/office/powerpoint/2010/main" val="1162198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الكتب 147 درهما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الدفاتر98 درهما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25A6A12E-4040-6C98-B58C-3B313B0A0C2F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الأب كتبا مدرسية ب 147 درهما ومجموعة من الدفاتر ب 98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 الأب؟</a:t>
            </a: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AF45CAE-C7C5-D0F3-F1AB-14AE31531F51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الأب كتبا مدرسية ب 147 درهما ومجموعة من الدفاتر ب 98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 الأب؟</a:t>
            </a: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المطوب هو  حساب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 صرفه الأب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293EA579-EB0D-9449-1C36-7541C5D71CF9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الأب كتبا مدرسية ب 147 درهما ومجموعة من الدفاتر ب 98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 الأب؟</a:t>
            </a: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لة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EEBB7B3-8960-9514-8127-DA67B89B0E9A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الأب كتبا مدرسية ب 147 درهما ومجموعة من الدفاتر ب 98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 الأب؟</a:t>
            </a: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990599" y="4019736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الكتب 147 درهما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الدفاتر 98 درهما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6270728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عليّ أن أقوم بعملية الجمع.</a:t>
            </a:r>
            <a:endParaRPr lang="ar-MA" sz="60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المبلغ الذي صرفه الأب.</a:t>
            </a:r>
            <a:endParaRPr lang="ar-SA" sz="60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416DB02-B34E-4185-7778-95135150FD62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الأب كتبا مدرسية ب 147 درهما ومجموعة من الدفاتر ب 98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 الأب؟</a:t>
            </a: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وتثميل الأعداد من 0 إلى  999999 باستعمال النقود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بأكثر من 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احتفاظ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جيدا.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054886" y="5326010"/>
            <a:ext cx="3324811" cy="19450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الدفاتر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5326010"/>
            <a:ext cx="3476254" cy="19450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الكتب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600" dirty="0"/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388738" y="4916971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9813656" y="5228725"/>
            <a:ext cx="3410883" cy="204238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سنضيف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الدفاتر إلى ثمن الكتب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0F45B6CE-0682-0637-53CD-50064C71BB67}"/>
              </a:ext>
            </a:extLst>
          </p:cNvPr>
          <p:cNvSpPr/>
          <p:nvPr/>
        </p:nvSpPr>
        <p:spPr>
          <a:xfrm>
            <a:off x="5257801" y="4838700"/>
            <a:ext cx="2943810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98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06D7EE0A-1425-4E58-A39E-AFBAA4FB7D76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147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243465-A6F8-5011-CDAF-EF9141DF7DDC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>
                <a:solidFill>
                  <a:srgbClr val="FF0000"/>
                </a:solidFill>
              </a:rPr>
              <a:t>+</a:t>
            </a:r>
            <a:endParaRPr lang="fr-FR" sz="16600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E474B2-986A-7D71-C3A1-B30A9B3707B4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8A075C67-AD88-0F6E-2705-0CD7FC62CC77}"/>
              </a:ext>
            </a:extLst>
          </p:cNvPr>
          <p:cNvSpPr/>
          <p:nvPr/>
        </p:nvSpPr>
        <p:spPr>
          <a:xfrm>
            <a:off x="9864314" y="4838700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 الأب</a:t>
            </a:r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828788"/>
            <a:ext cx="5638799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 صرفه الأب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هو:</a:t>
            </a:r>
          </a:p>
          <a:p>
            <a:pPr algn="ct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147+98=245</a:t>
            </a:r>
            <a:endParaRPr lang="ar-SA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88C2EDB-2565-FA8D-0353-AE84A5481C44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الأب كتبا مدرسية ب 147 درهما ومجموعة من الدفاتر ب 98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 الأب؟</a:t>
            </a: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8" name="Image 7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6123E6D3-D671-031D-7E1A-AB8CD38E34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 التمارين الصفحة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0E48D61B-B98D-3ECA-C0B2-070CE4BFE20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822"/>
          <a:stretch>
            <a:fillRect/>
          </a:stretch>
        </p:blipFill>
        <p:spPr>
          <a:xfrm>
            <a:off x="267249" y="4377340"/>
            <a:ext cx="13296351" cy="346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FBEFD-1E08-E42B-3B26-50376AB02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0D758E-EE32-25B5-2728-F118435B85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CD837D-969F-DFB2-EBCB-C532A3877854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E953C13-E9BE-A51F-E0FA-62A6695C197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7EC1AC2-B4D1-1BE8-2DC7-22B76AA702D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(يتم التصحيح بشكل تفاعلي على السبورة الجانبية)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82FC1B5-45F0-28BD-07A5-59789CE36CA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020B448-A1C0-7365-BF73-B8C9E5F3BB2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4" name="Groupe 3">
            <a:extLst>
              <a:ext uri="{FF2B5EF4-FFF2-40B4-BE49-F238E27FC236}">
                <a16:creationId xmlns:a16="http://schemas.microsoft.com/office/drawing/2014/main" id="{6F014E19-2EEF-BBA8-71CD-C620EEFD6847}"/>
              </a:ext>
            </a:extLst>
          </p:cNvPr>
          <p:cNvGrpSpPr/>
          <p:nvPr/>
        </p:nvGrpSpPr>
        <p:grpSpPr>
          <a:xfrm>
            <a:off x="267249" y="4377340"/>
            <a:ext cx="13172897" cy="3468319"/>
            <a:chOff x="267249" y="4377340"/>
            <a:chExt cx="13296351" cy="3468319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38D7854F-AA44-16D5-DE9A-BF1BC8DAE45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7822"/>
            <a:stretch>
              <a:fillRect/>
            </a:stretch>
          </p:blipFill>
          <p:spPr>
            <a:xfrm>
              <a:off x="267249" y="4377340"/>
              <a:ext cx="13296351" cy="3468319"/>
            </a:xfrm>
            <a:prstGeom prst="rect">
              <a:avLst/>
            </a:prstGeom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129603C-9FC7-37BE-60AD-CDEE2F656A7F}"/>
                </a:ext>
              </a:extLst>
            </p:cNvPr>
            <p:cNvSpPr txBox="1"/>
            <p:nvPr/>
          </p:nvSpPr>
          <p:spPr>
            <a:xfrm>
              <a:off x="2743201" y="5915680"/>
              <a:ext cx="381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MA" sz="2800" b="1" dirty="0">
                  <a:solidFill>
                    <a:srgbClr val="FF0000"/>
                  </a:solidFill>
                </a:rPr>
                <a:t>7</a:t>
              </a:r>
              <a:endParaRPr lang="fr-FR" b="1" dirty="0">
                <a:solidFill>
                  <a:srgbClr val="FF0000"/>
                </a:solidFill>
              </a:endParaRP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61ED2489-6490-1495-FAD3-075A8FED7C97}"/>
                </a:ext>
              </a:extLst>
            </p:cNvPr>
            <p:cNvSpPr txBox="1"/>
            <p:nvPr/>
          </p:nvSpPr>
          <p:spPr>
            <a:xfrm>
              <a:off x="6930665" y="5915680"/>
              <a:ext cx="381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MA" sz="2800" b="1" dirty="0">
                  <a:solidFill>
                    <a:srgbClr val="FF0000"/>
                  </a:solidFill>
                </a:rPr>
                <a:t>8</a:t>
              </a:r>
              <a:endParaRPr lang="fr-FR" b="1" dirty="0">
                <a:solidFill>
                  <a:srgbClr val="FF0000"/>
                </a:solidFill>
              </a:endParaRP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A0279C8E-50EB-19CE-F9AE-95D81DBB778A}"/>
                </a:ext>
              </a:extLst>
            </p:cNvPr>
            <p:cNvSpPr txBox="1"/>
            <p:nvPr/>
          </p:nvSpPr>
          <p:spPr>
            <a:xfrm>
              <a:off x="4881883" y="6947130"/>
              <a:ext cx="381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MA" sz="2800" b="1" dirty="0">
                  <a:solidFill>
                    <a:srgbClr val="FF0000"/>
                  </a:solidFill>
                </a:rPr>
                <a:t>9</a:t>
              </a:r>
              <a:endParaRPr lang="fr-FR" b="1" dirty="0">
                <a:solidFill>
                  <a:srgbClr val="FF0000"/>
                </a:solidFill>
              </a:endParaRP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DCE4C67-1DD3-82EA-DE48-BE75B18B59AD}"/>
                </a:ext>
              </a:extLst>
            </p:cNvPr>
            <p:cNvSpPr txBox="1"/>
            <p:nvPr/>
          </p:nvSpPr>
          <p:spPr>
            <a:xfrm>
              <a:off x="5409653" y="5915680"/>
              <a:ext cx="381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MA" sz="2800" b="1" dirty="0">
                  <a:solidFill>
                    <a:srgbClr val="FF0000"/>
                  </a:solidFill>
                </a:rPr>
                <a:t>6</a:t>
              </a:r>
              <a:endParaRPr lang="fr-FR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E38FDE4-17D8-EBF2-7FEB-8BADDFE4C07F}"/>
                </a:ext>
              </a:extLst>
            </p:cNvPr>
            <p:cNvSpPr txBox="1"/>
            <p:nvPr/>
          </p:nvSpPr>
          <p:spPr>
            <a:xfrm>
              <a:off x="2743201" y="6969990"/>
              <a:ext cx="381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MA" sz="2800" b="1" dirty="0">
                  <a:solidFill>
                    <a:srgbClr val="FF0000"/>
                  </a:solidFill>
                </a:rPr>
                <a:t>8</a:t>
              </a:r>
              <a:endParaRPr lang="fr-FR" b="1" dirty="0">
                <a:solidFill>
                  <a:srgbClr val="FF0000"/>
                </a:solidFill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75605A87-A6F0-ADD4-8C93-EC94539B894F}"/>
                </a:ext>
              </a:extLst>
            </p:cNvPr>
            <p:cNvSpPr txBox="1"/>
            <p:nvPr/>
          </p:nvSpPr>
          <p:spPr>
            <a:xfrm>
              <a:off x="609600" y="6982480"/>
              <a:ext cx="381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MA" sz="2800" b="1" dirty="0">
                  <a:solidFill>
                    <a:srgbClr val="FF0000"/>
                  </a:solidFill>
                </a:rPr>
                <a:t>9</a:t>
              </a:r>
              <a:endParaRPr lang="fr-FR" b="1" dirty="0">
                <a:solidFill>
                  <a:srgbClr val="FF0000"/>
                </a:solidFill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E9B06D54-550D-5F2B-021C-48B7B94462F0}"/>
                </a:ext>
              </a:extLst>
            </p:cNvPr>
            <p:cNvSpPr txBox="1"/>
            <p:nvPr/>
          </p:nvSpPr>
          <p:spPr>
            <a:xfrm>
              <a:off x="11763739" y="5915680"/>
              <a:ext cx="381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MA" sz="2800" b="1" dirty="0">
                  <a:solidFill>
                    <a:srgbClr val="FF0000"/>
                  </a:solidFill>
                </a:rPr>
                <a:t>8</a:t>
              </a:r>
              <a:endParaRPr lang="fr-FR" b="1" dirty="0">
                <a:solidFill>
                  <a:srgbClr val="FF0000"/>
                </a:solidFill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75EAD873-6F39-370C-E2A7-808DD4C31E41}"/>
                </a:ext>
              </a:extLst>
            </p:cNvPr>
            <p:cNvSpPr txBox="1"/>
            <p:nvPr/>
          </p:nvSpPr>
          <p:spPr>
            <a:xfrm>
              <a:off x="9601200" y="5892820"/>
              <a:ext cx="381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MA" sz="2800" b="1" dirty="0">
                  <a:solidFill>
                    <a:srgbClr val="FF0000"/>
                  </a:solidFill>
                </a:rPr>
                <a:t>6</a:t>
              </a:r>
              <a:endParaRPr lang="fr-FR" b="1" dirty="0">
                <a:solidFill>
                  <a:srgbClr val="FF0000"/>
                </a:solidFill>
              </a:endParaRP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6A6DA180-F1F4-2E6F-DD66-F14232BFE624}"/>
                </a:ext>
              </a:extLst>
            </p:cNvPr>
            <p:cNvSpPr txBox="1"/>
            <p:nvPr/>
          </p:nvSpPr>
          <p:spPr>
            <a:xfrm>
              <a:off x="9067800" y="6982480"/>
              <a:ext cx="381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MA" sz="2800" b="1" dirty="0">
                  <a:solidFill>
                    <a:srgbClr val="FF0000"/>
                  </a:solidFill>
                </a:rPr>
                <a:t>9</a:t>
              </a:r>
              <a:endParaRPr lang="fr-FR" b="1" dirty="0">
                <a:solidFill>
                  <a:srgbClr val="FF0000"/>
                </a:solidFill>
              </a:endParaRP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87065A5F-4454-9BBF-8500-D724F5C85E20}"/>
                </a:ext>
              </a:extLst>
            </p:cNvPr>
            <p:cNvSpPr txBox="1"/>
            <p:nvPr/>
          </p:nvSpPr>
          <p:spPr>
            <a:xfrm>
              <a:off x="7467600" y="6982480"/>
              <a:ext cx="381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MA" sz="2800" b="1" dirty="0">
                  <a:solidFill>
                    <a:srgbClr val="FF0000"/>
                  </a:solidFill>
                </a:rPr>
                <a:t>9</a:t>
              </a:r>
              <a:endParaRPr lang="fr-FR" b="1" dirty="0">
                <a:solidFill>
                  <a:srgbClr val="FF0000"/>
                </a:solidFill>
              </a:endParaRP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CAD265AA-7024-8AE9-9BCD-46E12C15693B}"/>
                </a:ext>
              </a:extLst>
            </p:cNvPr>
            <p:cNvSpPr txBox="1"/>
            <p:nvPr/>
          </p:nvSpPr>
          <p:spPr>
            <a:xfrm>
              <a:off x="11734800" y="6982480"/>
              <a:ext cx="381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MA" sz="2800" b="1" dirty="0">
                  <a:solidFill>
                    <a:srgbClr val="FF0000"/>
                  </a:solidFill>
                </a:rPr>
                <a:t>6</a:t>
              </a:r>
              <a:endParaRPr lang="fr-FR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1490016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7268C-B533-4D39-7095-F468A6AA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820389-B17D-D420-B5C8-20B4330422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B895F2-C9D1-17FA-14C9-76551497CD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EFA14C-A9CB-8592-A48F-3BA0A409E0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4A86F8-0E8F-AF81-62CB-983465113E4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ملء الجدول كما هو مطلوب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E0D526-A9F3-EEA6-122D-F84B6DCB788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1E1FDF-0EC3-424B-93E4-B5F49A4323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BB4FF1F3-3D41-9EE5-7129-9EA9C9141CD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500"/>
          <a:stretch>
            <a:fillRect/>
          </a:stretch>
        </p:blipFill>
        <p:spPr>
          <a:xfrm>
            <a:off x="268983" y="2980186"/>
            <a:ext cx="13145763" cy="5820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02550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52158-A350-A19D-7AD5-2B31F2F51D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0E39CB0-D312-BD24-BCA0-5473B017EF1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645096A-B8A9-F57B-5121-5A6EC5F6AE4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ACC9687-9493-B2BB-48D9-9C1607AB3033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BFD0A1-47A8-E73F-46C8-C5423576415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35157AE-E0A7-6C29-4AAB-3BBED4B7089F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6A33840-367E-F7F1-EFAD-EE0C1E2ED15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4" name="Groupe 3">
            <a:extLst>
              <a:ext uri="{FF2B5EF4-FFF2-40B4-BE49-F238E27FC236}">
                <a16:creationId xmlns:a16="http://schemas.microsoft.com/office/drawing/2014/main" id="{C3BEAB70-027A-9A56-817D-7D19BF2C24E6}"/>
              </a:ext>
            </a:extLst>
          </p:cNvPr>
          <p:cNvGrpSpPr/>
          <p:nvPr/>
        </p:nvGrpSpPr>
        <p:grpSpPr>
          <a:xfrm>
            <a:off x="268983" y="2980186"/>
            <a:ext cx="13145763" cy="5820913"/>
            <a:chOff x="268983" y="2980186"/>
            <a:chExt cx="13145763" cy="5820913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97F0D37F-DE22-B56D-D317-333BBB8B463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1500"/>
            <a:stretch>
              <a:fillRect/>
            </a:stretch>
          </p:blipFill>
          <p:spPr>
            <a:xfrm>
              <a:off x="268983" y="2980186"/>
              <a:ext cx="13145763" cy="5820913"/>
            </a:xfrm>
            <a:prstGeom prst="rect">
              <a:avLst/>
            </a:prstGeom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D4245B42-269E-640B-4FF6-CAA281AD1CDB}"/>
                </a:ext>
              </a:extLst>
            </p:cNvPr>
            <p:cNvSpPr txBox="1"/>
            <p:nvPr/>
          </p:nvSpPr>
          <p:spPr>
            <a:xfrm>
              <a:off x="1295400" y="4838700"/>
              <a:ext cx="4038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2400" b="1" dirty="0">
                  <a:solidFill>
                    <a:srgbClr val="FF0000"/>
                  </a:solidFill>
                </a:rPr>
                <a:t>خمس مئة وثمانية وأربعون</a:t>
              </a:r>
              <a:endParaRPr lang="fr-FR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47DA61BE-E5E0-014A-7FB0-6E51BF8BC94B}"/>
                </a:ext>
              </a:extLst>
            </p:cNvPr>
            <p:cNvSpPr txBox="1"/>
            <p:nvPr/>
          </p:nvSpPr>
          <p:spPr>
            <a:xfrm>
              <a:off x="1447800" y="5448300"/>
              <a:ext cx="4038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2400" b="1" dirty="0">
                  <a:solidFill>
                    <a:srgbClr val="FF0000"/>
                  </a:solidFill>
                </a:rPr>
                <a:t>تسع مئة وثلاثة وأربعون</a:t>
              </a:r>
              <a:endParaRPr lang="fr-FR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BACEDC5B-88A4-FF36-3038-7334B809747E}"/>
                </a:ext>
              </a:extLst>
            </p:cNvPr>
            <p:cNvSpPr txBox="1"/>
            <p:nvPr/>
          </p:nvSpPr>
          <p:spPr>
            <a:xfrm>
              <a:off x="1447800" y="6667500"/>
              <a:ext cx="4038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2400" b="1" dirty="0">
                  <a:solidFill>
                    <a:srgbClr val="FF0000"/>
                  </a:solidFill>
                </a:rPr>
                <a:t>سبع مئة وخمسة وثمانون</a:t>
              </a:r>
              <a:endParaRPr lang="fr-FR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A9C3FB96-BABD-5911-6A14-92D5E727C43F}"/>
                </a:ext>
              </a:extLst>
            </p:cNvPr>
            <p:cNvSpPr txBox="1"/>
            <p:nvPr/>
          </p:nvSpPr>
          <p:spPr>
            <a:xfrm>
              <a:off x="6210299" y="4838700"/>
              <a:ext cx="1295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2400" b="1" dirty="0">
                  <a:solidFill>
                    <a:srgbClr val="FF0000"/>
                  </a:solidFill>
                </a:rPr>
                <a:t>548</a:t>
              </a:r>
              <a:endParaRPr lang="fr-FR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61521CBE-1819-7029-20B4-6300E9EAFA12}"/>
                </a:ext>
              </a:extLst>
            </p:cNvPr>
            <p:cNvSpPr txBox="1"/>
            <p:nvPr/>
          </p:nvSpPr>
          <p:spPr>
            <a:xfrm>
              <a:off x="6248400" y="6053435"/>
              <a:ext cx="1295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2400" b="1" dirty="0">
                  <a:solidFill>
                    <a:srgbClr val="FF0000"/>
                  </a:solidFill>
                </a:rPr>
                <a:t>698</a:t>
              </a:r>
              <a:endParaRPr lang="fr-FR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C7FE2230-3858-BD4D-CE5A-0874E2D1867B}"/>
                </a:ext>
              </a:extLst>
            </p:cNvPr>
            <p:cNvSpPr txBox="1"/>
            <p:nvPr/>
          </p:nvSpPr>
          <p:spPr>
            <a:xfrm>
              <a:off x="8305800" y="5443835"/>
              <a:ext cx="4038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2400" b="1" dirty="0">
                  <a:solidFill>
                    <a:srgbClr val="FF0000"/>
                  </a:solidFill>
                </a:rPr>
                <a:t>3 + 40 + 900</a:t>
              </a:r>
              <a:endParaRPr lang="fr-FR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45B196A1-C87B-93D1-9E15-531594F0D0E1}"/>
                </a:ext>
              </a:extLst>
            </p:cNvPr>
            <p:cNvSpPr txBox="1"/>
            <p:nvPr/>
          </p:nvSpPr>
          <p:spPr>
            <a:xfrm>
              <a:off x="8305800" y="6053435"/>
              <a:ext cx="4038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2400" b="1" dirty="0">
                  <a:solidFill>
                    <a:srgbClr val="FF0000"/>
                  </a:solidFill>
                </a:rPr>
                <a:t>8 + 90 + 600</a:t>
              </a:r>
              <a:endParaRPr lang="fr-FR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FA48946-E469-E2BB-FBF0-38C1FAB5E3F9}"/>
                </a:ext>
              </a:extLst>
            </p:cNvPr>
            <p:cNvSpPr txBox="1"/>
            <p:nvPr/>
          </p:nvSpPr>
          <p:spPr>
            <a:xfrm>
              <a:off x="8305800" y="6663035"/>
              <a:ext cx="4038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2400" b="1" dirty="0">
                  <a:solidFill>
                    <a:srgbClr val="FF0000"/>
                  </a:solidFill>
                </a:rPr>
                <a:t>5 + 80 + 700</a:t>
              </a:r>
              <a:endParaRPr lang="fr-FR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E364CC0F-CD6E-062C-C3E3-00E84553D4A9}"/>
                </a:ext>
              </a:extLst>
            </p:cNvPr>
            <p:cNvSpPr txBox="1"/>
            <p:nvPr/>
          </p:nvSpPr>
          <p:spPr>
            <a:xfrm>
              <a:off x="3352800" y="7962900"/>
              <a:ext cx="304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200" b="1" dirty="0">
                  <a:solidFill>
                    <a:srgbClr val="FF0000"/>
                  </a:solidFill>
                </a:rPr>
                <a:t>&lt;</a:t>
              </a:r>
              <a:endParaRPr lang="fr-FR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92835F25-287C-D7E3-E47B-B8E869C7518B}"/>
                </a:ext>
              </a:extLst>
            </p:cNvPr>
            <p:cNvSpPr txBox="1"/>
            <p:nvPr/>
          </p:nvSpPr>
          <p:spPr>
            <a:xfrm>
              <a:off x="5486400" y="7954953"/>
              <a:ext cx="304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200" b="1" dirty="0">
                  <a:solidFill>
                    <a:srgbClr val="FF0000"/>
                  </a:solidFill>
                </a:rPr>
                <a:t>&lt;</a:t>
              </a:r>
              <a:endParaRPr lang="fr-FR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2D7A76BD-4FD3-6375-504B-3BF980C18201}"/>
                </a:ext>
              </a:extLst>
            </p:cNvPr>
            <p:cNvSpPr txBox="1"/>
            <p:nvPr/>
          </p:nvSpPr>
          <p:spPr>
            <a:xfrm>
              <a:off x="9753600" y="7954953"/>
              <a:ext cx="304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200" b="1" dirty="0">
                  <a:solidFill>
                    <a:srgbClr val="FF0000"/>
                  </a:solidFill>
                </a:rPr>
                <a:t>&lt;</a:t>
              </a:r>
              <a:endParaRPr lang="fr-FR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339EDAA6-1AED-7805-C6EB-1D9F96BA8383}"/>
                </a:ext>
              </a:extLst>
            </p:cNvPr>
            <p:cNvSpPr txBox="1"/>
            <p:nvPr/>
          </p:nvSpPr>
          <p:spPr>
            <a:xfrm>
              <a:off x="7620000" y="7954952"/>
              <a:ext cx="304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200" b="1" dirty="0">
                  <a:solidFill>
                    <a:srgbClr val="FF0000"/>
                  </a:solidFill>
                </a:rPr>
                <a:t>&gt;</a:t>
              </a:r>
              <a:endParaRPr lang="fr-FR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78253D3-2AE3-DEDA-5FE5-A4194A07D1D9}"/>
                </a:ext>
              </a:extLst>
            </p:cNvPr>
            <p:cNvSpPr txBox="1"/>
            <p:nvPr/>
          </p:nvSpPr>
          <p:spPr>
            <a:xfrm>
              <a:off x="11963400" y="7987725"/>
              <a:ext cx="304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200" b="1" dirty="0">
                  <a:solidFill>
                    <a:srgbClr val="FF0000"/>
                  </a:solidFill>
                </a:rPr>
                <a:t>&gt;</a:t>
              </a:r>
              <a:endParaRPr lang="fr-FR" sz="24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4935283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3 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78ED158B-7CFC-6D81-131E-CCC7A30D3A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52" y="4400549"/>
            <a:ext cx="13164293" cy="40386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993A580-3540-6AC7-C0C5-558F9AA2D9B0}"/>
              </a:ext>
            </a:extLst>
          </p:cNvPr>
          <p:cNvSpPr/>
          <p:nvPr/>
        </p:nvSpPr>
        <p:spPr>
          <a:xfrm>
            <a:off x="609600" y="5467349"/>
            <a:ext cx="4724400" cy="29718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بشكل تفاعلي على السبورة الجانبية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4" name="Groupe 3">
            <a:extLst>
              <a:ext uri="{FF2B5EF4-FFF2-40B4-BE49-F238E27FC236}">
                <a16:creationId xmlns:a16="http://schemas.microsoft.com/office/drawing/2014/main" id="{F09F1733-D3C0-7ACD-B26D-3F16E79A5FA1}"/>
              </a:ext>
            </a:extLst>
          </p:cNvPr>
          <p:cNvGrpSpPr/>
          <p:nvPr/>
        </p:nvGrpSpPr>
        <p:grpSpPr>
          <a:xfrm>
            <a:off x="275852" y="4400549"/>
            <a:ext cx="13164293" cy="4038600"/>
            <a:chOff x="275852" y="4400549"/>
            <a:chExt cx="13164293" cy="4038600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5978607B-4A37-4FA1-023C-358B80489AD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5852" y="4400549"/>
              <a:ext cx="13164293" cy="40386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901A4E9-D13A-DA27-1A18-A4DAA19DF163}"/>
                </a:ext>
              </a:extLst>
            </p:cNvPr>
            <p:cNvSpPr/>
            <p:nvPr/>
          </p:nvSpPr>
          <p:spPr>
            <a:xfrm>
              <a:off x="609600" y="5467349"/>
              <a:ext cx="4724400" cy="2971800"/>
            </a:xfrm>
            <a:prstGeom prst="rect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lang="fr-FR"/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B2F54E03-CEE5-486C-0FDB-3337C478035C}"/>
                </a:ext>
              </a:extLst>
            </p:cNvPr>
            <p:cNvSpPr txBox="1"/>
            <p:nvPr/>
          </p:nvSpPr>
          <p:spPr>
            <a:xfrm>
              <a:off x="1143001" y="7353300"/>
              <a:ext cx="1219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4000" dirty="0">
                  <a:solidFill>
                    <a:srgbClr val="FF0000"/>
                  </a:solidFill>
                </a:rPr>
                <a:t>851</a:t>
              </a:r>
              <a:endParaRPr lang="fr-FR" sz="4000" dirty="0">
                <a:solidFill>
                  <a:srgbClr val="FF0000"/>
                </a:solidFill>
              </a:endParaRP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57327049-F239-C99A-6927-D00E47F3D1B2}"/>
                </a:ext>
              </a:extLst>
            </p:cNvPr>
            <p:cNvSpPr txBox="1"/>
            <p:nvPr/>
          </p:nvSpPr>
          <p:spPr>
            <a:xfrm>
              <a:off x="3643127" y="7335520"/>
              <a:ext cx="1219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4000" dirty="0">
                  <a:solidFill>
                    <a:srgbClr val="FF0000"/>
                  </a:solidFill>
                </a:rPr>
                <a:t>801</a:t>
              </a:r>
              <a:endParaRPr lang="fr-FR" sz="40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6" name="Image 1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249945A-462C-CA62-9F42-25598F55F77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5721">
            <a:off x="7466251" y="4355607"/>
            <a:ext cx="679221" cy="1391763"/>
          </a:xfrm>
          <a:prstGeom prst="rect">
            <a:avLst/>
          </a:prstGeom>
        </p:spPr>
      </p:pic>
      <p:pic>
        <p:nvPicPr>
          <p:cNvPr id="17" name="Image 16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B8169E53-FCC9-F09D-DD25-B4128C692EC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5721">
            <a:off x="6793967" y="4367805"/>
            <a:ext cx="679221" cy="1391763"/>
          </a:xfrm>
          <a:prstGeom prst="rect">
            <a:avLst/>
          </a:prstGeom>
        </p:spPr>
      </p:pic>
      <p:pic>
        <p:nvPicPr>
          <p:cNvPr id="19" name="Image 18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CE4303D2-2D7B-5FB6-2BF9-5E51B7530F8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38541">
            <a:off x="6359041" y="4885399"/>
            <a:ext cx="691822" cy="1425101"/>
          </a:xfrm>
          <a:prstGeom prst="rect">
            <a:avLst/>
          </a:prstGeom>
        </p:spPr>
      </p:pic>
      <p:pic>
        <p:nvPicPr>
          <p:cNvPr id="20" name="Image 19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192EF52B-8BA0-7C7D-D2F3-8BEE88ED2D9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38541">
            <a:off x="5551965" y="4798483"/>
            <a:ext cx="691822" cy="1425101"/>
          </a:xfrm>
          <a:prstGeom prst="rect">
            <a:avLst/>
          </a:prstGeom>
        </p:spPr>
      </p:pic>
      <p:pic>
        <p:nvPicPr>
          <p:cNvPr id="22" name="Image 2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CC925AF7-B9B5-719D-B82D-77B95242504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355" y="5817855"/>
            <a:ext cx="676747" cy="1439388"/>
          </a:xfrm>
          <a:prstGeom prst="rect">
            <a:avLst/>
          </a:prstGeom>
        </p:spPr>
      </p:pic>
      <p:pic>
        <p:nvPicPr>
          <p:cNvPr id="23" name="Image 2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7039C0D5-F103-48A5-E881-451D6FBF255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411" y="6174513"/>
            <a:ext cx="676747" cy="1439388"/>
          </a:xfrm>
          <a:prstGeom prst="rect">
            <a:avLst/>
          </a:prstGeom>
        </p:spPr>
      </p:pic>
      <p:pic>
        <p:nvPicPr>
          <p:cNvPr id="25" name="Image 24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7781F7E4-4E7E-B438-2500-FE7F0A68FA6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437" y="6337774"/>
            <a:ext cx="674698" cy="1406051"/>
          </a:xfrm>
          <a:prstGeom prst="rect">
            <a:avLst/>
          </a:prstGeom>
        </p:spPr>
      </p:pic>
      <p:pic>
        <p:nvPicPr>
          <p:cNvPr id="26" name="Image 2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3AC25FC6-2795-A6FD-C45E-F7FEF9B86F3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770" y="6152077"/>
            <a:ext cx="674698" cy="140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ابحثوا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 حل المسألة</a:t>
            </a:r>
            <a:r>
              <a:rPr lang="ar-M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المحددة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مع تسجيل خطوات الحل على دفتر البحث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DABADDA1-FA26-87CE-2217-4960FD6D21EB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highlight>
                <a:srgbClr val="C0C0C0"/>
              </a:highlight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C9470B4-D504-BD4B-09AE-243BD9932E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4319587"/>
            <a:ext cx="13107421" cy="410051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78465D1-DA0C-6713-A287-237362BA5A40}"/>
              </a:ext>
            </a:extLst>
          </p:cNvPr>
          <p:cNvSpPr/>
          <p:nvPr/>
        </p:nvSpPr>
        <p:spPr>
          <a:xfrm>
            <a:off x="303779" y="5372100"/>
            <a:ext cx="6554221" cy="30670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ACA77C-C26D-547C-6CA7-ED43C0DF4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623493E-FA30-8918-77BC-89FA86E3EC2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D219162-EE19-590E-4D4D-B4E727BC68BE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B75BAF7-03AE-09C8-5B5B-114956CA4E1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C5AAB6B-DEEE-8917-ED54-51ECC287216C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6D6CFC5-1C8B-0584-9DF7-666DA952DC65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C1C8DC6-8067-9C0D-F788-1A014231C4E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C47A3C00-CDE6-3666-6A0E-3711600FC99B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highlight>
                <a:srgbClr val="C0C0C0"/>
              </a:highlight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6366C2FA-3FFB-0A20-2226-58B260C33554}"/>
              </a:ext>
            </a:extLst>
          </p:cNvPr>
          <p:cNvGrpSpPr/>
          <p:nvPr/>
        </p:nvGrpSpPr>
        <p:grpSpPr>
          <a:xfrm>
            <a:off x="303779" y="4319587"/>
            <a:ext cx="13108442" cy="4119562"/>
            <a:chOff x="303779" y="4319587"/>
            <a:chExt cx="13108442" cy="4119562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644F5192-A2BB-E568-9CC5-D6215DD8BD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4800" y="4319587"/>
              <a:ext cx="13107421" cy="410051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DBEEE03-E6A0-3260-9037-36107E44FF53}"/>
                </a:ext>
              </a:extLst>
            </p:cNvPr>
            <p:cNvSpPr/>
            <p:nvPr/>
          </p:nvSpPr>
          <p:spPr>
            <a:xfrm>
              <a:off x="303779" y="5372100"/>
              <a:ext cx="6554221" cy="3067049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lang="fr-FR"/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9F871056-07A8-D848-0B91-48DCC546CA09}"/>
                </a:ext>
              </a:extLst>
            </p:cNvPr>
            <p:cNvSpPr txBox="1"/>
            <p:nvPr/>
          </p:nvSpPr>
          <p:spPr>
            <a:xfrm>
              <a:off x="1115076" y="7627444"/>
              <a:ext cx="3810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800" b="1" dirty="0">
                  <a:solidFill>
                    <a:srgbClr val="FF0000"/>
                  </a:solidFill>
                </a:rPr>
                <a:t>182 + 83 = 265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7251291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عجلة الأعداد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:عجلة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" b="23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ٍٍ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سنلعب لعبة عجلة الأعداد.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Picture 8" descr="A picture containing circle, text, screenshot, font&#10;&#10;Description automatically generated">
            <a:extLst>
              <a:ext uri="{FF2B5EF4-FFF2-40B4-BE49-F238E27FC236}">
                <a16:creationId xmlns:a16="http://schemas.microsoft.com/office/drawing/2014/main" id="{9A446D1E-8A16-EE68-78E2-B96A0EDBE6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6962" y="4534198"/>
            <a:ext cx="4252481" cy="4252481"/>
          </a:xfrm>
          <a:prstGeom prst="rect">
            <a:avLst/>
          </a:prstGeom>
        </p:spPr>
      </p:pic>
      <p:pic>
        <p:nvPicPr>
          <p:cNvPr id="9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8120EC56-6705-0F30-A71D-AB17CE2E51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661694" y="6868533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DD8B2C89-674B-FEAD-7BAD-5BFA4513A5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377873" y="641609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FFDC6CAF-DE37-E572-76E7-5630990ED5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1758791" y="764452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89696559-DCA9-4390-A359-0ACCAC079F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189531" y="794492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BE9FB71C-FECD-8294-6CC3-A66A65DE25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4394097" y="668786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734DFBD9-D849-1B66-F1D4-0DCDED06EA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5340724" y="5724831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34BECA6B-0470-4B3A-019E-A363B8E960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857501" y="5979004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966519E7-19E4-3626-4660-0702CF5442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523435" y="5243059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Ellipse 17">
            <a:extLst>
              <a:ext uri="{FF2B5EF4-FFF2-40B4-BE49-F238E27FC236}">
                <a16:creationId xmlns:a16="http://schemas.microsoft.com/office/drawing/2014/main" id="{DAD0FFB8-98BB-C872-8720-FCFCD6929361}"/>
              </a:ext>
            </a:extLst>
          </p:cNvPr>
          <p:cNvSpPr/>
          <p:nvPr/>
        </p:nvSpPr>
        <p:spPr>
          <a:xfrm>
            <a:off x="535802" y="3726235"/>
            <a:ext cx="6017398" cy="581642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DA96FE0F-D678-F67D-F849-D2F76B73C1DD}"/>
              </a:ext>
            </a:extLst>
          </p:cNvPr>
          <p:cNvSpPr/>
          <p:nvPr/>
        </p:nvSpPr>
        <p:spPr>
          <a:xfrm>
            <a:off x="2973069" y="4015902"/>
            <a:ext cx="1013730" cy="338364"/>
          </a:xfrm>
          <a:prstGeom prst="roundRect">
            <a:avLst/>
          </a:prstGeom>
          <a:solidFill>
            <a:srgbClr val="F98F5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A70F2F-5A17-CDC1-4223-13AB5D80C45A}"/>
              </a:ext>
            </a:extLst>
          </p:cNvPr>
          <p:cNvSpPr txBox="1"/>
          <p:nvPr/>
        </p:nvSpPr>
        <p:spPr>
          <a:xfrm>
            <a:off x="2938734" y="3954251"/>
            <a:ext cx="108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المئات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نمذجة لعبة عجلة الأعداد (التعرف على القيم المكانية )</a:t>
            </a:r>
          </a:p>
        </p:txBody>
      </p:sp>
    </p:spTree>
    <p:extLst>
      <p:ext uri="{BB962C8B-B14F-4D97-AF65-F5344CB8AC3E}">
        <p14:creationId xmlns:p14="http://schemas.microsoft.com/office/powerpoint/2010/main" val="75884118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الجمع باحتفاظ باستخدام النقود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عجلة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قراءة جدول الجمع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العدد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النقود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926" y="2340843"/>
            <a:ext cx="846729" cy="10083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3635391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083191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322" y="6344982"/>
            <a:ext cx="846729" cy="100831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D8C81E7-5653-6894-67AF-86CF83E4CD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6492" y="7792782"/>
            <a:ext cx="751163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26587</TotalTime>
  <Words>1692</Words>
  <Application>Microsoft Office PowerPoint</Application>
  <PresentationFormat>Personnalisé</PresentationFormat>
  <Paragraphs>457</Paragraphs>
  <Slides>55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55</vt:i4>
      </vt:variant>
    </vt:vector>
  </HeadingPairs>
  <TitlesOfParts>
    <vt:vector size="62" baseType="lpstr">
      <vt:lpstr>IBM Plex Sans Arabic</vt:lpstr>
      <vt:lpstr>Microsoft Uighur</vt:lpstr>
      <vt:lpstr>Dosis</vt:lpstr>
      <vt:lpstr>Calibri</vt:lpstr>
      <vt:lpstr>Arial</vt:lpstr>
      <vt:lpstr>Carelia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KHALID.BOUMLAL</cp:lastModifiedBy>
  <cp:revision>210</cp:revision>
  <dcterms:created xsi:type="dcterms:W3CDTF">2006-08-16T00:00:00Z</dcterms:created>
  <dcterms:modified xsi:type="dcterms:W3CDTF">2025-09-12T20:03:50Z</dcterms:modified>
  <dc:identifier>DAFtlvZnwz4</dc:identifier>
</cp:coreProperties>
</file>