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2"/>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674" r:id="rId12"/>
    <p:sldId id="2134805396" r:id="rId13"/>
    <p:sldId id="2134808570" r:id="rId14"/>
    <p:sldId id="2134808590" r:id="rId15"/>
    <p:sldId id="2134808591" r:id="rId16"/>
    <p:sldId id="2134808675" r:id="rId17"/>
    <p:sldId id="2134808676" r:id="rId18"/>
    <p:sldId id="2134808446" r:id="rId19"/>
    <p:sldId id="2134808589" r:id="rId20"/>
    <p:sldId id="2134808598" r:id="rId21"/>
    <p:sldId id="2134808599" r:id="rId22"/>
    <p:sldId id="2134808459" r:id="rId23"/>
    <p:sldId id="2134808653" r:id="rId24"/>
    <p:sldId id="2134808681" r:id="rId25"/>
    <p:sldId id="2134808654" r:id="rId26"/>
    <p:sldId id="2134808682" r:id="rId27"/>
    <p:sldId id="2134808677" r:id="rId28"/>
    <p:sldId id="2134808678" r:id="rId29"/>
    <p:sldId id="2134808683" r:id="rId30"/>
    <p:sldId id="2134808684" r:id="rId31"/>
    <p:sldId id="2134808679" r:id="rId32"/>
    <p:sldId id="2134808680" r:id="rId33"/>
    <p:sldId id="2134808685" r:id="rId34"/>
    <p:sldId id="2134808686" r:id="rId35"/>
    <p:sldId id="2134808612" r:id="rId36"/>
    <p:sldId id="2134808613" r:id="rId37"/>
    <p:sldId id="2134808460" r:id="rId38"/>
    <p:sldId id="2134808453" r:id="rId39"/>
    <p:sldId id="2134808538" r:id="rId40"/>
    <p:sldId id="2134808687" r:id="rId41"/>
    <p:sldId id="2134808614" r:id="rId42"/>
    <p:sldId id="2134808688" r:id="rId43"/>
    <p:sldId id="2134808659" r:id="rId44"/>
    <p:sldId id="2134808689" r:id="rId45"/>
    <p:sldId id="2134808550" r:id="rId46"/>
    <p:sldId id="2134808673" r:id="rId47"/>
    <p:sldId id="2134808619" r:id="rId48"/>
    <p:sldId id="2134808543" r:id="rId49"/>
    <p:sldId id="2134808454" r:id="rId50"/>
    <p:sldId id="2134808542" r:id="rId51"/>
    <p:sldId id="2134808491" r:id="rId52"/>
    <p:sldId id="2134808578" r:id="rId53"/>
    <p:sldId id="2134808579" r:id="rId54"/>
    <p:sldId id="2134808560" r:id="rId55"/>
    <p:sldId id="2134808580" r:id="rId56"/>
    <p:sldId id="2134808581" r:id="rId57"/>
    <p:sldId id="2134808561" r:id="rId58"/>
    <p:sldId id="2134808582" r:id="rId59"/>
    <p:sldId id="2134808583" r:id="rId60"/>
    <p:sldId id="2134808584" r:id="rId61"/>
    <p:sldId id="2134808585" r:id="rId62"/>
    <p:sldId id="2134808586" r:id="rId63"/>
    <p:sldId id="2134808620" r:id="rId64"/>
    <p:sldId id="2134808621" r:id="rId65"/>
    <p:sldId id="2134808690" r:id="rId66"/>
    <p:sldId id="2134808691" r:id="rId67"/>
    <p:sldId id="2134808503" r:id="rId68"/>
    <p:sldId id="2134808504" r:id="rId69"/>
    <p:sldId id="2147482526" r:id="rId70"/>
    <p:sldId id="2147482527" r:id="rId71"/>
  </p:sldIdLst>
  <p:sldSz cx="13716000" cy="10287000"/>
  <p:notesSz cx="6858000" cy="9144000"/>
  <p:embeddedFontLst>
    <p:embeddedFont>
      <p:font typeface="29LT Bukra Regular" panose="020B0604020202020204" charset="0"/>
      <p:regular r:id="rId73"/>
    </p:embeddedFont>
    <p:embeddedFont>
      <p:font typeface="Carelia" panose="020B0604020202020204" charset="0"/>
      <p:regular r:id="rId74"/>
    </p:embeddedFont>
    <p:embeddedFont>
      <p:font typeface="Dosis" pitchFamily="2" charset="0"/>
      <p:regular r:id="rId75"/>
      <p:bold r:id="rId76"/>
    </p:embeddedFont>
    <p:embeddedFont>
      <p:font typeface="Dubai" panose="020B0503030403030204" pitchFamily="34" charset="-78"/>
      <p:regular r:id="rId77"/>
      <p:bold r:id="rId78"/>
    </p:embeddedFont>
    <p:embeddedFont>
      <p:font typeface="Microsoft Uighur" panose="02000000000000000000" pitchFamily="2" charset="-78"/>
      <p:regular r:id="rId79"/>
      <p:bold r:id="rId80"/>
    </p:embeddedFont>
    <p:embeddedFont>
      <p:font typeface="Montserrat" panose="00000500000000000000" pitchFamily="2" charset="0"/>
      <p:regular r:id="rId81"/>
      <p:bold r:id="rId82"/>
      <p:italic r:id="rId83"/>
      <p:boldItalic r:id="rId84"/>
    </p:embeddedFont>
    <p:embeddedFont>
      <p:font typeface="Montserrat Light" panose="00000400000000000000" pitchFamily="2" charset="0"/>
      <p:regular r:id="rId85"/>
      <p:italic r:id="rId86"/>
    </p:embeddedFont>
    <p:embeddedFont>
      <p:font typeface="Montserrat Medium" panose="00000600000000000000" pitchFamily="2" charset="0"/>
      <p:regular r:id="rId87"/>
      <p:italic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2.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font" Target="fonts/font10.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42397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22.png"/><Relationship Id="rId4" Type="http://schemas.openxmlformats.org/officeDocument/2006/relationships/image" Target="../media/image9.svg"/><Relationship Id="rId9"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38.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7.pn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49.png"/><Relationship Id="rId4" Type="http://schemas.openxmlformats.org/officeDocument/2006/relationships/image" Target="../media/image53.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0.jpeg"/></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1</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3642589" y="6337711"/>
            <a:ext cx="4150825"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التحدي (الأعداد العشرية)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3</a:t>
            </a:r>
            <a:endParaRPr lang="ar-SA" sz="4400" b="1" dirty="0">
              <a:latin typeface="Microsoft Uighur" panose="02000000000000000000" pitchFamily="2" charset="-78"/>
              <a:cs typeface="Microsoft Uighur" panose="02000000000000000000" pitchFamily="2" charset="-78"/>
            </a:endParaRPr>
          </a:p>
          <a:p>
            <a:pPr marL="0" algn="ctr" defTabSz="914400" rtl="1" eaLnBrk="1" latinLnBrk="0" hangingPunct="1"/>
            <a:r>
              <a:rPr lang="ar-MA" sz="4400" b="1" dirty="0">
                <a:latin typeface="Microsoft Uighur" panose="02000000000000000000" pitchFamily="2" charset="-78"/>
                <a:cs typeface="Microsoft Uighur" panose="02000000000000000000" pitchFamily="2" charset="-78"/>
              </a:rPr>
              <a:t>التميز</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marL="0" marR="0" lvl="0" indent="0" algn="r" defTabSz="685834" rtl="1" eaLnBrk="1" fontAlgn="auto" latinLnBrk="0" hangingPunct="1">
              <a:lnSpc>
                <a:spcPct val="100000"/>
              </a:lnSpc>
              <a:spcBef>
                <a:spcPts val="0"/>
              </a:spcBef>
              <a:spcAft>
                <a:spcPts val="0"/>
              </a:spcAft>
              <a:buClrTx/>
              <a:buSzTx/>
              <a:buFontTx/>
              <a:buNone/>
              <a:tabLst/>
              <a:defRPr/>
            </a:pPr>
            <a:r>
              <a:rPr lang="ar-MA" sz="3200" dirty="0">
                <a:solidFill>
                  <a:prstClr val="white">
                    <a:lumMod val="75000"/>
                  </a:prstClr>
                </a:solidFill>
                <a:latin typeface="Microsoft Uighur" panose="02000000000000000000" pitchFamily="2" charset="-78"/>
                <a:cs typeface="Microsoft Uighur" panose="02000000000000000000" pitchFamily="2" charset="-78"/>
              </a:rPr>
              <a:t>     لسلوك جيد في القسم علي أن:</a:t>
            </a:r>
            <a:endParaRPr kumimoji="0" lang="fr-FR" sz="3200" b="0"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سيفوز التلاميذ الذين يلتزمون بهذه السلوك</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ات</a:t>
            </a: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بنجمة التميز</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الوسائل المشتركة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بركار</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مسلاط</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أشارك في تزيين فصلي </a:t>
            </a:r>
            <a:r>
              <a:rPr kumimoji="0" lang="ar-MA" sz="4400" b="1"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بالصويرات</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32506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الحساب الذهني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28A0092B-C50C-407E-A947-70E740481C1C}">
                <a14:useLocalDpi xmlns:a14="http://schemas.microsoft.com/office/drawing/2010/main" val="0"/>
              </a:ext>
            </a:extLst>
          </a:blip>
          <a:srcRect t="3876" b="3876"/>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1905000" y="863026"/>
            <a:ext cx="10534617" cy="519373"/>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خذوا ألواحكم وانتبهوا جيدا للسؤال ثم أجيبوا بسرعة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3965432512"/>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FA46D-BA74-FDEA-C367-FC17BECD49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B70A9EA-5152-51E0-85B9-1D50DE47CEBB}"/>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D1F4E9-A590-6C18-7D9C-F33D8E6C2F64}"/>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F900A2E-E1A9-53DA-FA4A-A66CFF470D5D}"/>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13F2A98-B51C-72AA-DE14-C2B4241CC3F8}"/>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اكتبوا العدد الكسري الموافق للجزء الملون</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8495A0D-C01C-FFB4-EB49-D74C05AC5204}"/>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368EB390-9855-AEFE-7556-8B0B47A37140}"/>
              </a:ext>
            </a:extLst>
          </p:cNvPr>
          <p:cNvGraphicFramePr>
            <a:graphicFrameLocks noGrp="1"/>
          </p:cNvGraphicFramePr>
          <p:nvPr>
            <p:extLst>
              <p:ext uri="{D42A27DB-BD31-4B8C-83A1-F6EECF244321}">
                <p14:modId xmlns:p14="http://schemas.microsoft.com/office/powerpoint/2010/main" val="89210024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Rectangle, capture d’écran, vert, carré&#10;&#10;Le contenu généré par l’IA peut être incorrect.">
            <a:extLst>
              <a:ext uri="{FF2B5EF4-FFF2-40B4-BE49-F238E27FC236}">
                <a16:creationId xmlns:a16="http://schemas.microsoft.com/office/drawing/2014/main" id="{8AD21CA1-11D7-7C2C-207C-4DB0957EAEB4}"/>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graphicFrame>
        <p:nvGraphicFramePr>
          <p:cNvPr id="2" name="Tableau 1">
            <a:extLst>
              <a:ext uri="{FF2B5EF4-FFF2-40B4-BE49-F238E27FC236}">
                <a16:creationId xmlns:a16="http://schemas.microsoft.com/office/drawing/2014/main" id="{5120072F-4AAF-0332-BAF3-E50ECDC5775A}"/>
              </a:ext>
            </a:extLst>
          </p:cNvPr>
          <p:cNvGraphicFramePr>
            <a:graphicFrameLocks noGrp="1"/>
          </p:cNvGraphicFramePr>
          <p:nvPr>
            <p:extLst>
              <p:ext uri="{D42A27DB-BD31-4B8C-83A1-F6EECF244321}">
                <p14:modId xmlns:p14="http://schemas.microsoft.com/office/powerpoint/2010/main" val="1235626431"/>
              </p:ext>
            </p:extLst>
          </p:nvPr>
        </p:nvGraphicFramePr>
        <p:xfrm>
          <a:off x="2438400" y="5524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Tree>
    <p:extLst>
      <p:ext uri="{BB962C8B-B14F-4D97-AF65-F5344CB8AC3E}">
        <p14:creationId xmlns:p14="http://schemas.microsoft.com/office/powerpoint/2010/main" val="2668299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FF7C4-04CB-CDF2-1B15-9429CC4ECEF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1C8FCF-094E-B1A3-7606-6E776DE0D5CB}"/>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A4A17C5-3078-5337-0FF4-CBA53F0D033B}"/>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CFDC3F7-C615-4009-7913-9727CB6F407E}"/>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AABA1B-E6B2-97A7-68E9-B914D6270E6D}"/>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F998302-5F9D-2EA4-80BB-51A767EA9C05}"/>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4A0B1D95-3D2B-60B4-2BB6-9CDF078AD3D1}"/>
              </a:ext>
            </a:extLst>
          </p:cNvPr>
          <p:cNvGraphicFramePr>
            <a:graphicFrameLocks noGrp="1"/>
          </p:cNvGraphicFramePr>
          <p:nvPr>
            <p:extLst>
              <p:ext uri="{D42A27DB-BD31-4B8C-83A1-F6EECF244321}">
                <p14:modId xmlns:p14="http://schemas.microsoft.com/office/powerpoint/2010/main" val="387542793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167D8C63-0752-1DFE-199B-6B6479FF69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7" name="ZoneTexte 6">
            <a:extLst>
              <a:ext uri="{FF2B5EF4-FFF2-40B4-BE49-F238E27FC236}">
                <a16:creationId xmlns:a16="http://schemas.microsoft.com/office/drawing/2014/main" id="{BB7B5237-1CDF-2B81-F042-B2A0B5A21769}"/>
              </a:ext>
            </a:extLst>
          </p:cNvPr>
          <p:cNvSpPr txBox="1"/>
          <p:nvPr/>
        </p:nvSpPr>
        <p:spPr>
          <a:xfrm>
            <a:off x="6352113" y="6304308"/>
            <a:ext cx="1011772" cy="1323439"/>
          </a:xfrm>
          <a:prstGeom prst="rect">
            <a:avLst/>
          </a:prstGeom>
          <a:noFill/>
        </p:spPr>
        <p:txBody>
          <a:bodyPr wrap="square" rtlCol="0">
            <a:spAutoFit/>
          </a:bodyPr>
          <a:lstStyle/>
          <a:p>
            <a:r>
              <a:rPr lang="ar-MA" sz="8000" b="1" dirty="0"/>
              <a:t>6</a:t>
            </a:r>
            <a:endParaRPr lang="fr-FR" sz="8000" b="1" dirty="0"/>
          </a:p>
        </p:txBody>
      </p:sp>
      <p:sp>
        <p:nvSpPr>
          <p:cNvPr id="9" name="ZoneTexte 8">
            <a:extLst>
              <a:ext uri="{FF2B5EF4-FFF2-40B4-BE49-F238E27FC236}">
                <a16:creationId xmlns:a16="http://schemas.microsoft.com/office/drawing/2014/main" id="{85E44C24-4F77-1AB4-9733-FA5651514E70}"/>
              </a:ext>
            </a:extLst>
          </p:cNvPr>
          <p:cNvSpPr txBox="1"/>
          <p:nvPr/>
        </p:nvSpPr>
        <p:spPr>
          <a:xfrm>
            <a:off x="5943600" y="7731422"/>
            <a:ext cx="1447799" cy="1323439"/>
          </a:xfrm>
          <a:prstGeom prst="rect">
            <a:avLst/>
          </a:prstGeom>
          <a:noFill/>
        </p:spPr>
        <p:txBody>
          <a:bodyPr wrap="square" rtlCol="0">
            <a:spAutoFit/>
          </a:bodyPr>
          <a:lstStyle/>
          <a:p>
            <a:pPr algn="ctr"/>
            <a:r>
              <a:rPr lang="ar-MA" sz="8000" b="1" dirty="0"/>
              <a:t>10</a:t>
            </a:r>
            <a:endParaRPr lang="fr-FR" sz="8000" b="1" dirty="0"/>
          </a:p>
        </p:txBody>
      </p:sp>
      <p:cxnSp>
        <p:nvCxnSpPr>
          <p:cNvPr id="11" name="Connecteur droit 10">
            <a:extLst>
              <a:ext uri="{FF2B5EF4-FFF2-40B4-BE49-F238E27FC236}">
                <a16:creationId xmlns:a16="http://schemas.microsoft.com/office/drawing/2014/main" id="{41F604CA-C2F7-69B5-0F16-12FCA0C39A87}"/>
              </a:ext>
            </a:extLst>
          </p:cNvPr>
          <p:cNvCxnSpPr/>
          <p:nvPr/>
        </p:nvCxnSpPr>
        <p:spPr>
          <a:xfrm>
            <a:off x="5943600" y="7627747"/>
            <a:ext cx="1447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a:extLst>
              <a:ext uri="{FF2B5EF4-FFF2-40B4-BE49-F238E27FC236}">
                <a16:creationId xmlns:a16="http://schemas.microsoft.com/office/drawing/2014/main" id="{FA87227D-D3BE-038D-8F11-955D17E95A0A}"/>
              </a:ext>
            </a:extLst>
          </p:cNvPr>
          <p:cNvGraphicFramePr>
            <a:graphicFrameLocks noGrp="1"/>
          </p:cNvGraphicFramePr>
          <p:nvPr>
            <p:extLst>
              <p:ext uri="{D42A27DB-BD31-4B8C-83A1-F6EECF244321}">
                <p14:modId xmlns:p14="http://schemas.microsoft.com/office/powerpoint/2010/main" val="702699668"/>
              </p:ext>
            </p:extLst>
          </p:nvPr>
        </p:nvGraphicFramePr>
        <p:xfrm>
          <a:off x="2438400" y="5524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Tree>
    <p:extLst>
      <p:ext uri="{BB962C8B-B14F-4D97-AF65-F5344CB8AC3E}">
        <p14:creationId xmlns:p14="http://schemas.microsoft.com/office/powerpoint/2010/main" val="1314984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43712-99F8-73EF-2F0A-A79B4068F88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81D93CD-51D4-263F-6859-20FE9D25BBF2}"/>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5084EC-DB03-9EC6-4F22-8E587677DC77}"/>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107E1D-6F77-5217-0E6D-1E77ED12D522}"/>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FD94C7-4CC7-B42A-10E8-185DD0079E7C}"/>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انتبهوا</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2C125470-93F0-B27D-3DE3-93A2D0E8CE89}"/>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A97A9F4A-A1F1-AEC7-DCA2-91359B3D5EF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ZoneTexte 6">
            <a:extLst>
              <a:ext uri="{FF2B5EF4-FFF2-40B4-BE49-F238E27FC236}">
                <a16:creationId xmlns:a16="http://schemas.microsoft.com/office/drawing/2014/main" id="{A1F07ECC-6393-6815-9600-86517302D6F2}"/>
              </a:ext>
            </a:extLst>
          </p:cNvPr>
          <p:cNvSpPr txBox="1"/>
          <p:nvPr/>
        </p:nvSpPr>
        <p:spPr>
          <a:xfrm>
            <a:off x="6352113" y="4399308"/>
            <a:ext cx="1011772" cy="1323439"/>
          </a:xfrm>
          <a:prstGeom prst="rect">
            <a:avLst/>
          </a:prstGeom>
          <a:noFill/>
        </p:spPr>
        <p:txBody>
          <a:bodyPr wrap="square" rtlCol="0">
            <a:spAutoFit/>
          </a:bodyPr>
          <a:lstStyle/>
          <a:p>
            <a:r>
              <a:rPr lang="ar-MA" sz="8000" b="1" dirty="0"/>
              <a:t>6</a:t>
            </a:r>
            <a:endParaRPr lang="fr-FR" sz="8000" b="1" dirty="0"/>
          </a:p>
        </p:txBody>
      </p:sp>
      <p:sp>
        <p:nvSpPr>
          <p:cNvPr id="9" name="ZoneTexte 8">
            <a:extLst>
              <a:ext uri="{FF2B5EF4-FFF2-40B4-BE49-F238E27FC236}">
                <a16:creationId xmlns:a16="http://schemas.microsoft.com/office/drawing/2014/main" id="{DE2E5D40-0AC2-2A8C-B4BE-89B2781590B6}"/>
              </a:ext>
            </a:extLst>
          </p:cNvPr>
          <p:cNvSpPr txBox="1"/>
          <p:nvPr/>
        </p:nvSpPr>
        <p:spPr>
          <a:xfrm>
            <a:off x="5943600" y="5826422"/>
            <a:ext cx="1447799" cy="1323439"/>
          </a:xfrm>
          <a:prstGeom prst="rect">
            <a:avLst/>
          </a:prstGeom>
          <a:noFill/>
        </p:spPr>
        <p:txBody>
          <a:bodyPr wrap="square" rtlCol="0">
            <a:spAutoFit/>
          </a:bodyPr>
          <a:lstStyle/>
          <a:p>
            <a:pPr algn="ctr"/>
            <a:r>
              <a:rPr lang="ar-MA" sz="8000" b="1" dirty="0"/>
              <a:t>10</a:t>
            </a:r>
            <a:endParaRPr lang="fr-FR" sz="8000" b="1" dirty="0"/>
          </a:p>
        </p:txBody>
      </p:sp>
      <p:cxnSp>
        <p:nvCxnSpPr>
          <p:cNvPr id="11" name="Connecteur droit 10">
            <a:extLst>
              <a:ext uri="{FF2B5EF4-FFF2-40B4-BE49-F238E27FC236}">
                <a16:creationId xmlns:a16="http://schemas.microsoft.com/office/drawing/2014/main" id="{6A004D90-D9FC-6219-1D9F-740C8C702412}"/>
              </a:ext>
            </a:extLst>
          </p:cNvPr>
          <p:cNvCxnSpPr/>
          <p:nvPr/>
        </p:nvCxnSpPr>
        <p:spPr>
          <a:xfrm>
            <a:off x="5943600" y="5722747"/>
            <a:ext cx="1447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a:extLst>
              <a:ext uri="{FF2B5EF4-FFF2-40B4-BE49-F238E27FC236}">
                <a16:creationId xmlns:a16="http://schemas.microsoft.com/office/drawing/2014/main" id="{87050835-E44F-D8B5-2821-A7C0AD9D58D4}"/>
              </a:ext>
            </a:extLst>
          </p:cNvPr>
          <p:cNvGraphicFramePr>
            <a:graphicFrameLocks noGrp="1"/>
          </p:cNvGraphicFramePr>
          <p:nvPr>
            <p:extLst>
              <p:ext uri="{D42A27DB-BD31-4B8C-83A1-F6EECF244321}">
                <p14:modId xmlns:p14="http://schemas.microsoft.com/office/powerpoint/2010/main" val="227580265"/>
              </p:ext>
            </p:extLst>
          </p:nvPr>
        </p:nvGraphicFramePr>
        <p:xfrm>
          <a:off x="2438400" y="3619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
        <p:nvSpPr>
          <p:cNvPr id="4" name="ZoneTexte 3">
            <a:extLst>
              <a:ext uri="{FF2B5EF4-FFF2-40B4-BE49-F238E27FC236}">
                <a16:creationId xmlns:a16="http://schemas.microsoft.com/office/drawing/2014/main" id="{4B45B26A-8BC8-BFBA-30C8-31DA822C5E13}"/>
              </a:ext>
            </a:extLst>
          </p:cNvPr>
          <p:cNvSpPr txBox="1"/>
          <p:nvPr/>
        </p:nvSpPr>
        <p:spPr>
          <a:xfrm>
            <a:off x="2962290" y="7896655"/>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latin typeface="Microsoft Uighur" panose="02000000000000000000" pitchFamily="2" charset="-78"/>
                <a:cs typeface="Microsoft Uighur" panose="02000000000000000000" pitchFamily="2" charset="-78"/>
              </a:rPr>
              <a:t>نقرأ ستة على عشرة أو ستة أعشار</a:t>
            </a:r>
            <a:endParaRPr lang="ar-SA" sz="44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213471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EFFE-9DC0-9126-4210-AD7F3C62CF3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00B292D-6F81-C97A-3FE6-44206B1A99C2}"/>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0FFD75-7559-344F-7383-2630F89B4759}"/>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D886515-A748-89CE-CBB5-E60AB59C52CF}"/>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867A328-DB8B-70FC-7588-5590D99846A6}"/>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F6D610-C296-7AF1-823F-1E09A1489AC9}"/>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6AF1F3BD-A264-C093-26C3-B9A9F3FF00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ZoneTexte 6">
            <a:extLst>
              <a:ext uri="{FF2B5EF4-FFF2-40B4-BE49-F238E27FC236}">
                <a16:creationId xmlns:a16="http://schemas.microsoft.com/office/drawing/2014/main" id="{4842EA6A-4CDD-C5D9-D1A8-4AB26F8A9316}"/>
              </a:ext>
            </a:extLst>
          </p:cNvPr>
          <p:cNvSpPr txBox="1"/>
          <p:nvPr/>
        </p:nvSpPr>
        <p:spPr>
          <a:xfrm>
            <a:off x="4675713" y="6304308"/>
            <a:ext cx="1011772" cy="1323439"/>
          </a:xfrm>
          <a:prstGeom prst="rect">
            <a:avLst/>
          </a:prstGeom>
          <a:noFill/>
        </p:spPr>
        <p:txBody>
          <a:bodyPr wrap="square" rtlCol="0">
            <a:spAutoFit/>
          </a:bodyPr>
          <a:lstStyle/>
          <a:p>
            <a:r>
              <a:rPr lang="ar-MA" sz="8000" b="1" dirty="0"/>
              <a:t>6</a:t>
            </a:r>
            <a:endParaRPr lang="fr-FR" sz="8000" b="1" dirty="0"/>
          </a:p>
        </p:txBody>
      </p:sp>
      <p:sp>
        <p:nvSpPr>
          <p:cNvPr id="9" name="ZoneTexte 8">
            <a:extLst>
              <a:ext uri="{FF2B5EF4-FFF2-40B4-BE49-F238E27FC236}">
                <a16:creationId xmlns:a16="http://schemas.microsoft.com/office/drawing/2014/main" id="{A3E6ED3A-9BB0-2997-438A-E99ACA920CFC}"/>
              </a:ext>
            </a:extLst>
          </p:cNvPr>
          <p:cNvSpPr txBox="1"/>
          <p:nvPr/>
        </p:nvSpPr>
        <p:spPr>
          <a:xfrm>
            <a:off x="4267200" y="7731422"/>
            <a:ext cx="1447799" cy="1323439"/>
          </a:xfrm>
          <a:prstGeom prst="rect">
            <a:avLst/>
          </a:prstGeom>
          <a:noFill/>
        </p:spPr>
        <p:txBody>
          <a:bodyPr wrap="square" rtlCol="0">
            <a:spAutoFit/>
          </a:bodyPr>
          <a:lstStyle/>
          <a:p>
            <a:pPr algn="ctr"/>
            <a:r>
              <a:rPr lang="ar-MA" sz="8000" b="1" dirty="0"/>
              <a:t>10</a:t>
            </a:r>
            <a:endParaRPr lang="fr-FR" sz="8000" b="1" dirty="0"/>
          </a:p>
        </p:txBody>
      </p:sp>
      <p:cxnSp>
        <p:nvCxnSpPr>
          <p:cNvPr id="11" name="Connecteur droit 10">
            <a:extLst>
              <a:ext uri="{FF2B5EF4-FFF2-40B4-BE49-F238E27FC236}">
                <a16:creationId xmlns:a16="http://schemas.microsoft.com/office/drawing/2014/main" id="{89A05F28-DCE1-DDE4-82C3-6B1020908C26}"/>
              </a:ext>
            </a:extLst>
          </p:cNvPr>
          <p:cNvCxnSpPr/>
          <p:nvPr/>
        </p:nvCxnSpPr>
        <p:spPr>
          <a:xfrm>
            <a:off x="4267200" y="7627747"/>
            <a:ext cx="1447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a:extLst>
              <a:ext uri="{FF2B5EF4-FFF2-40B4-BE49-F238E27FC236}">
                <a16:creationId xmlns:a16="http://schemas.microsoft.com/office/drawing/2014/main" id="{2229F3C3-990E-B302-B575-78F73FF3EBB0}"/>
              </a:ext>
            </a:extLst>
          </p:cNvPr>
          <p:cNvGraphicFramePr>
            <a:graphicFrameLocks noGrp="1"/>
          </p:cNvGraphicFramePr>
          <p:nvPr/>
        </p:nvGraphicFramePr>
        <p:xfrm>
          <a:off x="2438400" y="5524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
        <p:nvSpPr>
          <p:cNvPr id="4" name="Est égal à 3">
            <a:extLst>
              <a:ext uri="{FF2B5EF4-FFF2-40B4-BE49-F238E27FC236}">
                <a16:creationId xmlns:a16="http://schemas.microsoft.com/office/drawing/2014/main" id="{FF8A77F5-B325-5FA2-C5AA-1EB0EBB98BCD}"/>
              </a:ext>
            </a:extLst>
          </p:cNvPr>
          <p:cNvSpPr/>
          <p:nvPr/>
        </p:nvSpPr>
        <p:spPr>
          <a:xfrm>
            <a:off x="6019800" y="7322949"/>
            <a:ext cx="1011772" cy="609596"/>
          </a:xfrm>
          <a:prstGeom prst="mathEqual">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BC993439-4454-E1AC-3553-EF7E28A86D84}"/>
              </a:ext>
            </a:extLst>
          </p:cNvPr>
          <p:cNvSpPr txBox="1"/>
          <p:nvPr/>
        </p:nvSpPr>
        <p:spPr>
          <a:xfrm>
            <a:off x="7228412" y="6862960"/>
            <a:ext cx="1763188" cy="1323439"/>
          </a:xfrm>
          <a:prstGeom prst="rect">
            <a:avLst/>
          </a:prstGeom>
          <a:noFill/>
        </p:spPr>
        <p:txBody>
          <a:bodyPr wrap="square" rtlCol="0">
            <a:spAutoFit/>
          </a:bodyPr>
          <a:lstStyle/>
          <a:p>
            <a:pPr algn="ctr"/>
            <a:r>
              <a:rPr lang="fr-FR" sz="8000" b="1" dirty="0"/>
              <a:t>0,6</a:t>
            </a:r>
          </a:p>
        </p:txBody>
      </p:sp>
    </p:spTree>
    <p:extLst>
      <p:ext uri="{BB962C8B-B14F-4D97-AF65-F5344CB8AC3E}">
        <p14:creationId xmlns:p14="http://schemas.microsoft.com/office/powerpoint/2010/main" val="959327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اكتبوا العدد الكسري الموافق للجزء الملون والعدد العشري الذي يساوه</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749140918"/>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Rectangle, capture d’écran, vert, carré&#10;&#10;Le contenu généré par l’IA peut être incorrect.">
            <a:extLst>
              <a:ext uri="{FF2B5EF4-FFF2-40B4-BE49-F238E27FC236}">
                <a16:creationId xmlns:a16="http://schemas.microsoft.com/office/drawing/2014/main" id="{677981B2-AF74-9EA3-AD67-B94E64554B78}"/>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graphicFrame>
        <p:nvGraphicFramePr>
          <p:cNvPr id="2" name="Tableau 1">
            <a:extLst>
              <a:ext uri="{FF2B5EF4-FFF2-40B4-BE49-F238E27FC236}">
                <a16:creationId xmlns:a16="http://schemas.microsoft.com/office/drawing/2014/main" id="{34F3E0EF-3AA1-0E41-246A-C7B2F04CB9FD}"/>
              </a:ext>
            </a:extLst>
          </p:cNvPr>
          <p:cNvGraphicFramePr>
            <a:graphicFrameLocks noGrp="1"/>
          </p:cNvGraphicFramePr>
          <p:nvPr>
            <p:extLst>
              <p:ext uri="{D42A27DB-BD31-4B8C-83A1-F6EECF244321}">
                <p14:modId xmlns:p14="http://schemas.microsoft.com/office/powerpoint/2010/main" val="1167585456"/>
              </p:ext>
            </p:extLst>
          </p:nvPr>
        </p:nvGraphicFramePr>
        <p:xfrm>
          <a:off x="2438400" y="5524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840D8-4435-F4B3-DF16-10D8EA54E2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917359-20CD-3971-4E3C-DF898103CC00}"/>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8738B6B-106B-94A5-B829-B7B73A9AC243}"/>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657181C-A59D-9C1C-285E-268CF6EFBB3E}"/>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2FD1D82-D895-4016-A59E-F684F1CF693F}"/>
              </a:ext>
            </a:extLst>
          </p:cNvPr>
          <p:cNvSpPr txBox="1"/>
          <p:nvPr/>
        </p:nvSpPr>
        <p:spPr>
          <a:xfrm>
            <a:off x="0" y="901111"/>
            <a:ext cx="12877800" cy="8733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lvl="1" algn="r" defTabSz="685834" rtl="1">
              <a:lnSpc>
                <a:spcPts val="3017"/>
              </a:lnSpc>
              <a:spcBef>
                <a:spcPct val="0"/>
              </a:spcBef>
            </a:pP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7EC21C7-A3A1-80B4-48A0-95DA975670C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FB60BAFB-59D7-D569-38DF-364FAB6862CE}"/>
              </a:ext>
            </a:extLst>
          </p:cNvPr>
          <p:cNvGraphicFramePr>
            <a:graphicFrameLocks noGrp="1"/>
          </p:cNvGraphicFramePr>
          <p:nvPr>
            <p:extLst>
              <p:ext uri="{D42A27DB-BD31-4B8C-83A1-F6EECF244321}">
                <p14:modId xmlns:p14="http://schemas.microsoft.com/office/powerpoint/2010/main" val="2059720807"/>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dessin humoristique, Dessin d’enfant, clipart, Dessin animé&#10;&#10;Le contenu généré par l’IA peut être incorrect.">
            <a:extLst>
              <a:ext uri="{FF2B5EF4-FFF2-40B4-BE49-F238E27FC236}">
                <a16:creationId xmlns:a16="http://schemas.microsoft.com/office/drawing/2014/main" id="{EC03275B-7543-1BFB-00AA-8911A27D69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7" name="ZoneTexte 6">
            <a:extLst>
              <a:ext uri="{FF2B5EF4-FFF2-40B4-BE49-F238E27FC236}">
                <a16:creationId xmlns:a16="http://schemas.microsoft.com/office/drawing/2014/main" id="{B38FD1C9-C6AC-3879-D662-FB100B6CF9A1}"/>
              </a:ext>
            </a:extLst>
          </p:cNvPr>
          <p:cNvSpPr txBox="1"/>
          <p:nvPr/>
        </p:nvSpPr>
        <p:spPr>
          <a:xfrm>
            <a:off x="6304858" y="6356146"/>
            <a:ext cx="1315142" cy="1323439"/>
          </a:xfrm>
          <a:prstGeom prst="rect">
            <a:avLst/>
          </a:prstGeom>
          <a:noFill/>
        </p:spPr>
        <p:txBody>
          <a:bodyPr wrap="square" rtlCol="0">
            <a:spAutoFit/>
          </a:bodyPr>
          <a:lstStyle/>
          <a:p>
            <a:r>
              <a:rPr lang="ar-MA" sz="8000" b="1" dirty="0"/>
              <a:t>4</a:t>
            </a:r>
            <a:endParaRPr lang="fr-FR" sz="8000" b="1" dirty="0"/>
          </a:p>
        </p:txBody>
      </p:sp>
      <p:sp>
        <p:nvSpPr>
          <p:cNvPr id="9" name="ZoneTexte 8">
            <a:extLst>
              <a:ext uri="{FF2B5EF4-FFF2-40B4-BE49-F238E27FC236}">
                <a16:creationId xmlns:a16="http://schemas.microsoft.com/office/drawing/2014/main" id="{7C8DC8F5-DE85-9259-14F8-2B11C8834715}"/>
              </a:ext>
            </a:extLst>
          </p:cNvPr>
          <p:cNvSpPr txBox="1"/>
          <p:nvPr/>
        </p:nvSpPr>
        <p:spPr>
          <a:xfrm>
            <a:off x="5943598" y="7627747"/>
            <a:ext cx="1315142" cy="1323439"/>
          </a:xfrm>
          <a:prstGeom prst="rect">
            <a:avLst/>
          </a:prstGeom>
          <a:noFill/>
        </p:spPr>
        <p:txBody>
          <a:bodyPr wrap="square" rtlCol="0">
            <a:spAutoFit/>
          </a:bodyPr>
          <a:lstStyle/>
          <a:p>
            <a:pPr algn="ctr"/>
            <a:r>
              <a:rPr lang="ar-MA" sz="8000" b="1" dirty="0"/>
              <a:t>10</a:t>
            </a:r>
            <a:endParaRPr lang="fr-FR" sz="8000" b="1" dirty="0"/>
          </a:p>
        </p:txBody>
      </p:sp>
      <p:cxnSp>
        <p:nvCxnSpPr>
          <p:cNvPr id="11" name="Connecteur droit 10">
            <a:extLst>
              <a:ext uri="{FF2B5EF4-FFF2-40B4-BE49-F238E27FC236}">
                <a16:creationId xmlns:a16="http://schemas.microsoft.com/office/drawing/2014/main" id="{856A559D-026B-BDE5-75DF-D64A5A8438FD}"/>
              </a:ext>
            </a:extLst>
          </p:cNvPr>
          <p:cNvCxnSpPr/>
          <p:nvPr/>
        </p:nvCxnSpPr>
        <p:spPr>
          <a:xfrm>
            <a:off x="5943600" y="7627747"/>
            <a:ext cx="1447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Tableau 4">
            <a:extLst>
              <a:ext uri="{FF2B5EF4-FFF2-40B4-BE49-F238E27FC236}">
                <a16:creationId xmlns:a16="http://schemas.microsoft.com/office/drawing/2014/main" id="{5A1E6E69-42D5-3B2E-F091-B4E6F6BF1025}"/>
              </a:ext>
            </a:extLst>
          </p:cNvPr>
          <p:cNvGraphicFramePr>
            <a:graphicFrameLocks noGrp="1"/>
          </p:cNvGraphicFramePr>
          <p:nvPr>
            <p:extLst>
              <p:ext uri="{D42A27DB-BD31-4B8C-83A1-F6EECF244321}">
                <p14:modId xmlns:p14="http://schemas.microsoft.com/office/powerpoint/2010/main" val="2880782430"/>
              </p:ext>
            </p:extLst>
          </p:nvPr>
        </p:nvGraphicFramePr>
        <p:xfrm>
          <a:off x="2438400" y="5524500"/>
          <a:ext cx="9144000" cy="8280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val="266021394"/>
                    </a:ext>
                  </a:extLst>
                </a:gridCol>
                <a:gridCol w="914400">
                  <a:extLst>
                    <a:ext uri="{9D8B030D-6E8A-4147-A177-3AD203B41FA5}">
                      <a16:colId xmlns:a16="http://schemas.microsoft.com/office/drawing/2014/main" val="3107524872"/>
                    </a:ext>
                  </a:extLst>
                </a:gridCol>
                <a:gridCol w="914400">
                  <a:extLst>
                    <a:ext uri="{9D8B030D-6E8A-4147-A177-3AD203B41FA5}">
                      <a16:colId xmlns:a16="http://schemas.microsoft.com/office/drawing/2014/main" val="2433532985"/>
                    </a:ext>
                  </a:extLst>
                </a:gridCol>
                <a:gridCol w="914400">
                  <a:extLst>
                    <a:ext uri="{9D8B030D-6E8A-4147-A177-3AD203B41FA5}">
                      <a16:colId xmlns:a16="http://schemas.microsoft.com/office/drawing/2014/main" val="2710763574"/>
                    </a:ext>
                  </a:extLst>
                </a:gridCol>
                <a:gridCol w="914400">
                  <a:extLst>
                    <a:ext uri="{9D8B030D-6E8A-4147-A177-3AD203B41FA5}">
                      <a16:colId xmlns:a16="http://schemas.microsoft.com/office/drawing/2014/main" val="1754995314"/>
                    </a:ext>
                  </a:extLst>
                </a:gridCol>
                <a:gridCol w="914400">
                  <a:extLst>
                    <a:ext uri="{9D8B030D-6E8A-4147-A177-3AD203B41FA5}">
                      <a16:colId xmlns:a16="http://schemas.microsoft.com/office/drawing/2014/main" val="1501011055"/>
                    </a:ext>
                  </a:extLst>
                </a:gridCol>
                <a:gridCol w="914400">
                  <a:extLst>
                    <a:ext uri="{9D8B030D-6E8A-4147-A177-3AD203B41FA5}">
                      <a16:colId xmlns:a16="http://schemas.microsoft.com/office/drawing/2014/main" val="1426170666"/>
                    </a:ext>
                  </a:extLst>
                </a:gridCol>
                <a:gridCol w="914400">
                  <a:extLst>
                    <a:ext uri="{9D8B030D-6E8A-4147-A177-3AD203B41FA5}">
                      <a16:colId xmlns:a16="http://schemas.microsoft.com/office/drawing/2014/main" val="2389657572"/>
                    </a:ext>
                  </a:extLst>
                </a:gridCol>
                <a:gridCol w="914400">
                  <a:extLst>
                    <a:ext uri="{9D8B030D-6E8A-4147-A177-3AD203B41FA5}">
                      <a16:colId xmlns:a16="http://schemas.microsoft.com/office/drawing/2014/main" val="1177493050"/>
                    </a:ext>
                  </a:extLst>
                </a:gridCol>
                <a:gridCol w="914400">
                  <a:extLst>
                    <a:ext uri="{9D8B030D-6E8A-4147-A177-3AD203B41FA5}">
                      <a16:colId xmlns:a16="http://schemas.microsoft.com/office/drawing/2014/main" val="2172000554"/>
                    </a:ext>
                  </a:extLst>
                </a:gridCol>
              </a:tblGrid>
              <a:tr h="828000">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2700669"/>
                  </a:ext>
                </a:extLst>
              </a:tr>
            </a:tbl>
          </a:graphicData>
        </a:graphic>
      </p:graphicFrame>
      <p:sp>
        <p:nvSpPr>
          <p:cNvPr id="6" name="Est égal à 5">
            <a:extLst>
              <a:ext uri="{FF2B5EF4-FFF2-40B4-BE49-F238E27FC236}">
                <a16:creationId xmlns:a16="http://schemas.microsoft.com/office/drawing/2014/main" id="{C7B79723-9AD7-FB95-4735-A3CD39E47412}"/>
              </a:ext>
            </a:extLst>
          </p:cNvPr>
          <p:cNvSpPr/>
          <p:nvPr/>
        </p:nvSpPr>
        <p:spPr>
          <a:xfrm>
            <a:off x="7475372" y="7280311"/>
            <a:ext cx="1011772" cy="609596"/>
          </a:xfrm>
          <a:prstGeom prst="mathEqual">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ZoneTexte 9">
            <a:extLst>
              <a:ext uri="{FF2B5EF4-FFF2-40B4-BE49-F238E27FC236}">
                <a16:creationId xmlns:a16="http://schemas.microsoft.com/office/drawing/2014/main" id="{71EF4F50-48B5-2410-B0AA-A354CAF4B54C}"/>
              </a:ext>
            </a:extLst>
          </p:cNvPr>
          <p:cNvSpPr txBox="1"/>
          <p:nvPr/>
        </p:nvSpPr>
        <p:spPr>
          <a:xfrm>
            <a:off x="8683984" y="6820322"/>
            <a:ext cx="1763188" cy="1323439"/>
          </a:xfrm>
          <a:prstGeom prst="rect">
            <a:avLst/>
          </a:prstGeom>
          <a:noFill/>
        </p:spPr>
        <p:txBody>
          <a:bodyPr wrap="square" rtlCol="0">
            <a:spAutoFit/>
          </a:bodyPr>
          <a:lstStyle/>
          <a:p>
            <a:pPr algn="ctr"/>
            <a:r>
              <a:rPr lang="fr-FR" sz="8000" b="1" dirty="0"/>
              <a:t>0,</a:t>
            </a:r>
            <a:r>
              <a:rPr lang="ar-MA" sz="8000" b="1" dirty="0"/>
              <a:t>4</a:t>
            </a:r>
            <a:endParaRPr lang="fr-FR" sz="8000" b="1" dirty="0"/>
          </a:p>
        </p:txBody>
      </p:sp>
    </p:spTree>
    <p:extLst>
      <p:ext uri="{BB962C8B-B14F-4D97-AF65-F5344CB8AC3E}">
        <p14:creationId xmlns:p14="http://schemas.microsoft.com/office/powerpoint/2010/main" val="106138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B3C3-8767-816F-2BC6-2D4F831F6A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49E2-8C3A-ECE9-7529-AEBF681C23E1}"/>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922B219-5484-4AF3-C1A3-0458241A304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7EB6A93-509C-3E81-9FB0-3662C1582F91}"/>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EAEF86A-0CAE-B4CF-DD97-68FE492D0291}"/>
              </a:ext>
            </a:extLst>
          </p:cNvPr>
          <p:cNvSpPr txBox="1"/>
          <p:nvPr/>
        </p:nvSpPr>
        <p:spPr>
          <a:xfrm>
            <a:off x="15240" y="880993"/>
            <a:ext cx="12877800"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43 وأنجزوا التمرين رقم 1.</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دقيقة واحدة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F9AE2D6-BB48-0E63-7C62-A79D7CCEDD3A}"/>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2A78C800-E4FD-1902-AA97-85F0263793B0}"/>
              </a:ext>
            </a:extLst>
          </p:cNvPr>
          <p:cNvGraphicFramePr>
            <a:graphicFrameLocks noGrp="1"/>
          </p:cNvGraphicFramePr>
          <p:nvPr>
            <p:extLst>
              <p:ext uri="{D42A27DB-BD31-4B8C-83A1-F6EECF244321}">
                <p14:modId xmlns:p14="http://schemas.microsoft.com/office/powerpoint/2010/main" val="265031908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AFCFF745-5270-37C9-5515-6803139A536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4037" y="4589236"/>
            <a:ext cx="13147925" cy="3404051"/>
          </a:xfrm>
          <a:prstGeom prst="rect">
            <a:avLst/>
          </a:prstGeom>
        </p:spPr>
      </p:pic>
    </p:spTree>
    <p:extLst>
      <p:ext uri="{BB962C8B-B14F-4D97-AF65-F5344CB8AC3E}">
        <p14:creationId xmlns:p14="http://schemas.microsoft.com/office/powerpoint/2010/main" val="650925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A005-DAFD-0B17-5BB3-33F039803C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7A44A0-A08F-854F-EBBA-F3C6F051732E}"/>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20991F-6E2C-8DE8-38B3-FADB2D6F3170}"/>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87A5CE6-BF78-4FA2-EF80-4FEAA20EE266}"/>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7081E75-01D6-5349-77C1-57CE72DFBD33}"/>
              </a:ext>
            </a:extLst>
          </p:cNvPr>
          <p:cNvSpPr txBox="1"/>
          <p:nvPr/>
        </p:nvSpPr>
        <p:spPr>
          <a:xfrm>
            <a:off x="15240" y="880993"/>
            <a:ext cx="12877800"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43D6E44-362E-51DC-EAAF-70415CAC4F80}"/>
              </a:ext>
            </a:extLst>
          </p:cNvPr>
          <p:cNvSpPr/>
          <p:nvPr/>
        </p:nvSpPr>
        <p:spPr>
          <a:xfrm rot="10800000">
            <a:off x="13049043" y="113031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DE98E6BF-C6CB-7D47-9F77-1EDC582F1B79}"/>
              </a:ext>
            </a:extLst>
          </p:cNvPr>
          <p:cNvGraphicFramePr>
            <a:graphicFrameLocks noGrp="1"/>
          </p:cNvGraphicFramePr>
          <p:nvPr>
            <p:extLst>
              <p:ext uri="{D42A27DB-BD31-4B8C-83A1-F6EECF244321}">
                <p14:modId xmlns:p14="http://schemas.microsoft.com/office/powerpoint/2010/main" val="1606785005"/>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tx1"/>
                          </a:solidFill>
                          <a:latin typeface="Microsoft Uighur" panose="02000000000000000000" pitchFamily="2" charset="-78"/>
                          <a:cs typeface="Microsoft Uighur" panose="02000000000000000000" pitchFamily="2" charset="-78"/>
                        </a:rPr>
                        <a:t>الحساب الذهني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E4E2D54-90D7-9D18-0276-2F8CE4D4DBB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4037" y="4589236"/>
            <a:ext cx="13147925" cy="3404051"/>
          </a:xfrm>
          <a:prstGeom prst="rect">
            <a:avLst/>
          </a:prstGeom>
        </p:spPr>
      </p:pic>
      <p:sp>
        <p:nvSpPr>
          <p:cNvPr id="2" name="ZoneTexte 1">
            <a:extLst>
              <a:ext uri="{FF2B5EF4-FFF2-40B4-BE49-F238E27FC236}">
                <a16:creationId xmlns:a16="http://schemas.microsoft.com/office/drawing/2014/main" id="{BA8DF0FE-D258-6029-126A-DD683A10FACE}"/>
              </a:ext>
            </a:extLst>
          </p:cNvPr>
          <p:cNvSpPr txBox="1"/>
          <p:nvPr/>
        </p:nvSpPr>
        <p:spPr>
          <a:xfrm>
            <a:off x="2962290" y="3101402"/>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D34B45BD-E25F-DA6D-8E58-D7FB0C99D2F4}"/>
              </a:ext>
            </a:extLst>
          </p:cNvPr>
          <p:cNvSpPr txBox="1"/>
          <p:nvPr/>
        </p:nvSpPr>
        <p:spPr>
          <a:xfrm>
            <a:off x="2997850" y="9130931"/>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11872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كتابة وتفكيك أعداد عشرية</a:t>
            </a: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M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l="3883" r="38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E72E-AF88-42F9-2F04-0E232C4434F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64B91D4-1244-E478-BBD7-060D31E7A5E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EE57CC1-8CEE-58A2-4599-340726834E7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6A09877-80CA-A37E-FC46-51AA00360F44}"/>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64D2D80-EB44-C84C-FB77-DA42E94BD384}"/>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على ألواحكم اكتبوا العدد التالي</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C199B3E8-9B71-E1C3-E20A-FCCCABEB132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F24D9972-DC55-A2D2-1192-6114B18C2E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 name="ZoneTexte 1">
            <a:extLst>
              <a:ext uri="{FF2B5EF4-FFF2-40B4-BE49-F238E27FC236}">
                <a16:creationId xmlns:a16="http://schemas.microsoft.com/office/drawing/2014/main" id="{B37F0E87-695D-8708-6FA7-546354F97FEB}"/>
              </a:ext>
            </a:extLst>
          </p:cNvPr>
          <p:cNvSpPr txBox="1"/>
          <p:nvPr/>
        </p:nvSpPr>
        <p:spPr>
          <a:xfrm>
            <a:off x="1357128" y="5580103"/>
            <a:ext cx="11582400" cy="1107996"/>
          </a:xfrm>
          <a:prstGeom prst="rect">
            <a:avLst/>
          </a:prstGeom>
          <a:noFill/>
        </p:spPr>
        <p:txBody>
          <a:bodyPr wrap="square" rtlCol="0">
            <a:spAutoFit/>
          </a:bodyPr>
          <a:lstStyle/>
          <a:p>
            <a:pPr algn="ctr" rtl="1"/>
            <a:r>
              <a:rPr lang="ar-MA" sz="6600" dirty="0"/>
              <a:t>أربع وحدات وستة أعشار</a:t>
            </a:r>
            <a:endParaRPr lang="fr-FR" sz="6600" dirty="0"/>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293C33B7-83D5-E25A-DA39-6DE261D7DA1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1109474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19672-4158-476F-302E-64C075C0408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1B8510-0587-1912-434C-135C60E8D494}"/>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D17A7C-3EA6-DB4E-DE94-620F29DC31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0F7B3B9-A71C-31E1-6205-F044370D8CAD}"/>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8D4C052-83A9-09F8-F42B-433A67CA10BE}"/>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8773D541-6B88-2454-CFF9-05918BEB9B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AF3655B1-17D2-E964-D49B-525776EAE75A}"/>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AB73D755-25D2-A187-1E9C-B5C3D88AE3C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AEF58DE2-B5BA-9AA7-6D11-B7A13431D3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204EE68A-3DA8-FEB4-BBBB-332729FB7FE3}"/>
              </a:ext>
            </a:extLst>
          </p:cNvPr>
          <p:cNvSpPr txBox="1"/>
          <p:nvPr/>
        </p:nvSpPr>
        <p:spPr>
          <a:xfrm>
            <a:off x="847708" y="5349271"/>
            <a:ext cx="11582400" cy="1569660"/>
          </a:xfrm>
          <a:prstGeom prst="rect">
            <a:avLst/>
          </a:prstGeom>
          <a:noFill/>
        </p:spPr>
        <p:txBody>
          <a:bodyPr wrap="square" rtlCol="0">
            <a:spAutoFit/>
          </a:bodyPr>
          <a:lstStyle/>
          <a:p>
            <a:pPr algn="ctr" rtl="1"/>
            <a:r>
              <a:rPr lang="fr-FR" sz="9600" dirty="0">
                <a:solidFill>
                  <a:schemeClr val="bg1"/>
                </a:solidFill>
              </a:rPr>
              <a:t>4,6</a:t>
            </a:r>
          </a:p>
        </p:txBody>
      </p:sp>
    </p:spTree>
    <p:extLst>
      <p:ext uri="{BB962C8B-B14F-4D97-AF65-F5344CB8AC3E}">
        <p14:creationId xmlns:p14="http://schemas.microsoft.com/office/powerpoint/2010/main" val="199205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D610E-8F44-A61D-792D-AD3FEDB5D0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393CA9F-3905-3702-F907-989E6749C6C7}"/>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5AA45A4-EBE9-88E6-B27D-0032AA5D4190}"/>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9B41C00-C98D-1B85-F341-1FEDA5E828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86C21FD-CD53-9963-D043-0C37E3EBFCFA}"/>
              </a:ext>
            </a:extLst>
          </p:cNvPr>
          <p:cNvSpPr txBox="1"/>
          <p:nvPr/>
        </p:nvSpPr>
        <p:spPr>
          <a:xfrm>
            <a:off x="838200" y="863026"/>
            <a:ext cx="1160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فككوا العدد إلى كتابة جمعية</a:t>
            </a:r>
          </a:p>
          <a:p>
            <a:pPr marL="342900" lvl="1" indent="-342900" algn="r" defTabSz="685834" rtl="1">
              <a:lnSpc>
                <a:spcPts val="3017"/>
              </a:lnSpc>
              <a:spcBef>
                <a:spcPct val="0"/>
              </a:spcBef>
              <a:buFont typeface="Arial" panose="020B0604020202020204" pitchFamily="34" charset="0"/>
              <a:buChar char="•"/>
            </a:pP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1F5EC27E-A3F2-0133-8124-87AA41F3B15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0E74008-300D-BAA9-0BBC-53BB9FB7B473}"/>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10E0F888-BC46-DE82-72A1-DE9F4038341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
        <p:nvSpPr>
          <p:cNvPr id="4" name="ZoneTexte 3">
            <a:extLst>
              <a:ext uri="{FF2B5EF4-FFF2-40B4-BE49-F238E27FC236}">
                <a16:creationId xmlns:a16="http://schemas.microsoft.com/office/drawing/2014/main" id="{3D544A60-E3D2-BDE5-8121-6AA05DD3EADB}"/>
              </a:ext>
            </a:extLst>
          </p:cNvPr>
          <p:cNvSpPr txBox="1"/>
          <p:nvPr/>
        </p:nvSpPr>
        <p:spPr>
          <a:xfrm>
            <a:off x="847708" y="5349271"/>
            <a:ext cx="11582400" cy="1569660"/>
          </a:xfrm>
          <a:prstGeom prst="rect">
            <a:avLst/>
          </a:prstGeom>
          <a:noFill/>
        </p:spPr>
        <p:txBody>
          <a:bodyPr wrap="square" rtlCol="0">
            <a:spAutoFit/>
          </a:bodyPr>
          <a:lstStyle/>
          <a:p>
            <a:pPr algn="ctr" rtl="1"/>
            <a:r>
              <a:rPr lang="fr-FR" sz="9600" dirty="0">
                <a:solidFill>
                  <a:schemeClr val="bg1"/>
                </a:solidFill>
              </a:rPr>
              <a:t>4,6</a:t>
            </a: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333F51B3-2BD4-2586-1721-4FCAFF2EFAFE}"/>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286234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D6E28-41F3-3C2F-7EB4-BC8729205A2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3A96C9-EE1C-501E-029D-748B363A3C0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7173D3-651E-7E38-F405-271E7C091F1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983E562-9FBF-9584-F648-7A73E66E8A85}"/>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09DDA3-9F4F-B40F-C2B8-AD757361DB6D}"/>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5ABD8075-64F5-7129-004D-305F40049BC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F1C34B6-8C9A-4496-FDB6-BE9B79324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D6FDDCFB-59D9-8E19-BA19-69D848A19F5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DCBDBB83-9A1A-68DB-CD1E-A096AA4951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F017D128-7586-CBC8-79F3-10D4D1469D18}"/>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4,6 = 4 + 0,6</a:t>
            </a:r>
          </a:p>
        </p:txBody>
      </p:sp>
    </p:spTree>
    <p:extLst>
      <p:ext uri="{BB962C8B-B14F-4D97-AF65-F5344CB8AC3E}">
        <p14:creationId xmlns:p14="http://schemas.microsoft.com/office/powerpoint/2010/main" val="2259264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3BCE5-9B3B-977E-43BE-677C4F9AAF3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F2749D6-6DA5-695D-741E-9748CE0B2D87}"/>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C9E6AE3-7198-C3C2-5B05-6844EE9E93FF}"/>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9DAB58A-9AEC-C64A-4331-933A84B600A2}"/>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63BE4DD-96F2-DCF9-ED57-F62F821FA186}"/>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اكتبوا العدد التالي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6742495C-FC5E-E02D-8A34-B887589C7FB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CF2095D-1711-A572-FC85-191AFF6CC61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1D2A5E9C-8E9D-1D0D-2E49-F6951E44900B}"/>
              </a:ext>
            </a:extLst>
          </p:cNvPr>
          <p:cNvSpPr txBox="1"/>
          <p:nvPr/>
        </p:nvSpPr>
        <p:spPr>
          <a:xfrm>
            <a:off x="838200" y="5580103"/>
            <a:ext cx="12101328" cy="110799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6600" dirty="0">
                <a:solidFill>
                  <a:prstClr val="black"/>
                </a:solidFill>
                <a:latin typeface="Calibri"/>
                <a:cs typeface="Arial" panose="020B0604020202020204" pitchFamily="34" charset="0"/>
              </a:rPr>
              <a:t>ثمانية وعشرون</a:t>
            </a:r>
            <a:r>
              <a:rPr kumimoji="0" lang="ar-MA" sz="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وحدة وستة أجزاء من المئة</a:t>
            </a:r>
            <a:endParaRPr kumimoji="0" lang="fr-FR" sz="6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53127CBA-2A0B-F397-827F-DD51EEEBF14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2401903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19C95-5BAB-BCEA-EE1B-C00B5EEE6EB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C3A7BA-B0CF-3727-24F8-1574B3640E4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4CCC8A4-F06B-4C75-AE2E-5062A4A99304}"/>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A42E379-5078-FFE8-A3F5-2DD59818F26B}"/>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4DB4211-C4AD-6431-596C-6BF73B2FE6CE}"/>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83D94C6F-0277-559B-FBA7-6835ECECEA9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C445404-2D93-C5BB-B257-C2094378B3E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CBC24F19-0A26-17F9-8EFD-303E760DA931}"/>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23184C33-9348-2C43-6009-19B2DDDE4A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4994A45F-760B-5A80-5D32-FA5B15E4BE7A}"/>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28,06</a:t>
            </a:r>
          </a:p>
        </p:txBody>
      </p:sp>
    </p:spTree>
    <p:extLst>
      <p:ext uri="{BB962C8B-B14F-4D97-AF65-F5344CB8AC3E}">
        <p14:creationId xmlns:p14="http://schemas.microsoft.com/office/powerpoint/2010/main" val="14409366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F5728-49B9-F47F-2253-734AA80E09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BD986A5-D7F8-AB32-4CBC-A478473D1D6D}"/>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84206A4-E841-3177-1BB5-30F95A0046DD}"/>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968C818-D93F-CC23-98F5-FB17C12580F8}"/>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8D6C4A92-7C9B-F970-73CA-04E996D1DAF2}"/>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فككوا العدد إلى كتابة جمعية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F5CCB157-9E47-7F94-F051-62ECAA44D2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02E081F5-5523-C59F-AF34-41ED7CF76C8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A3CD2C09-9F7D-1399-80E6-5EB766ACE25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
        <p:nvSpPr>
          <p:cNvPr id="4" name="ZoneTexte 3">
            <a:extLst>
              <a:ext uri="{FF2B5EF4-FFF2-40B4-BE49-F238E27FC236}">
                <a16:creationId xmlns:a16="http://schemas.microsoft.com/office/drawing/2014/main" id="{65782CC1-6CA9-C85B-0C15-0E6B81C9DD2E}"/>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28,06</a:t>
            </a: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B262F87B-4372-ACEF-2854-23C6B823EC2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2766822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E99F5-E89C-AE34-0E2C-62E50A0F21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977F2D-7DE3-978E-F911-94F9D60F661F}"/>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5B12FD0-BC32-0F83-5975-D496E3DA3A4E}"/>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397074A-DCB2-0BBB-0B86-BC95F1F96ED2}"/>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9F93776-3C3D-B7C7-EBA3-C9C0587FAB38}"/>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E7624A6D-4539-D6E9-A6BC-F59785DA858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CA8166AB-76E1-E3B4-103B-3050D24B72F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BF6AB142-1751-BA8E-E1E8-9CA4E2C1CA2F}"/>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A03DEBD6-967E-A8C6-955A-915A273CBF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437FCE17-DB7A-59D0-B5E8-987EED279861}"/>
              </a:ext>
            </a:extLst>
          </p:cNvPr>
          <p:cNvSpPr txBox="1"/>
          <p:nvPr/>
        </p:nvSpPr>
        <p:spPr>
          <a:xfrm>
            <a:off x="1089245" y="5468180"/>
            <a:ext cx="11582400" cy="1200329"/>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7200" b="0" i="0" u="none" strike="noStrike" kern="1200" cap="none" spc="0" normalizeH="0" baseline="0" noProof="0" dirty="0">
                <a:ln>
                  <a:noFill/>
                </a:ln>
                <a:solidFill>
                  <a:prstClr val="white"/>
                </a:solidFill>
                <a:effectLst/>
                <a:uLnTx/>
                <a:uFillTx/>
                <a:latin typeface="Calibri"/>
                <a:ea typeface="+mn-ea"/>
                <a:cs typeface="+mn-cs"/>
              </a:rPr>
              <a:t>28,06 = 28 + 0,06</a:t>
            </a:r>
          </a:p>
        </p:txBody>
      </p:sp>
    </p:spTree>
    <p:extLst>
      <p:ext uri="{BB962C8B-B14F-4D97-AF65-F5344CB8AC3E}">
        <p14:creationId xmlns:p14="http://schemas.microsoft.com/office/powerpoint/2010/main" val="4149243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E8BD4-EE3E-E6F5-109E-43BB4BBF444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1E52D0-711A-7633-FF7C-5EA89844043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C4DA217-B452-83E9-DBA6-A06A7D0D1C6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42065AD-242F-DE01-10CC-02F97B3A891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352C6E2-19EE-FA11-1A7A-501A765FB22B}"/>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اكتبوا العدد التالي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B8EA6AA2-99A0-D5ED-3969-E921E8702E7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35E1172B-F327-082D-5D58-34803111092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12CB98B0-ED4B-0D82-0ACF-DE20C97FDD09}"/>
              </a:ext>
            </a:extLst>
          </p:cNvPr>
          <p:cNvSpPr txBox="1"/>
          <p:nvPr/>
        </p:nvSpPr>
        <p:spPr>
          <a:xfrm>
            <a:off x="275851" y="5580103"/>
            <a:ext cx="13164293" cy="110799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6600" dirty="0">
                <a:solidFill>
                  <a:prstClr val="black"/>
                </a:solidFill>
                <a:latin typeface="Calibri"/>
                <a:cs typeface="Arial" panose="020B0604020202020204" pitchFamily="34" charset="0"/>
              </a:rPr>
              <a:t>تسع</a:t>
            </a:r>
            <a:r>
              <a:rPr kumimoji="0" lang="ar-MA" sz="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وحدات وعشر واحد وثلاثة أجواء من المئة</a:t>
            </a:r>
            <a:endParaRPr kumimoji="0" lang="fr-FR" sz="66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Rectangle, capture d’écran, vert, carré&#10;&#10;Le contenu généré par l’IA peut être incorrect.">
            <a:extLst>
              <a:ext uri="{FF2B5EF4-FFF2-40B4-BE49-F238E27FC236}">
                <a16:creationId xmlns:a16="http://schemas.microsoft.com/office/drawing/2014/main" id="{7ED76F1E-6488-E613-45FF-A012324B2CA9}"/>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391890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4473C-A663-7B17-22C0-F0567959C74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8907E49-F77B-5719-2631-E3383CC63D80}"/>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2ABFFC0-CA54-DCB0-22FE-2AF109D2D964}"/>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3DAC9C1-E668-DE57-3C2A-F4F4ADACF92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299DFAAE-03C6-6C21-63AC-DD25ACA47751}"/>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CF12B7D-128D-E57C-0E00-B183067A6C7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29FF593-5EF6-C731-1B77-92D49874600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547E30BF-77DE-96BB-5895-74141EE298C4}"/>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623E0567-714C-92F7-2E03-96F7D4766D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B9244EF1-43DE-7A49-DC1E-CCE32251BC23}"/>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9,13</a:t>
            </a:r>
          </a:p>
        </p:txBody>
      </p:sp>
    </p:spTree>
    <p:extLst>
      <p:ext uri="{BB962C8B-B14F-4D97-AF65-F5344CB8AC3E}">
        <p14:creationId xmlns:p14="http://schemas.microsoft.com/office/powerpoint/2010/main" val="2795964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974A9-085A-A8C7-B121-7ED2855BFD4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39374BD-BFD6-1FA3-9A90-71B736D1106C}"/>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7412E9A-6A25-2429-72A0-CE936AFB579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649D2DD-5170-B214-6E6D-64D03A128C07}"/>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A6E6C44-7E0B-70C3-D204-C0D519098738}"/>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فككوا العدد إلى كتابة جمعية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B4C7C2A3-51BA-D69D-F234-B536F57A04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AFC2467-4147-B588-EB7C-751A8FBD0209}"/>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DDB341C4-2D51-005E-FC39-FF15227CD993}"/>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
        <p:nvSpPr>
          <p:cNvPr id="4" name="ZoneTexte 3">
            <a:extLst>
              <a:ext uri="{FF2B5EF4-FFF2-40B4-BE49-F238E27FC236}">
                <a16:creationId xmlns:a16="http://schemas.microsoft.com/office/drawing/2014/main" id="{FBDE24D7-6D3F-A4BA-4DB1-5EF08F4A6C69}"/>
              </a:ext>
            </a:extLst>
          </p:cNvPr>
          <p:cNvSpPr txBox="1"/>
          <p:nvPr/>
        </p:nvSpPr>
        <p:spPr>
          <a:xfrm>
            <a:off x="847708" y="5349271"/>
            <a:ext cx="11582400" cy="156966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9600" b="0" i="0" u="none" strike="noStrike" kern="1200" cap="none" spc="0" normalizeH="0" baseline="0" noProof="0" dirty="0">
                <a:ln>
                  <a:noFill/>
                </a:ln>
                <a:solidFill>
                  <a:prstClr val="white"/>
                </a:solidFill>
                <a:effectLst/>
                <a:uLnTx/>
                <a:uFillTx/>
                <a:latin typeface="Calibri"/>
                <a:ea typeface="+mn-ea"/>
                <a:cs typeface="+mn-cs"/>
              </a:rPr>
              <a:t>9,13</a:t>
            </a: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96C546-2CB3-6AC5-FD8A-06E7CB7CD78B}"/>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247320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A4F4-2186-A623-E6F3-E853D088C9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066B5C-F6DC-EB90-8184-B6926C039750}"/>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192F442-2FDE-886D-EAC3-7020586B75B0}"/>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F93F24-476C-AB4F-B7EE-6F567C616595}"/>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AF9B78C-3E66-8832-052C-C3EBE512D892}"/>
              </a:ext>
            </a:extLst>
          </p:cNvPr>
          <p:cNvSpPr txBox="1"/>
          <p:nvPr/>
        </p:nvSpPr>
        <p:spPr>
          <a:xfrm>
            <a:off x="838200" y="863026"/>
            <a:ext cx="116014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51DBDA27-41E7-5132-23F4-C13133E68EF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826B1B4D-F82E-C640-F2BE-CCBAE571A92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descr="Une image contenant Rectangle, capture d’écran, vert, carré&#10;&#10;Le contenu généré par l’IA peut être incorrect.">
            <a:extLst>
              <a:ext uri="{FF2B5EF4-FFF2-40B4-BE49-F238E27FC236}">
                <a16:creationId xmlns:a16="http://schemas.microsoft.com/office/drawing/2014/main" id="{8A2C4FA0-182E-6702-13F6-33FFC24AD8AA}"/>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pic>
        <p:nvPicPr>
          <p:cNvPr id="3" name="Image 2" descr="Une image contenant dessin humoristique, Dessin d’enfant, clipart, Dessin animé&#10;&#10;Le contenu généré par l’IA peut être incorrect.">
            <a:extLst>
              <a:ext uri="{FF2B5EF4-FFF2-40B4-BE49-F238E27FC236}">
                <a16:creationId xmlns:a16="http://schemas.microsoft.com/office/drawing/2014/main" id="{46E7FEB3-DAEA-FC2A-AA29-F0DFEFEA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112" y="916160"/>
            <a:ext cx="1148959" cy="821798"/>
          </a:xfrm>
          <a:prstGeom prst="rect">
            <a:avLst/>
          </a:prstGeom>
        </p:spPr>
      </p:pic>
      <p:sp>
        <p:nvSpPr>
          <p:cNvPr id="4" name="ZoneTexte 3">
            <a:extLst>
              <a:ext uri="{FF2B5EF4-FFF2-40B4-BE49-F238E27FC236}">
                <a16:creationId xmlns:a16="http://schemas.microsoft.com/office/drawing/2014/main" id="{29411DE7-363B-E196-81E3-FDAAA8FDB95E}"/>
              </a:ext>
            </a:extLst>
          </p:cNvPr>
          <p:cNvSpPr txBox="1"/>
          <p:nvPr/>
        </p:nvSpPr>
        <p:spPr>
          <a:xfrm>
            <a:off x="1143000" y="5349271"/>
            <a:ext cx="11582400" cy="1107996"/>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6600" b="0" i="0" u="none" strike="noStrike" kern="1200" cap="none" spc="0" normalizeH="0" baseline="0" noProof="0" dirty="0">
                <a:ln>
                  <a:noFill/>
                </a:ln>
                <a:solidFill>
                  <a:prstClr val="white"/>
                </a:solidFill>
                <a:effectLst/>
                <a:uLnTx/>
                <a:uFillTx/>
                <a:latin typeface="Calibri"/>
                <a:ea typeface="+mn-ea"/>
                <a:cs typeface="+mn-cs"/>
              </a:rPr>
              <a:t>9,13 = 9 + 0,1 + 0,03</a:t>
            </a:r>
          </a:p>
        </p:txBody>
      </p:sp>
    </p:spTree>
    <p:extLst>
      <p:ext uri="{BB962C8B-B14F-4D97-AF65-F5344CB8AC3E}">
        <p14:creationId xmlns:p14="http://schemas.microsoft.com/office/powerpoint/2010/main" val="3454833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06FFC-F0C5-578F-5B3B-0E146DA288F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6BD369A-BFDB-4D11-58A9-96617FCEF33E}"/>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709402-053A-601D-669D-DFD1A50945F3}"/>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84F73F-183C-D13A-4502-89BAFA295A56}"/>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280CB231-B4AB-6646-1B6B-7C71BEF75BA3}"/>
              </a:ext>
            </a:extLst>
          </p:cNvPr>
          <p:cNvGraphicFramePr>
            <a:graphicFrameLocks noGrp="1"/>
          </p:cNvGraphicFramePr>
          <p:nvPr>
            <p:extLst>
              <p:ext uri="{D42A27DB-BD31-4B8C-83A1-F6EECF244321}">
                <p14:modId xmlns:p14="http://schemas.microsoft.com/office/powerpoint/2010/main" val="2349569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64A322B-80AD-0398-9065-AD5852F1EA2B}"/>
              </a:ext>
            </a:extLst>
          </p:cNvPr>
          <p:cNvSpPr/>
          <p:nvPr/>
        </p:nvSpPr>
        <p:spPr>
          <a:xfrm rot="10800000">
            <a:off x="12656405" y="1028701"/>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F649988F-811F-3D33-8816-877AD502A12C}"/>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a:t>
            </a:r>
            <a:r>
              <a:rPr lang="fr-FR" sz="3600" dirty="0">
                <a:solidFill>
                  <a:prstClr val="white">
                    <a:lumMod val="65000"/>
                  </a:prstClr>
                </a:solidFill>
                <a:latin typeface="Microsoft Uighur" panose="02000000000000000000" pitchFamily="2" charset="-78"/>
                <a:cs typeface="Microsoft Uighur" panose="02000000000000000000" pitchFamily="2" charset="-78"/>
              </a:rPr>
              <a:t>43</a:t>
            </a:r>
            <a:r>
              <a:rPr lang="ar-MA" sz="3600" dirty="0">
                <a:solidFill>
                  <a:prstClr val="white">
                    <a:lumMod val="65000"/>
                  </a:prstClr>
                </a:solidFill>
                <a:latin typeface="Microsoft Uighur" panose="02000000000000000000" pitchFamily="2" charset="-78"/>
                <a:cs typeface="Microsoft Uighur" panose="02000000000000000000" pitchFamily="2" charset="-78"/>
              </a:rPr>
              <a:t> وأنجزوا التمرين رقم 2.</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2704152B-F1CA-78B9-1999-E729625A07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1" y="3809117"/>
            <a:ext cx="13135349" cy="5449183"/>
          </a:xfrm>
          <a:prstGeom prst="rect">
            <a:avLst/>
          </a:prstGeom>
        </p:spPr>
      </p:pic>
    </p:spTree>
    <p:extLst>
      <p:ext uri="{BB962C8B-B14F-4D97-AF65-F5344CB8AC3E}">
        <p14:creationId xmlns:p14="http://schemas.microsoft.com/office/powerpoint/2010/main" val="2462811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8CE9-5EBD-E559-F8F1-353A2609DA0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B14F053-54A9-A453-3D49-4904D4E2E87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8F2761-D1EB-8153-6AD4-50A39482D4EB}"/>
              </a:ext>
            </a:extLst>
          </p:cNvPr>
          <p:cNvSpPr/>
          <p:nvPr/>
        </p:nvSpPr>
        <p:spPr>
          <a:xfrm>
            <a:off x="275852" y="2878962"/>
            <a:ext cx="13164293" cy="693901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32D0ABD-6F4B-7BD0-84A3-EEB03A1BF3E0}"/>
              </a:ext>
            </a:extLst>
          </p:cNvPr>
          <p:cNvSpPr/>
          <p:nvPr/>
        </p:nvSpPr>
        <p:spPr>
          <a:xfrm>
            <a:off x="-1" y="752746"/>
            <a:ext cx="13716001" cy="178239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graphicFrame>
        <p:nvGraphicFramePr>
          <p:cNvPr id="13" name="Tableau 12">
            <a:extLst>
              <a:ext uri="{FF2B5EF4-FFF2-40B4-BE49-F238E27FC236}">
                <a16:creationId xmlns:a16="http://schemas.microsoft.com/office/drawing/2014/main" id="{D0385BD9-16EE-55C1-52BB-DE53118D6036}"/>
              </a:ext>
            </a:extLst>
          </p:cNvPr>
          <p:cNvGraphicFramePr>
            <a:graphicFrameLocks noGrp="1"/>
          </p:cNvGraphicFramePr>
          <p:nvPr>
            <p:extLst>
              <p:ext uri="{D42A27DB-BD31-4B8C-83A1-F6EECF244321}">
                <p14:modId xmlns:p14="http://schemas.microsoft.com/office/powerpoint/2010/main" val="209242015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B1C8A59-A793-6381-5D6C-76BF06BBAFB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9C77D418-25EA-AC07-2180-BD96FBC6E7A0}"/>
              </a:ext>
            </a:extLst>
          </p:cNvPr>
          <p:cNvSpPr txBox="1"/>
          <p:nvPr/>
        </p:nvSpPr>
        <p:spPr>
          <a:xfrm>
            <a:off x="275851" y="807182"/>
            <a:ext cx="12365313" cy="873316"/>
          </a:xfrm>
          <a:prstGeom prst="rect">
            <a:avLst/>
          </a:prstGeom>
          <a:noFill/>
        </p:spPr>
        <p:txBody>
          <a:bodyPr wrap="square" rtlCol="0">
            <a:spAutoFit/>
          </a:bodyPr>
          <a:lstStyle/>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140A609A-DAC1-E2D3-79CF-27AD4C772D98}"/>
              </a:ext>
            </a:extLst>
          </p:cNvPr>
          <p:cNvSpPr txBox="1"/>
          <p:nvPr/>
        </p:nvSpPr>
        <p:spPr>
          <a:xfrm>
            <a:off x="2962290" y="30099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FF55D48-FD16-B159-3762-CAC39D7488E0}"/>
              </a:ext>
            </a:extLst>
          </p:cNvPr>
          <p:cNvSpPr txBox="1"/>
          <p:nvPr/>
        </p:nvSpPr>
        <p:spPr>
          <a:xfrm>
            <a:off x="2997850" y="903942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5993EFA4-E5CF-14DF-6E3F-44FD6C0CA42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1" y="3467100"/>
            <a:ext cx="13135349" cy="5449183"/>
          </a:xfrm>
          <a:prstGeom prst="rect">
            <a:avLst/>
          </a:prstGeom>
        </p:spPr>
      </p:pic>
    </p:spTree>
    <p:extLst>
      <p:ext uri="{BB962C8B-B14F-4D97-AF65-F5344CB8AC3E}">
        <p14:creationId xmlns:p14="http://schemas.microsoft.com/office/powerpoint/2010/main" val="2134861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جمع الأعداد العشرية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61ED309-F58F-E4A9-7A97-5F7E2E010F50}"/>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5D4E1B-E9ED-E533-1FBC-BC2DC039012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سنتدرب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a:t>
            </a:r>
            <a:r>
              <a:rPr lang="ar-MA" sz="3200" dirty="0">
                <a:solidFill>
                  <a:prstClr val="white">
                    <a:lumMod val="65000"/>
                  </a:prstClr>
                </a:solidFill>
                <a:latin typeface="Microsoft Uighur" panose="02000000000000000000" pitchFamily="2" charset="-78"/>
                <a:cs typeface="Microsoft Uighur" panose="02000000000000000000" pitchFamily="2" charset="-78"/>
              </a:rPr>
              <a:t>جمع أعداد عشرية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C1EBEF5-D50B-011E-A59D-0353498C73F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extLst>
              <p:ext uri="{D42A27DB-BD31-4B8C-83A1-F6EECF244321}">
                <p14:modId xmlns:p14="http://schemas.microsoft.com/office/powerpoint/2010/main" val="1448424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9AAB1BEB-E8A7-2D52-CCC7-BAB5A2CD5C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73721" y="3975006"/>
            <a:ext cx="7568555" cy="5038733"/>
          </a:xfrm>
          <a:prstGeom prst="rect">
            <a:avLst/>
          </a:prstGeom>
        </p:spPr>
      </p:pic>
    </p:spTree>
    <p:extLst>
      <p:ext uri="{BB962C8B-B14F-4D97-AF65-F5344CB8AC3E}">
        <p14:creationId xmlns:p14="http://schemas.microsoft.com/office/powerpoint/2010/main" val="1541506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جمع عددين عشريين</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extLst>
              <p:ext uri="{D42A27DB-BD31-4B8C-83A1-F6EECF244321}">
                <p14:modId xmlns:p14="http://schemas.microsoft.com/office/powerpoint/2010/main" val="1778137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5477"/>
            <a:chOff x="5423146" y="2984386"/>
            <a:chExt cx="6552918" cy="6335477"/>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3146" y="4957286"/>
              <a:ext cx="6552918" cy="4362577"/>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جمع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343439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وترتيب الأعداد العشرية</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جمع الأعداد العشرية</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8BDBC-14B0-5F45-F8F5-A311760E9B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B8FD47-DD7D-042A-796D-8D921D3D1A6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CFF0C0-EA91-3420-92F9-70CF8311E05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0B6A9DA-E4AD-289C-C415-F7DD42B2D3D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AB418E-90D5-DFC6-CB25-9A3DB05B9936}"/>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تابعوا معي سأقوم بنمذجة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إنجاز عملية جمع عددين عشريين </a:t>
            </a:r>
            <a:r>
              <a:rPr lang="fr-FR" sz="3200" dirty="0">
                <a:solidFill>
                  <a:prstClr val="white">
                    <a:lumMod val="65000"/>
                  </a:prstClr>
                </a:solidFill>
                <a:latin typeface="Microsoft Uighur" panose="02000000000000000000" pitchFamily="2" charset="-78"/>
                <a:cs typeface="Microsoft Uighur" panose="02000000000000000000" pitchFamily="2" charset="-78"/>
              </a:rPr>
              <a:t>24,56 + 13,78</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89A76AE-F100-928C-6615-3CA97896DAA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B480FF6-B9B5-A05D-8DE7-08FE57E78AD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3" name="Image 12" descr="Une image contenant capture d’écran, Rectangle, cadre photo, art&#10;&#10;Le contenu généré par l’IA peut être incorrect.">
            <a:extLst>
              <a:ext uri="{FF2B5EF4-FFF2-40B4-BE49-F238E27FC236}">
                <a16:creationId xmlns:a16="http://schemas.microsoft.com/office/drawing/2014/main" id="{FF984E9A-4FE4-0BD0-D2EF-713F33D88A78}"/>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00172" y="3916627"/>
            <a:ext cx="5239166" cy="2750873"/>
          </a:xfrm>
          <a:prstGeom prst="rect">
            <a:avLst/>
          </a:prstGeom>
        </p:spPr>
      </p:pic>
      <p:pic>
        <p:nvPicPr>
          <p:cNvPr id="4" name="Image 3">
            <a:extLst>
              <a:ext uri="{FF2B5EF4-FFF2-40B4-BE49-F238E27FC236}">
                <a16:creationId xmlns:a16="http://schemas.microsoft.com/office/drawing/2014/main" id="{EE9C7674-B8FD-9512-ED22-B34E55247A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193BD19F-C79A-17B2-956E-39CC5AD5672B}"/>
              </a:ext>
            </a:extLst>
          </p:cNvPr>
          <p:cNvSpPr txBox="1"/>
          <p:nvPr/>
        </p:nvSpPr>
        <p:spPr>
          <a:xfrm>
            <a:off x="976645" y="4939423"/>
            <a:ext cx="3214355" cy="1723549"/>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a:t>
            </a:r>
            <a:r>
              <a:rPr lang="ar-MA" sz="4400" b="1" dirty="0">
                <a:latin typeface="Microsoft Uighur" panose="02000000000000000000" pitchFamily="2" charset="-78"/>
                <a:cs typeface="Microsoft Uighur" panose="02000000000000000000" pitchFamily="2" charset="-78"/>
              </a:rPr>
              <a:t>إنجاز عملية جمع عددين عشريين.</a:t>
            </a:r>
            <a:endParaRPr lang="fr-FR" sz="4400" b="1" dirty="0">
              <a:latin typeface="Microsoft Uighur" panose="02000000000000000000" pitchFamily="2" charset="-78"/>
              <a:cs typeface="Microsoft Uighur" panose="02000000000000000000" pitchFamily="2" charset="-78"/>
            </a:endParaRPr>
          </a:p>
          <a:p>
            <a:endParaRPr lang="fr-FR" dirty="0"/>
          </a:p>
        </p:txBody>
      </p:sp>
      <p:sp>
        <p:nvSpPr>
          <p:cNvPr id="5" name="ZoneTexte 4">
            <a:extLst>
              <a:ext uri="{FF2B5EF4-FFF2-40B4-BE49-F238E27FC236}">
                <a16:creationId xmlns:a16="http://schemas.microsoft.com/office/drawing/2014/main" id="{946D0301-990F-CE8B-A5BF-FD4F4E352B51}"/>
              </a:ext>
            </a:extLst>
          </p:cNvPr>
          <p:cNvSpPr txBox="1"/>
          <p:nvPr/>
        </p:nvSpPr>
        <p:spPr>
          <a:xfrm>
            <a:off x="6386155" y="4602481"/>
            <a:ext cx="4267200" cy="1446550"/>
          </a:xfrm>
          <a:prstGeom prst="rect">
            <a:avLst/>
          </a:prstGeom>
          <a:noFill/>
        </p:spPr>
        <p:txBody>
          <a:bodyPr wrap="square" rtlCol="0">
            <a:spAutoFit/>
          </a:bodyPr>
          <a:lstStyle/>
          <a:p>
            <a:r>
              <a:rPr lang="fr-FR" sz="8800" dirty="0">
                <a:solidFill>
                  <a:schemeClr val="bg1"/>
                </a:solidFill>
                <a:latin typeface="Microsoft Uighur" panose="02000000000000000000" pitchFamily="2" charset="-78"/>
                <a:cs typeface="Microsoft Uighur" panose="02000000000000000000" pitchFamily="2" charset="-78"/>
              </a:rPr>
              <a:t>24,56 + 13,78</a:t>
            </a:r>
            <a:endParaRPr lang="fr-FR" sz="8800" dirty="0">
              <a:solidFill>
                <a:schemeClr val="bg1"/>
              </a:solidFill>
            </a:endParaRPr>
          </a:p>
        </p:txBody>
      </p:sp>
    </p:spTree>
    <p:extLst>
      <p:ext uri="{BB962C8B-B14F-4D97-AF65-F5344CB8AC3E}">
        <p14:creationId xmlns:p14="http://schemas.microsoft.com/office/powerpoint/2010/main" val="257265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C6D3D-E6A1-24CB-C644-AF9F264833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D646EB8-07C1-DCA3-568D-3970E5F7BC0F}"/>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590307-49DB-F7D9-95A4-5904CF94F43D}"/>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4B9D185-ECFE-465D-F945-C0702769E84D}"/>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CC60751-C8D9-2856-F75F-BCA96C24EDAF}"/>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أضع العملية بشكل صحيح بحيث تكون كل منزلة تحت مثيلتها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198F13-ABA6-A41E-3960-499565AAA9B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5F31CC0-B5EE-ED71-AA16-204D08DC8411}"/>
              </a:ext>
            </a:extLst>
          </p:cNvPr>
          <p:cNvGraphicFramePr>
            <a:graphicFrameLocks noGrp="1"/>
          </p:cNvGraphicFramePr>
          <p:nvPr>
            <p:extLst>
              <p:ext uri="{D42A27DB-BD31-4B8C-83A1-F6EECF244321}">
                <p14:modId xmlns:p14="http://schemas.microsoft.com/office/powerpoint/2010/main" val="27020141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aphicFrame>
        <p:nvGraphicFramePr>
          <p:cNvPr id="4" name="Tableau 3">
            <a:extLst>
              <a:ext uri="{FF2B5EF4-FFF2-40B4-BE49-F238E27FC236}">
                <a16:creationId xmlns:a16="http://schemas.microsoft.com/office/drawing/2014/main" id="{FD9965E7-8DF5-8A8A-46A3-D439605AE1B2}"/>
              </a:ext>
            </a:extLst>
          </p:cNvPr>
          <p:cNvGraphicFramePr>
            <a:graphicFrameLocks noGrp="1"/>
          </p:cNvGraphicFramePr>
          <p:nvPr>
            <p:extLst>
              <p:ext uri="{D42A27DB-BD31-4B8C-83A1-F6EECF244321}">
                <p14:modId xmlns:p14="http://schemas.microsoft.com/office/powerpoint/2010/main" val="3838918974"/>
              </p:ext>
            </p:extLst>
          </p:nvPr>
        </p:nvGraphicFramePr>
        <p:xfrm>
          <a:off x="2667000" y="4175100"/>
          <a:ext cx="5112000" cy="4680000"/>
        </p:xfrm>
        <a:graphic>
          <a:graphicData uri="http://schemas.openxmlformats.org/drawingml/2006/table">
            <a:tbl>
              <a:tblPr firstRow="1" bandRow="1">
                <a:tableStyleId>{5C22544A-7EE6-4342-B048-85BDC9FD1C3A}</a:tableStyleId>
              </a:tblPr>
              <a:tblGrid>
                <a:gridCol w="1278000">
                  <a:extLst>
                    <a:ext uri="{9D8B030D-6E8A-4147-A177-3AD203B41FA5}">
                      <a16:colId xmlns:a16="http://schemas.microsoft.com/office/drawing/2014/main" val="29802275"/>
                    </a:ext>
                  </a:extLst>
                </a:gridCol>
                <a:gridCol w="1278000">
                  <a:extLst>
                    <a:ext uri="{9D8B030D-6E8A-4147-A177-3AD203B41FA5}">
                      <a16:colId xmlns:a16="http://schemas.microsoft.com/office/drawing/2014/main" val="3645892979"/>
                    </a:ext>
                  </a:extLst>
                </a:gridCol>
                <a:gridCol w="1278000">
                  <a:extLst>
                    <a:ext uri="{9D8B030D-6E8A-4147-A177-3AD203B41FA5}">
                      <a16:colId xmlns:a16="http://schemas.microsoft.com/office/drawing/2014/main" val="1860720485"/>
                    </a:ext>
                  </a:extLst>
                </a:gridCol>
                <a:gridCol w="1278000">
                  <a:extLst>
                    <a:ext uri="{9D8B030D-6E8A-4147-A177-3AD203B41FA5}">
                      <a16:colId xmlns:a16="http://schemas.microsoft.com/office/drawing/2014/main" val="1637730238"/>
                    </a:ext>
                  </a:extLst>
                </a:gridCol>
              </a:tblGrid>
              <a:tr h="936000">
                <a:tc>
                  <a:txBody>
                    <a:bodyPr/>
                    <a:lstStyle/>
                    <a:p>
                      <a:pPr algn="ctr"/>
                      <a:r>
                        <a:rPr lang="ar-MA" sz="2400" dirty="0">
                          <a:solidFill>
                            <a:schemeClr val="tx1"/>
                          </a:solidFill>
                        </a:rPr>
                        <a:t>عشرات</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وحدات</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أعشار</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ar-MA" sz="2400" dirty="0">
                          <a:solidFill>
                            <a:schemeClr val="tx1"/>
                          </a:solidFill>
                        </a:rPr>
                        <a:t>أجزاء المئة</a:t>
                      </a:r>
                      <a:endParaRPr lang="fr-F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1849207"/>
                  </a:ext>
                </a:extLst>
              </a:tr>
              <a:tr h="936000">
                <a:tc>
                  <a:txBody>
                    <a:bodyPr/>
                    <a:lstStyle/>
                    <a:p>
                      <a:pPr algn="ctr"/>
                      <a:r>
                        <a:rPr lang="fr-FR" sz="5400"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9155606"/>
                  </a:ext>
                </a:extLst>
              </a:tr>
              <a:tr h="936000">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fr-FR" sz="5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2357951"/>
                  </a:ext>
                </a:extLst>
              </a:tr>
              <a:tr h="936000">
                <a:tc>
                  <a:txBody>
                    <a:bodyPr/>
                    <a:lstStyle/>
                    <a:p>
                      <a:pPr algn="ctr"/>
                      <a:r>
                        <a:rPr lang="fr-FR" sz="5400" b="1"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5400" b="1"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7522591"/>
                  </a:ext>
                </a:extLst>
              </a:tr>
              <a:tr h="936000">
                <a:tc>
                  <a:txBody>
                    <a:bodyPr/>
                    <a:lstStyle/>
                    <a:p>
                      <a:pPr marL="0" algn="ctr" defTabSz="685783" rtl="0" eaLnBrk="1" latinLnBrk="0" hangingPunct="1"/>
                      <a:r>
                        <a:rPr lang="fr-FR" sz="5400" b="1" kern="1200" dirty="0">
                          <a:solidFill>
                            <a:srgbClr val="FF0000"/>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0" eaLnBrk="1" latinLnBrk="0" hangingPunct="1"/>
                      <a:r>
                        <a:rPr lang="fr-FR" sz="5400" b="1" kern="1200" dirty="0">
                          <a:solidFill>
                            <a:srgbClr val="FF0000"/>
                          </a:solidFill>
                          <a:latin typeface="+mn-lt"/>
                          <a:ea typeface="+mn-ea"/>
                          <a:cs typeface="+mn-cs"/>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1299710"/>
                  </a:ext>
                </a:extLst>
              </a:tr>
            </a:tbl>
          </a:graphicData>
        </a:graphic>
      </p:graphicFrame>
      <p:sp>
        <p:nvSpPr>
          <p:cNvPr id="13" name="ZoneTexte 12">
            <a:extLst>
              <a:ext uri="{FF2B5EF4-FFF2-40B4-BE49-F238E27FC236}">
                <a16:creationId xmlns:a16="http://schemas.microsoft.com/office/drawing/2014/main" id="{B37EFA18-F985-9D37-A178-07CFAD5BAC1A}"/>
              </a:ext>
            </a:extLst>
          </p:cNvPr>
          <p:cNvSpPr txBox="1"/>
          <p:nvPr/>
        </p:nvSpPr>
        <p:spPr>
          <a:xfrm>
            <a:off x="5053494" y="5295900"/>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sp>
        <p:nvSpPr>
          <p:cNvPr id="16" name="ZoneTexte 15">
            <a:extLst>
              <a:ext uri="{FF2B5EF4-FFF2-40B4-BE49-F238E27FC236}">
                <a16:creationId xmlns:a16="http://schemas.microsoft.com/office/drawing/2014/main" id="{98AAE993-AA6F-3A42-4485-541A4700FC52}"/>
              </a:ext>
            </a:extLst>
          </p:cNvPr>
          <p:cNvSpPr txBox="1"/>
          <p:nvPr/>
        </p:nvSpPr>
        <p:spPr>
          <a:xfrm>
            <a:off x="5071188" y="7124700"/>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sp>
        <p:nvSpPr>
          <p:cNvPr id="17" name="ZoneTexte 16">
            <a:extLst>
              <a:ext uri="{FF2B5EF4-FFF2-40B4-BE49-F238E27FC236}">
                <a16:creationId xmlns:a16="http://schemas.microsoft.com/office/drawing/2014/main" id="{675DD099-C087-91F0-54A6-47DBAE0FF79B}"/>
              </a:ext>
            </a:extLst>
          </p:cNvPr>
          <p:cNvSpPr txBox="1"/>
          <p:nvPr/>
        </p:nvSpPr>
        <p:spPr>
          <a:xfrm>
            <a:off x="5071188" y="8002369"/>
            <a:ext cx="339012" cy="646331"/>
          </a:xfrm>
          <a:prstGeom prst="rect">
            <a:avLst/>
          </a:prstGeom>
          <a:noFill/>
        </p:spPr>
        <p:txBody>
          <a:bodyPr wrap="square" rtlCol="0">
            <a:spAutoFit/>
          </a:bodyPr>
          <a:lstStyle/>
          <a:p>
            <a:r>
              <a:rPr lang="fr-FR" sz="3600" b="1" dirty="0">
                <a:solidFill>
                  <a:srgbClr val="FF0000"/>
                </a:solidFill>
              </a:rPr>
              <a:t>,</a:t>
            </a:r>
            <a:endParaRPr lang="fr-FR" sz="2400" b="1" dirty="0">
              <a:solidFill>
                <a:srgbClr val="FF0000"/>
              </a:solidFill>
            </a:endParaRPr>
          </a:p>
        </p:txBody>
      </p:sp>
      <p:graphicFrame>
        <p:nvGraphicFramePr>
          <p:cNvPr id="21" name="Tableau 20">
            <a:extLst>
              <a:ext uri="{FF2B5EF4-FFF2-40B4-BE49-F238E27FC236}">
                <a16:creationId xmlns:a16="http://schemas.microsoft.com/office/drawing/2014/main" id="{86560405-D276-8E5D-DD64-8E5EF988246B}"/>
              </a:ext>
            </a:extLst>
          </p:cNvPr>
          <p:cNvGraphicFramePr>
            <a:graphicFrameLocks noGrp="1"/>
          </p:cNvGraphicFramePr>
          <p:nvPr>
            <p:extLst>
              <p:ext uri="{D42A27DB-BD31-4B8C-83A1-F6EECF244321}">
                <p14:modId xmlns:p14="http://schemas.microsoft.com/office/powerpoint/2010/main" val="2521814153"/>
              </p:ext>
            </p:extLst>
          </p:nvPr>
        </p:nvGraphicFramePr>
        <p:xfrm>
          <a:off x="8201909" y="5295900"/>
          <a:ext cx="3768012" cy="2560320"/>
        </p:xfrm>
        <a:graphic>
          <a:graphicData uri="http://schemas.openxmlformats.org/drawingml/2006/table">
            <a:tbl>
              <a:tblPr firstRow="1" bandRow="1">
                <a:tableStyleId>{5C22544A-7EE6-4342-B048-85BDC9FD1C3A}</a:tableStyleId>
              </a:tblPr>
              <a:tblGrid>
                <a:gridCol w="3768012">
                  <a:extLst>
                    <a:ext uri="{9D8B030D-6E8A-4147-A177-3AD203B41FA5}">
                      <a16:colId xmlns:a16="http://schemas.microsoft.com/office/drawing/2014/main" val="2650645657"/>
                    </a:ext>
                  </a:extLst>
                </a:gridCol>
              </a:tblGrid>
              <a:tr h="540000">
                <a:tc>
                  <a:txBody>
                    <a:bodyPr/>
                    <a:lstStyle/>
                    <a:p>
                      <a:pPr marL="0" algn="ctr" defTabSz="685783" rtl="0" eaLnBrk="1" latinLnBrk="0" hangingPunct="1"/>
                      <a:r>
                        <a:rPr lang="fr-FR" sz="3600" b="1" kern="1200" dirty="0">
                          <a:solidFill>
                            <a:schemeClr val="tx1"/>
                          </a:solidFill>
                          <a:latin typeface="+mn-lt"/>
                          <a:ea typeface="+mn-ea"/>
                          <a:cs typeface="+mn-cs"/>
                        </a:rPr>
                        <a:t>6 + 8 = 10 + 4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7688307"/>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5 + 7 + 1 = 10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7571632"/>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4 + 3 + 1 = 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6764463"/>
                  </a:ext>
                </a:extLst>
              </a:tr>
              <a:tr h="540000">
                <a:tc>
                  <a:txBody>
                    <a:bodyPr/>
                    <a:lstStyle/>
                    <a:p>
                      <a:pPr marL="0" algn="ctr" defTabSz="685783" rtl="0" eaLnBrk="1" latinLnBrk="0" hangingPunct="1"/>
                      <a:r>
                        <a:rPr lang="fr-FR" sz="3600" b="1" kern="1200" dirty="0">
                          <a:solidFill>
                            <a:schemeClr val="tx1"/>
                          </a:solidFill>
                          <a:latin typeface="+mn-lt"/>
                          <a:ea typeface="+mn-ea"/>
                          <a:cs typeface="+mn-cs"/>
                        </a:rPr>
                        <a:t>2 + 1 =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2365356"/>
                  </a:ext>
                </a:extLst>
              </a:tr>
            </a:tbl>
          </a:graphicData>
        </a:graphic>
      </p:graphicFrame>
      <p:sp>
        <p:nvSpPr>
          <p:cNvPr id="22" name="ZoneTexte 21">
            <a:extLst>
              <a:ext uri="{FF2B5EF4-FFF2-40B4-BE49-F238E27FC236}">
                <a16:creationId xmlns:a16="http://schemas.microsoft.com/office/drawing/2014/main" id="{F7AAB913-D15D-D94F-353D-190E454C2C09}"/>
              </a:ext>
            </a:extLst>
          </p:cNvPr>
          <p:cNvSpPr txBox="1"/>
          <p:nvPr/>
        </p:nvSpPr>
        <p:spPr>
          <a:xfrm>
            <a:off x="5434454" y="5065067"/>
            <a:ext cx="339012" cy="461665"/>
          </a:xfrm>
          <a:prstGeom prst="rect">
            <a:avLst/>
          </a:prstGeom>
          <a:noFill/>
        </p:spPr>
        <p:txBody>
          <a:bodyPr wrap="square" rtlCol="0">
            <a:spAutoFit/>
          </a:bodyPr>
          <a:lstStyle/>
          <a:p>
            <a:r>
              <a:rPr lang="fr-FR" sz="2400" b="1" dirty="0">
                <a:solidFill>
                  <a:srgbClr val="FF0000"/>
                </a:solidFill>
              </a:rPr>
              <a:t>1</a:t>
            </a:r>
          </a:p>
        </p:txBody>
      </p:sp>
      <p:sp>
        <p:nvSpPr>
          <p:cNvPr id="24" name="ZoneTexte 23">
            <a:extLst>
              <a:ext uri="{FF2B5EF4-FFF2-40B4-BE49-F238E27FC236}">
                <a16:creationId xmlns:a16="http://schemas.microsoft.com/office/drawing/2014/main" id="{A1582522-E394-6ED0-D5E4-38A365E76986}"/>
              </a:ext>
            </a:extLst>
          </p:cNvPr>
          <p:cNvSpPr txBox="1"/>
          <p:nvPr/>
        </p:nvSpPr>
        <p:spPr>
          <a:xfrm>
            <a:off x="4156788" y="5067300"/>
            <a:ext cx="339012" cy="461665"/>
          </a:xfrm>
          <a:prstGeom prst="rect">
            <a:avLst/>
          </a:prstGeom>
          <a:noFill/>
        </p:spPr>
        <p:txBody>
          <a:bodyPr wrap="square" rtlCol="0">
            <a:spAutoFit/>
          </a:bodyPr>
          <a:lstStyle/>
          <a:p>
            <a:r>
              <a:rPr lang="fr-FR" sz="2400" b="1" dirty="0">
                <a:solidFill>
                  <a:srgbClr val="FF0000"/>
                </a:solidFill>
              </a:rPr>
              <a:t>1</a:t>
            </a:r>
          </a:p>
        </p:txBody>
      </p:sp>
      <p:sp>
        <p:nvSpPr>
          <p:cNvPr id="25" name="Signe Plus 24">
            <a:extLst>
              <a:ext uri="{FF2B5EF4-FFF2-40B4-BE49-F238E27FC236}">
                <a16:creationId xmlns:a16="http://schemas.microsoft.com/office/drawing/2014/main" id="{DD63EDDE-0264-B75B-BCF1-707B64C29DE2}"/>
              </a:ext>
            </a:extLst>
          </p:cNvPr>
          <p:cNvSpPr/>
          <p:nvPr/>
        </p:nvSpPr>
        <p:spPr>
          <a:xfrm>
            <a:off x="1746078" y="6199936"/>
            <a:ext cx="616121" cy="630327"/>
          </a:xfrm>
          <a:prstGeom prst="mathPl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59540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DE50-47CC-A206-74F0-DC407F0812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91B304A-585A-30AA-9CCC-04E7D4668A27}"/>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D732D1-EF04-6C11-BE13-353FBE5F90EC}"/>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8228410-3C45-8873-21DB-0D04D6F6610A}"/>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8A342F2-DD4B-9C0D-9413-2607FA88D662}"/>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لاحظوا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أضع العملية بشكل صحيح بحيث تكون كل منزلة تحت مثيلتها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4125869-76D6-1423-D111-514FC7E8C5C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57241CD-30DB-FAE4-1880-67447F1F021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5" name="Signe Plus 24">
            <a:extLst>
              <a:ext uri="{FF2B5EF4-FFF2-40B4-BE49-F238E27FC236}">
                <a16:creationId xmlns:a16="http://schemas.microsoft.com/office/drawing/2014/main" id="{18C4A213-B1E2-4B37-FE51-D959FF443184}"/>
              </a:ext>
            </a:extLst>
          </p:cNvPr>
          <p:cNvSpPr/>
          <p:nvPr/>
        </p:nvSpPr>
        <p:spPr>
          <a:xfrm>
            <a:off x="4014167" y="4398371"/>
            <a:ext cx="616121" cy="630327"/>
          </a:xfrm>
          <a:prstGeom prst="mathPl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B12B4ED3-5EFC-4FF8-D8E6-973CDEDC65A8}"/>
              </a:ext>
            </a:extLst>
          </p:cNvPr>
          <p:cNvSpPr txBox="1"/>
          <p:nvPr/>
        </p:nvSpPr>
        <p:spPr>
          <a:xfrm>
            <a:off x="6149696" y="3390096"/>
            <a:ext cx="1011772" cy="1323439"/>
          </a:xfrm>
          <a:prstGeom prst="rect">
            <a:avLst/>
          </a:prstGeom>
          <a:noFill/>
        </p:spPr>
        <p:txBody>
          <a:bodyPr wrap="square" rtlCol="0">
            <a:spAutoFit/>
          </a:bodyPr>
          <a:lstStyle/>
          <a:p>
            <a:r>
              <a:rPr lang="ar-MA" sz="8000" b="1" dirty="0"/>
              <a:t>4</a:t>
            </a:r>
            <a:endParaRPr lang="fr-FR" sz="8000" b="1" dirty="0"/>
          </a:p>
        </p:txBody>
      </p:sp>
      <p:sp>
        <p:nvSpPr>
          <p:cNvPr id="6" name="ZoneTexte 5">
            <a:extLst>
              <a:ext uri="{FF2B5EF4-FFF2-40B4-BE49-F238E27FC236}">
                <a16:creationId xmlns:a16="http://schemas.microsoft.com/office/drawing/2014/main" id="{6954954E-BB74-6380-84CE-C6DB61931051}"/>
              </a:ext>
            </a:extLst>
          </p:cNvPr>
          <p:cNvSpPr txBox="1"/>
          <p:nvPr/>
        </p:nvSpPr>
        <p:spPr>
          <a:xfrm>
            <a:off x="6151028" y="4551356"/>
            <a:ext cx="1011772" cy="1323439"/>
          </a:xfrm>
          <a:prstGeom prst="rect">
            <a:avLst/>
          </a:prstGeom>
          <a:noFill/>
        </p:spPr>
        <p:txBody>
          <a:bodyPr wrap="square" rtlCol="0">
            <a:spAutoFit/>
          </a:bodyPr>
          <a:lstStyle/>
          <a:p>
            <a:r>
              <a:rPr lang="ar-MA" sz="8000" b="1" dirty="0"/>
              <a:t>3</a:t>
            </a:r>
            <a:endParaRPr lang="fr-FR" sz="8000" b="1" dirty="0"/>
          </a:p>
        </p:txBody>
      </p:sp>
      <p:sp>
        <p:nvSpPr>
          <p:cNvPr id="7" name="ZoneTexte 6">
            <a:extLst>
              <a:ext uri="{FF2B5EF4-FFF2-40B4-BE49-F238E27FC236}">
                <a16:creationId xmlns:a16="http://schemas.microsoft.com/office/drawing/2014/main" id="{B5D7AFED-0C04-BF1C-3F13-192B2FE5B465}"/>
              </a:ext>
            </a:extLst>
          </p:cNvPr>
          <p:cNvSpPr txBox="1"/>
          <p:nvPr/>
        </p:nvSpPr>
        <p:spPr>
          <a:xfrm>
            <a:off x="5221550" y="6100575"/>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9" name="ZoneTexte 8">
            <a:extLst>
              <a:ext uri="{FF2B5EF4-FFF2-40B4-BE49-F238E27FC236}">
                <a16:creationId xmlns:a16="http://schemas.microsoft.com/office/drawing/2014/main" id="{89216C28-FE6F-4ADF-FB0A-767859D552A8}"/>
              </a:ext>
            </a:extLst>
          </p:cNvPr>
          <p:cNvSpPr txBox="1"/>
          <p:nvPr/>
        </p:nvSpPr>
        <p:spPr>
          <a:xfrm>
            <a:off x="5236628" y="3390096"/>
            <a:ext cx="1011772" cy="1323439"/>
          </a:xfrm>
          <a:prstGeom prst="rect">
            <a:avLst/>
          </a:prstGeom>
          <a:noFill/>
        </p:spPr>
        <p:txBody>
          <a:bodyPr wrap="square" rtlCol="0">
            <a:spAutoFit/>
          </a:bodyPr>
          <a:lstStyle/>
          <a:p>
            <a:r>
              <a:rPr lang="ar-MA" sz="8000" b="1" dirty="0"/>
              <a:t>2</a:t>
            </a:r>
            <a:endParaRPr lang="fr-FR" sz="8000" b="1" dirty="0"/>
          </a:p>
        </p:txBody>
      </p:sp>
      <p:sp>
        <p:nvSpPr>
          <p:cNvPr id="11" name="ZoneTexte 10">
            <a:extLst>
              <a:ext uri="{FF2B5EF4-FFF2-40B4-BE49-F238E27FC236}">
                <a16:creationId xmlns:a16="http://schemas.microsoft.com/office/drawing/2014/main" id="{B310FEE2-7FAE-D14D-4292-B4882D0727B5}"/>
              </a:ext>
            </a:extLst>
          </p:cNvPr>
          <p:cNvSpPr txBox="1"/>
          <p:nvPr/>
        </p:nvSpPr>
        <p:spPr>
          <a:xfrm>
            <a:off x="6066809" y="6081979"/>
            <a:ext cx="1011772" cy="1323439"/>
          </a:xfrm>
          <a:prstGeom prst="rect">
            <a:avLst/>
          </a:prstGeom>
          <a:noFill/>
          <a:ln>
            <a:solidFill>
              <a:schemeClr val="bg1"/>
            </a:solidFill>
          </a:ln>
        </p:spPr>
        <p:txBody>
          <a:bodyPr wrap="square" rtlCol="0">
            <a:spAutoFit/>
          </a:bodyPr>
          <a:lstStyle/>
          <a:p>
            <a:r>
              <a:rPr lang="ar-MA" sz="8000" b="1" dirty="0">
                <a:solidFill>
                  <a:srgbClr val="C00000"/>
                </a:solidFill>
              </a:rPr>
              <a:t>8</a:t>
            </a:r>
            <a:endParaRPr lang="fr-FR" sz="8000" b="1" dirty="0">
              <a:solidFill>
                <a:srgbClr val="C00000"/>
              </a:solidFill>
            </a:endParaRPr>
          </a:p>
        </p:txBody>
      </p:sp>
      <p:cxnSp>
        <p:nvCxnSpPr>
          <p:cNvPr id="12" name="Connecteur droit 11">
            <a:extLst>
              <a:ext uri="{FF2B5EF4-FFF2-40B4-BE49-F238E27FC236}">
                <a16:creationId xmlns:a16="http://schemas.microsoft.com/office/drawing/2014/main" id="{A41A5947-454A-C576-A767-82A15F477003}"/>
              </a:ext>
            </a:extLst>
          </p:cNvPr>
          <p:cNvCxnSpPr>
            <a:cxnSpLocks/>
          </p:cNvCxnSpPr>
          <p:nvPr/>
        </p:nvCxnSpPr>
        <p:spPr>
          <a:xfrm flipH="1">
            <a:off x="4343400" y="5905500"/>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CE3E704A-AD54-EE12-C367-43418A687B55}"/>
              </a:ext>
            </a:extLst>
          </p:cNvPr>
          <p:cNvSpPr txBox="1"/>
          <p:nvPr/>
        </p:nvSpPr>
        <p:spPr>
          <a:xfrm>
            <a:off x="5236628" y="4548389"/>
            <a:ext cx="1011772" cy="1323439"/>
          </a:xfrm>
          <a:prstGeom prst="rect">
            <a:avLst/>
          </a:prstGeom>
          <a:noFill/>
        </p:spPr>
        <p:txBody>
          <a:bodyPr wrap="square" rtlCol="0">
            <a:spAutoFit/>
          </a:bodyPr>
          <a:lstStyle/>
          <a:p>
            <a:r>
              <a:rPr lang="ar-MA" sz="8000" b="1" dirty="0"/>
              <a:t>1</a:t>
            </a:r>
            <a:endParaRPr lang="fr-FR" sz="8000" b="1" dirty="0"/>
          </a:p>
        </p:txBody>
      </p:sp>
      <p:sp>
        <p:nvSpPr>
          <p:cNvPr id="18" name="ZoneTexte 17">
            <a:extLst>
              <a:ext uri="{FF2B5EF4-FFF2-40B4-BE49-F238E27FC236}">
                <a16:creationId xmlns:a16="http://schemas.microsoft.com/office/drawing/2014/main" id="{0727C391-A16D-9624-B14A-7BD86D4062B6}"/>
              </a:ext>
            </a:extLst>
          </p:cNvPr>
          <p:cNvSpPr txBox="1"/>
          <p:nvPr/>
        </p:nvSpPr>
        <p:spPr>
          <a:xfrm>
            <a:off x="6778563" y="3184869"/>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sp>
        <p:nvSpPr>
          <p:cNvPr id="20" name="ZoneTexte 19">
            <a:extLst>
              <a:ext uri="{FF2B5EF4-FFF2-40B4-BE49-F238E27FC236}">
                <a16:creationId xmlns:a16="http://schemas.microsoft.com/office/drawing/2014/main" id="{C0FC33B2-ED2A-F9B3-6C38-F6C9003FB7C3}"/>
              </a:ext>
            </a:extLst>
          </p:cNvPr>
          <p:cNvSpPr txBox="1"/>
          <p:nvPr/>
        </p:nvSpPr>
        <p:spPr>
          <a:xfrm>
            <a:off x="7700202" y="3400960"/>
            <a:ext cx="1011772" cy="1323439"/>
          </a:xfrm>
          <a:prstGeom prst="rect">
            <a:avLst/>
          </a:prstGeom>
          <a:noFill/>
        </p:spPr>
        <p:txBody>
          <a:bodyPr wrap="square" rtlCol="0">
            <a:spAutoFit/>
          </a:bodyPr>
          <a:lstStyle/>
          <a:p>
            <a:r>
              <a:rPr lang="ar-MA" sz="8000" b="1" dirty="0"/>
              <a:t>6</a:t>
            </a:r>
            <a:endParaRPr lang="fr-FR" sz="8000" b="1" dirty="0"/>
          </a:p>
        </p:txBody>
      </p:sp>
      <p:sp>
        <p:nvSpPr>
          <p:cNvPr id="26" name="ZoneTexte 25">
            <a:extLst>
              <a:ext uri="{FF2B5EF4-FFF2-40B4-BE49-F238E27FC236}">
                <a16:creationId xmlns:a16="http://schemas.microsoft.com/office/drawing/2014/main" id="{9E6B1B2B-2261-EC05-340E-15836190AC62}"/>
              </a:ext>
            </a:extLst>
          </p:cNvPr>
          <p:cNvSpPr txBox="1"/>
          <p:nvPr/>
        </p:nvSpPr>
        <p:spPr>
          <a:xfrm>
            <a:off x="6913028" y="3400960"/>
            <a:ext cx="1011772" cy="1323439"/>
          </a:xfrm>
          <a:prstGeom prst="rect">
            <a:avLst/>
          </a:prstGeom>
          <a:noFill/>
        </p:spPr>
        <p:txBody>
          <a:bodyPr wrap="square" rtlCol="0">
            <a:spAutoFit/>
          </a:bodyPr>
          <a:lstStyle/>
          <a:p>
            <a:r>
              <a:rPr lang="ar-MA" sz="8000" b="1" dirty="0"/>
              <a:t>5</a:t>
            </a:r>
            <a:endParaRPr lang="fr-FR" sz="8000" b="1" dirty="0"/>
          </a:p>
        </p:txBody>
      </p:sp>
      <p:sp>
        <p:nvSpPr>
          <p:cNvPr id="28" name="ZoneTexte 27">
            <a:extLst>
              <a:ext uri="{FF2B5EF4-FFF2-40B4-BE49-F238E27FC236}">
                <a16:creationId xmlns:a16="http://schemas.microsoft.com/office/drawing/2014/main" id="{8563619A-C4F8-2750-EB26-27AEF94F2FCE}"/>
              </a:ext>
            </a:extLst>
          </p:cNvPr>
          <p:cNvSpPr txBox="1"/>
          <p:nvPr/>
        </p:nvSpPr>
        <p:spPr>
          <a:xfrm>
            <a:off x="7700202" y="4540492"/>
            <a:ext cx="1011772" cy="1323439"/>
          </a:xfrm>
          <a:prstGeom prst="rect">
            <a:avLst/>
          </a:prstGeom>
          <a:noFill/>
        </p:spPr>
        <p:txBody>
          <a:bodyPr wrap="square" rtlCol="0">
            <a:spAutoFit/>
          </a:bodyPr>
          <a:lstStyle/>
          <a:p>
            <a:r>
              <a:rPr lang="ar-MA" sz="8000" b="1" dirty="0"/>
              <a:t>8</a:t>
            </a:r>
            <a:endParaRPr lang="fr-FR" sz="8000" b="1" dirty="0"/>
          </a:p>
        </p:txBody>
      </p:sp>
      <p:sp>
        <p:nvSpPr>
          <p:cNvPr id="29" name="ZoneTexte 28">
            <a:extLst>
              <a:ext uri="{FF2B5EF4-FFF2-40B4-BE49-F238E27FC236}">
                <a16:creationId xmlns:a16="http://schemas.microsoft.com/office/drawing/2014/main" id="{50E6F5C5-E68D-05F8-3E0E-2DCD0527903B}"/>
              </a:ext>
            </a:extLst>
          </p:cNvPr>
          <p:cNvSpPr txBox="1"/>
          <p:nvPr/>
        </p:nvSpPr>
        <p:spPr>
          <a:xfrm>
            <a:off x="6787134" y="4540492"/>
            <a:ext cx="1011772" cy="1323439"/>
          </a:xfrm>
          <a:prstGeom prst="rect">
            <a:avLst/>
          </a:prstGeom>
          <a:noFill/>
        </p:spPr>
        <p:txBody>
          <a:bodyPr wrap="square" rtlCol="0">
            <a:spAutoFit/>
          </a:bodyPr>
          <a:lstStyle/>
          <a:p>
            <a:r>
              <a:rPr lang="ar-MA" sz="8000" b="1" dirty="0"/>
              <a:t>7</a:t>
            </a:r>
            <a:endParaRPr lang="fr-FR" sz="8000" b="1" dirty="0"/>
          </a:p>
        </p:txBody>
      </p:sp>
      <p:sp>
        <p:nvSpPr>
          <p:cNvPr id="30" name="ZoneTexte 29">
            <a:extLst>
              <a:ext uri="{FF2B5EF4-FFF2-40B4-BE49-F238E27FC236}">
                <a16:creationId xmlns:a16="http://schemas.microsoft.com/office/drawing/2014/main" id="{86D60D80-4140-AA39-7F82-5FAA3C317553}"/>
              </a:ext>
            </a:extLst>
          </p:cNvPr>
          <p:cNvSpPr txBox="1"/>
          <p:nvPr/>
        </p:nvSpPr>
        <p:spPr>
          <a:xfrm>
            <a:off x="7747553" y="6100575"/>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31" name="ZoneTexte 30">
            <a:extLst>
              <a:ext uri="{FF2B5EF4-FFF2-40B4-BE49-F238E27FC236}">
                <a16:creationId xmlns:a16="http://schemas.microsoft.com/office/drawing/2014/main" id="{6A29C99E-8C57-298E-F468-D7723BB40C29}"/>
              </a:ext>
            </a:extLst>
          </p:cNvPr>
          <p:cNvSpPr txBox="1"/>
          <p:nvPr/>
        </p:nvSpPr>
        <p:spPr>
          <a:xfrm>
            <a:off x="6834485" y="6100575"/>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32" name="ZoneTexte 31">
            <a:extLst>
              <a:ext uri="{FF2B5EF4-FFF2-40B4-BE49-F238E27FC236}">
                <a16:creationId xmlns:a16="http://schemas.microsoft.com/office/drawing/2014/main" id="{EAC4EA6F-C49E-7E43-2761-4EB862867A0C}"/>
              </a:ext>
            </a:extLst>
          </p:cNvPr>
          <p:cNvSpPr txBox="1"/>
          <p:nvPr/>
        </p:nvSpPr>
        <p:spPr>
          <a:xfrm>
            <a:off x="6743522" y="37791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3" name="ZoneTexte 32">
            <a:extLst>
              <a:ext uri="{FF2B5EF4-FFF2-40B4-BE49-F238E27FC236}">
                <a16:creationId xmlns:a16="http://schemas.microsoft.com/office/drawing/2014/main" id="{462153E6-63A2-4B90-85AD-10CDC23522CF}"/>
              </a:ext>
            </a:extLst>
          </p:cNvPr>
          <p:cNvSpPr txBox="1"/>
          <p:nvPr/>
        </p:nvSpPr>
        <p:spPr>
          <a:xfrm>
            <a:off x="6705600" y="49221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4" name="ZoneTexte 33">
            <a:extLst>
              <a:ext uri="{FF2B5EF4-FFF2-40B4-BE49-F238E27FC236}">
                <a16:creationId xmlns:a16="http://schemas.microsoft.com/office/drawing/2014/main" id="{7F0C5B3F-073F-A12C-E0E0-A673D08EF127}"/>
              </a:ext>
            </a:extLst>
          </p:cNvPr>
          <p:cNvSpPr txBox="1"/>
          <p:nvPr/>
        </p:nvSpPr>
        <p:spPr>
          <a:xfrm>
            <a:off x="6629400" y="6438900"/>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5" name="ZoneTexte 34">
            <a:extLst>
              <a:ext uri="{FF2B5EF4-FFF2-40B4-BE49-F238E27FC236}">
                <a16:creationId xmlns:a16="http://schemas.microsoft.com/office/drawing/2014/main" id="{8154AFAC-9149-47B1-DFFB-A6BD038E1F61}"/>
              </a:ext>
            </a:extLst>
          </p:cNvPr>
          <p:cNvSpPr txBox="1"/>
          <p:nvPr/>
        </p:nvSpPr>
        <p:spPr>
          <a:xfrm>
            <a:off x="6017726" y="3195022"/>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spTree>
    <p:extLst>
      <p:ext uri="{BB962C8B-B14F-4D97-AF65-F5344CB8AC3E}">
        <p14:creationId xmlns:p14="http://schemas.microsoft.com/office/powerpoint/2010/main" val="28525702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D7A05-FAB4-FCA8-D58D-7C5B191110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0DFDD5-E3E8-E042-A42A-A85A43F624E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A84E2A1-5C05-2C80-717D-5C810A2EA0AE}"/>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BC02B98-0141-3214-CEE4-74F472E066A5}"/>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B1E2565F-C91F-DA60-FA11-7F93F1C736F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99B1B59-5304-5C9D-26F4-07900C79797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ZoneTexte 12">
            <a:extLst>
              <a:ext uri="{FF2B5EF4-FFF2-40B4-BE49-F238E27FC236}">
                <a16:creationId xmlns:a16="http://schemas.microsoft.com/office/drawing/2014/main" id="{E2A1B8B6-8BC3-9F9B-30A0-E4C426161DD4}"/>
              </a:ext>
            </a:extLst>
          </p:cNvPr>
          <p:cNvSpPr txBox="1"/>
          <p:nvPr/>
        </p:nvSpPr>
        <p:spPr>
          <a:xfrm>
            <a:off x="1905000" y="863026"/>
            <a:ext cx="10534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دوركم، ضعوا وأنجزوا العملية التالية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4" name="Image 3" descr="Une image contenant capture d’écran, Rectangle, cadre photo, art&#10;&#10;Le contenu généré par l’IA peut être incorrect.">
            <a:extLst>
              <a:ext uri="{FF2B5EF4-FFF2-40B4-BE49-F238E27FC236}">
                <a16:creationId xmlns:a16="http://schemas.microsoft.com/office/drawing/2014/main" id="{A7C9674D-E6A7-DC98-E424-8494A861D815}"/>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2514600" y="3916627"/>
            <a:ext cx="8624738" cy="4528499"/>
          </a:xfrm>
          <a:prstGeom prst="rect">
            <a:avLst/>
          </a:prstGeom>
        </p:spPr>
      </p:pic>
      <p:sp>
        <p:nvSpPr>
          <p:cNvPr id="16" name="ZoneTexte 15">
            <a:extLst>
              <a:ext uri="{FF2B5EF4-FFF2-40B4-BE49-F238E27FC236}">
                <a16:creationId xmlns:a16="http://schemas.microsoft.com/office/drawing/2014/main" id="{C141C597-8AC7-6F8E-7645-FB593016227A}"/>
              </a:ext>
            </a:extLst>
          </p:cNvPr>
          <p:cNvSpPr txBox="1"/>
          <p:nvPr/>
        </p:nvSpPr>
        <p:spPr>
          <a:xfrm>
            <a:off x="3543299" y="5249852"/>
            <a:ext cx="6629400" cy="1862048"/>
          </a:xfrm>
          <a:prstGeom prst="rect">
            <a:avLst/>
          </a:prstGeom>
          <a:noFill/>
        </p:spPr>
        <p:txBody>
          <a:bodyPr wrap="square" rtlCol="0">
            <a:spAutoFit/>
          </a:bodyPr>
          <a:lstStyle/>
          <a:p>
            <a:r>
              <a:rPr lang="fr-FR" sz="11500" dirty="0">
                <a:solidFill>
                  <a:schemeClr val="bg1"/>
                </a:solidFill>
                <a:latin typeface="Microsoft Uighur" panose="02000000000000000000" pitchFamily="2" charset="-78"/>
                <a:cs typeface="Microsoft Uighur" panose="02000000000000000000" pitchFamily="2" charset="-78"/>
              </a:rPr>
              <a:t>247,83 + 195,49</a:t>
            </a:r>
            <a:endParaRPr lang="fr-FR" sz="11500" dirty="0">
              <a:solidFill>
                <a:schemeClr val="bg1"/>
              </a:solidFill>
            </a:endParaRPr>
          </a:p>
        </p:txBody>
      </p:sp>
      <p:pic>
        <p:nvPicPr>
          <p:cNvPr id="21" name="Image 20" descr="Une image contenant Rectangle, capture d’écran, vert, carré&#10;&#10;Le contenu généré par l’IA peut être incorrect.">
            <a:extLst>
              <a:ext uri="{FF2B5EF4-FFF2-40B4-BE49-F238E27FC236}">
                <a16:creationId xmlns:a16="http://schemas.microsoft.com/office/drawing/2014/main" id="{2F3E6FBB-8513-0CED-06D7-B5EBE47BEF33}"/>
              </a:ext>
            </a:extLst>
          </p:cNvPr>
          <p:cNvPicPr>
            <a:picLocks noChangeAspect="1"/>
          </p:cNvPicPr>
          <p:nvPr/>
        </p:nvPicPr>
        <p:blipFill>
          <a:blip r:embed="rId5"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Tree>
    <p:extLst>
      <p:ext uri="{BB962C8B-B14F-4D97-AF65-F5344CB8AC3E}">
        <p14:creationId xmlns:p14="http://schemas.microsoft.com/office/powerpoint/2010/main" val="3318474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F3442-EDCE-428C-9B7A-602C0FCCFE1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E2814D9-0B4F-F815-6983-9DA758883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79748BB-BF0C-EFB1-EC99-9EF4A0DA806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0196F3B-D2C1-80B4-DF51-9DA808BE6649}"/>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2EC93-D1A4-8F07-9D22-BD01CEECBDBE}"/>
              </a:ext>
            </a:extLst>
          </p:cNvPr>
          <p:cNvSpPr txBox="1"/>
          <p:nvPr/>
        </p:nvSpPr>
        <p:spPr>
          <a:xfrm>
            <a:off x="1905000" y="863026"/>
            <a:ext cx="105346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التصحيح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1848A3-1789-E5BB-3BA1-1F341E7ED25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E790CA6-8437-CB4B-6A3F-1D05F71F26F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5" name="Signe Plus 24">
            <a:extLst>
              <a:ext uri="{FF2B5EF4-FFF2-40B4-BE49-F238E27FC236}">
                <a16:creationId xmlns:a16="http://schemas.microsoft.com/office/drawing/2014/main" id="{971D1D86-53BB-1FB3-29EE-D96B93C9ED0E}"/>
              </a:ext>
            </a:extLst>
          </p:cNvPr>
          <p:cNvSpPr/>
          <p:nvPr/>
        </p:nvSpPr>
        <p:spPr>
          <a:xfrm>
            <a:off x="3733800" y="4398371"/>
            <a:ext cx="616121" cy="630327"/>
          </a:xfrm>
          <a:prstGeom prst="mathPl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B8DD066A-E110-EC98-0983-B2F013515176}"/>
              </a:ext>
            </a:extLst>
          </p:cNvPr>
          <p:cNvSpPr txBox="1"/>
          <p:nvPr/>
        </p:nvSpPr>
        <p:spPr>
          <a:xfrm>
            <a:off x="6149696" y="3390096"/>
            <a:ext cx="1011772" cy="1323439"/>
          </a:xfrm>
          <a:prstGeom prst="rect">
            <a:avLst/>
          </a:prstGeom>
          <a:noFill/>
        </p:spPr>
        <p:txBody>
          <a:bodyPr wrap="square" rtlCol="0">
            <a:spAutoFit/>
          </a:bodyPr>
          <a:lstStyle/>
          <a:p>
            <a:r>
              <a:rPr lang="ar-MA" sz="8000" b="1" dirty="0"/>
              <a:t>7</a:t>
            </a:r>
            <a:endParaRPr lang="fr-FR" sz="8000" b="1" dirty="0"/>
          </a:p>
        </p:txBody>
      </p:sp>
      <p:sp>
        <p:nvSpPr>
          <p:cNvPr id="6" name="ZoneTexte 5">
            <a:extLst>
              <a:ext uri="{FF2B5EF4-FFF2-40B4-BE49-F238E27FC236}">
                <a16:creationId xmlns:a16="http://schemas.microsoft.com/office/drawing/2014/main" id="{96628E0E-5265-803F-28E9-7012EF56ADD1}"/>
              </a:ext>
            </a:extLst>
          </p:cNvPr>
          <p:cNvSpPr txBox="1"/>
          <p:nvPr/>
        </p:nvSpPr>
        <p:spPr>
          <a:xfrm>
            <a:off x="6151028" y="4551356"/>
            <a:ext cx="1011772" cy="1323439"/>
          </a:xfrm>
          <a:prstGeom prst="rect">
            <a:avLst/>
          </a:prstGeom>
          <a:noFill/>
        </p:spPr>
        <p:txBody>
          <a:bodyPr wrap="square" rtlCol="0">
            <a:spAutoFit/>
          </a:bodyPr>
          <a:lstStyle/>
          <a:p>
            <a:r>
              <a:rPr lang="ar-MA" sz="8000" b="1" dirty="0"/>
              <a:t>5</a:t>
            </a:r>
            <a:endParaRPr lang="fr-FR" sz="8000" b="1" dirty="0"/>
          </a:p>
        </p:txBody>
      </p:sp>
      <p:sp>
        <p:nvSpPr>
          <p:cNvPr id="7" name="ZoneTexte 6">
            <a:extLst>
              <a:ext uri="{FF2B5EF4-FFF2-40B4-BE49-F238E27FC236}">
                <a16:creationId xmlns:a16="http://schemas.microsoft.com/office/drawing/2014/main" id="{F2DB6F62-7ABB-5B33-6C8E-551644721646}"/>
              </a:ext>
            </a:extLst>
          </p:cNvPr>
          <p:cNvSpPr txBox="1"/>
          <p:nvPr/>
        </p:nvSpPr>
        <p:spPr>
          <a:xfrm>
            <a:off x="5221550" y="6100575"/>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9" name="ZoneTexte 8">
            <a:extLst>
              <a:ext uri="{FF2B5EF4-FFF2-40B4-BE49-F238E27FC236}">
                <a16:creationId xmlns:a16="http://schemas.microsoft.com/office/drawing/2014/main" id="{8AFD46AA-949B-1C61-75F0-1F7A47FECF66}"/>
              </a:ext>
            </a:extLst>
          </p:cNvPr>
          <p:cNvSpPr txBox="1"/>
          <p:nvPr/>
        </p:nvSpPr>
        <p:spPr>
          <a:xfrm>
            <a:off x="5236628" y="3390096"/>
            <a:ext cx="1011772" cy="1323439"/>
          </a:xfrm>
          <a:prstGeom prst="rect">
            <a:avLst/>
          </a:prstGeom>
          <a:noFill/>
        </p:spPr>
        <p:txBody>
          <a:bodyPr wrap="square" rtlCol="0">
            <a:spAutoFit/>
          </a:bodyPr>
          <a:lstStyle/>
          <a:p>
            <a:r>
              <a:rPr lang="ar-MA" sz="8000" b="1" dirty="0"/>
              <a:t>4</a:t>
            </a:r>
            <a:endParaRPr lang="fr-FR" sz="8000" b="1" dirty="0"/>
          </a:p>
        </p:txBody>
      </p:sp>
      <p:sp>
        <p:nvSpPr>
          <p:cNvPr id="11" name="ZoneTexte 10">
            <a:extLst>
              <a:ext uri="{FF2B5EF4-FFF2-40B4-BE49-F238E27FC236}">
                <a16:creationId xmlns:a16="http://schemas.microsoft.com/office/drawing/2014/main" id="{9CE07954-9EC4-8702-FD00-53AF7AFBD0A6}"/>
              </a:ext>
            </a:extLst>
          </p:cNvPr>
          <p:cNvSpPr txBox="1"/>
          <p:nvPr/>
        </p:nvSpPr>
        <p:spPr>
          <a:xfrm>
            <a:off x="6066809" y="6081979"/>
            <a:ext cx="1011772" cy="1323439"/>
          </a:xfrm>
          <a:prstGeom prst="rect">
            <a:avLst/>
          </a:prstGeom>
          <a:noFill/>
          <a:ln>
            <a:solidFill>
              <a:schemeClr val="bg1"/>
            </a:solidFill>
          </a:ln>
        </p:spPr>
        <p:txBody>
          <a:bodyPr wrap="square" rtlCol="0">
            <a:spAutoFit/>
          </a:bodyPr>
          <a:lstStyle/>
          <a:p>
            <a:r>
              <a:rPr lang="ar-MA" sz="8000" b="1" dirty="0">
                <a:solidFill>
                  <a:srgbClr val="C00000"/>
                </a:solidFill>
              </a:rPr>
              <a:t>3</a:t>
            </a:r>
            <a:endParaRPr lang="fr-FR" sz="8000" b="1" dirty="0">
              <a:solidFill>
                <a:srgbClr val="C00000"/>
              </a:solidFill>
            </a:endParaRPr>
          </a:p>
        </p:txBody>
      </p:sp>
      <p:cxnSp>
        <p:nvCxnSpPr>
          <p:cNvPr id="12" name="Connecteur droit 11">
            <a:extLst>
              <a:ext uri="{FF2B5EF4-FFF2-40B4-BE49-F238E27FC236}">
                <a16:creationId xmlns:a16="http://schemas.microsoft.com/office/drawing/2014/main" id="{31E1EFA8-B45B-7953-A76B-A86322E4C250}"/>
              </a:ext>
            </a:extLst>
          </p:cNvPr>
          <p:cNvCxnSpPr>
            <a:cxnSpLocks/>
          </p:cNvCxnSpPr>
          <p:nvPr/>
        </p:nvCxnSpPr>
        <p:spPr>
          <a:xfrm flipH="1">
            <a:off x="4343400" y="5905500"/>
            <a:ext cx="4191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260495E-1C5D-90D9-AD43-D7CB16CD183D}"/>
              </a:ext>
            </a:extLst>
          </p:cNvPr>
          <p:cNvSpPr txBox="1"/>
          <p:nvPr/>
        </p:nvSpPr>
        <p:spPr>
          <a:xfrm>
            <a:off x="5236628" y="4548389"/>
            <a:ext cx="1011772" cy="1323439"/>
          </a:xfrm>
          <a:prstGeom prst="rect">
            <a:avLst/>
          </a:prstGeom>
          <a:noFill/>
        </p:spPr>
        <p:txBody>
          <a:bodyPr wrap="square" rtlCol="0">
            <a:spAutoFit/>
          </a:bodyPr>
          <a:lstStyle/>
          <a:p>
            <a:r>
              <a:rPr lang="ar-MA" sz="8000" b="1" dirty="0"/>
              <a:t>9</a:t>
            </a:r>
            <a:endParaRPr lang="fr-FR" sz="8000" b="1" dirty="0"/>
          </a:p>
        </p:txBody>
      </p:sp>
      <p:sp>
        <p:nvSpPr>
          <p:cNvPr id="18" name="ZoneTexte 17">
            <a:extLst>
              <a:ext uri="{FF2B5EF4-FFF2-40B4-BE49-F238E27FC236}">
                <a16:creationId xmlns:a16="http://schemas.microsoft.com/office/drawing/2014/main" id="{BA170872-EF96-000A-D39E-21F6A42EE1A2}"/>
              </a:ext>
            </a:extLst>
          </p:cNvPr>
          <p:cNvSpPr txBox="1"/>
          <p:nvPr/>
        </p:nvSpPr>
        <p:spPr>
          <a:xfrm>
            <a:off x="6778563" y="3184869"/>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sp>
        <p:nvSpPr>
          <p:cNvPr id="20" name="ZoneTexte 19">
            <a:extLst>
              <a:ext uri="{FF2B5EF4-FFF2-40B4-BE49-F238E27FC236}">
                <a16:creationId xmlns:a16="http://schemas.microsoft.com/office/drawing/2014/main" id="{79F49C8A-D556-71F2-8B37-9063DCFC1665}"/>
              </a:ext>
            </a:extLst>
          </p:cNvPr>
          <p:cNvSpPr txBox="1"/>
          <p:nvPr/>
        </p:nvSpPr>
        <p:spPr>
          <a:xfrm>
            <a:off x="7700202" y="3400960"/>
            <a:ext cx="1011772" cy="1323439"/>
          </a:xfrm>
          <a:prstGeom prst="rect">
            <a:avLst/>
          </a:prstGeom>
          <a:noFill/>
        </p:spPr>
        <p:txBody>
          <a:bodyPr wrap="square" rtlCol="0">
            <a:spAutoFit/>
          </a:bodyPr>
          <a:lstStyle/>
          <a:p>
            <a:r>
              <a:rPr lang="ar-MA" sz="8000" b="1" dirty="0"/>
              <a:t>3</a:t>
            </a:r>
            <a:endParaRPr lang="fr-FR" sz="8000" b="1" dirty="0"/>
          </a:p>
        </p:txBody>
      </p:sp>
      <p:sp>
        <p:nvSpPr>
          <p:cNvPr id="26" name="ZoneTexte 25">
            <a:extLst>
              <a:ext uri="{FF2B5EF4-FFF2-40B4-BE49-F238E27FC236}">
                <a16:creationId xmlns:a16="http://schemas.microsoft.com/office/drawing/2014/main" id="{CC1ABCE3-EF6A-82F4-AC60-C8CBD2D05A5A}"/>
              </a:ext>
            </a:extLst>
          </p:cNvPr>
          <p:cNvSpPr txBox="1"/>
          <p:nvPr/>
        </p:nvSpPr>
        <p:spPr>
          <a:xfrm>
            <a:off x="6913028" y="3400960"/>
            <a:ext cx="1011772" cy="1323439"/>
          </a:xfrm>
          <a:prstGeom prst="rect">
            <a:avLst/>
          </a:prstGeom>
          <a:noFill/>
        </p:spPr>
        <p:txBody>
          <a:bodyPr wrap="square" rtlCol="0">
            <a:spAutoFit/>
          </a:bodyPr>
          <a:lstStyle/>
          <a:p>
            <a:r>
              <a:rPr lang="ar-MA" sz="8000" b="1" dirty="0"/>
              <a:t>8</a:t>
            </a:r>
            <a:endParaRPr lang="fr-FR" sz="8000" b="1" dirty="0"/>
          </a:p>
        </p:txBody>
      </p:sp>
      <p:sp>
        <p:nvSpPr>
          <p:cNvPr id="28" name="ZoneTexte 27">
            <a:extLst>
              <a:ext uri="{FF2B5EF4-FFF2-40B4-BE49-F238E27FC236}">
                <a16:creationId xmlns:a16="http://schemas.microsoft.com/office/drawing/2014/main" id="{597A4934-47E5-4026-49C3-D23A10BE8218}"/>
              </a:ext>
            </a:extLst>
          </p:cNvPr>
          <p:cNvSpPr txBox="1"/>
          <p:nvPr/>
        </p:nvSpPr>
        <p:spPr>
          <a:xfrm>
            <a:off x="7700202" y="4540492"/>
            <a:ext cx="1011772" cy="1323439"/>
          </a:xfrm>
          <a:prstGeom prst="rect">
            <a:avLst/>
          </a:prstGeom>
          <a:noFill/>
        </p:spPr>
        <p:txBody>
          <a:bodyPr wrap="square" rtlCol="0">
            <a:spAutoFit/>
          </a:bodyPr>
          <a:lstStyle/>
          <a:p>
            <a:r>
              <a:rPr lang="ar-MA" sz="8000" b="1" dirty="0"/>
              <a:t>9</a:t>
            </a:r>
            <a:endParaRPr lang="fr-FR" sz="8000" b="1" dirty="0"/>
          </a:p>
        </p:txBody>
      </p:sp>
      <p:sp>
        <p:nvSpPr>
          <p:cNvPr id="29" name="ZoneTexte 28">
            <a:extLst>
              <a:ext uri="{FF2B5EF4-FFF2-40B4-BE49-F238E27FC236}">
                <a16:creationId xmlns:a16="http://schemas.microsoft.com/office/drawing/2014/main" id="{CF2DDF0E-9D4B-A5C4-D033-A637A7E3C16D}"/>
              </a:ext>
            </a:extLst>
          </p:cNvPr>
          <p:cNvSpPr txBox="1"/>
          <p:nvPr/>
        </p:nvSpPr>
        <p:spPr>
          <a:xfrm>
            <a:off x="6913028" y="4540492"/>
            <a:ext cx="1011772" cy="1323439"/>
          </a:xfrm>
          <a:prstGeom prst="rect">
            <a:avLst/>
          </a:prstGeom>
          <a:noFill/>
        </p:spPr>
        <p:txBody>
          <a:bodyPr wrap="square" rtlCol="0">
            <a:spAutoFit/>
          </a:bodyPr>
          <a:lstStyle/>
          <a:p>
            <a:r>
              <a:rPr lang="ar-MA" sz="8000" b="1" dirty="0"/>
              <a:t>4</a:t>
            </a:r>
            <a:endParaRPr lang="fr-FR" sz="8000" b="1" dirty="0"/>
          </a:p>
        </p:txBody>
      </p:sp>
      <p:sp>
        <p:nvSpPr>
          <p:cNvPr id="30" name="ZoneTexte 29">
            <a:extLst>
              <a:ext uri="{FF2B5EF4-FFF2-40B4-BE49-F238E27FC236}">
                <a16:creationId xmlns:a16="http://schemas.microsoft.com/office/drawing/2014/main" id="{31C55079-7FD7-925A-4B2E-7FE6526CB35B}"/>
              </a:ext>
            </a:extLst>
          </p:cNvPr>
          <p:cNvSpPr txBox="1"/>
          <p:nvPr/>
        </p:nvSpPr>
        <p:spPr>
          <a:xfrm>
            <a:off x="7747553" y="6100575"/>
            <a:ext cx="1011772" cy="1323439"/>
          </a:xfrm>
          <a:prstGeom prst="rect">
            <a:avLst/>
          </a:prstGeom>
          <a:noFill/>
        </p:spPr>
        <p:txBody>
          <a:bodyPr wrap="square" rtlCol="0">
            <a:spAutoFit/>
          </a:bodyPr>
          <a:lstStyle/>
          <a:p>
            <a:r>
              <a:rPr lang="ar-MA" sz="8000" b="1" dirty="0">
                <a:solidFill>
                  <a:srgbClr val="C00000"/>
                </a:solidFill>
              </a:rPr>
              <a:t>2</a:t>
            </a:r>
            <a:endParaRPr lang="fr-FR" sz="8000" b="1" dirty="0">
              <a:solidFill>
                <a:srgbClr val="C00000"/>
              </a:solidFill>
            </a:endParaRPr>
          </a:p>
        </p:txBody>
      </p:sp>
      <p:sp>
        <p:nvSpPr>
          <p:cNvPr id="31" name="ZoneTexte 30">
            <a:extLst>
              <a:ext uri="{FF2B5EF4-FFF2-40B4-BE49-F238E27FC236}">
                <a16:creationId xmlns:a16="http://schemas.microsoft.com/office/drawing/2014/main" id="{86C06543-B494-4800-894D-4E4B4A662143}"/>
              </a:ext>
            </a:extLst>
          </p:cNvPr>
          <p:cNvSpPr txBox="1"/>
          <p:nvPr/>
        </p:nvSpPr>
        <p:spPr>
          <a:xfrm>
            <a:off x="6913028" y="6100575"/>
            <a:ext cx="1011772" cy="1323439"/>
          </a:xfrm>
          <a:prstGeom prst="rect">
            <a:avLst/>
          </a:prstGeom>
          <a:noFill/>
        </p:spPr>
        <p:txBody>
          <a:bodyPr wrap="square" rtlCol="0">
            <a:spAutoFit/>
          </a:bodyPr>
          <a:lstStyle/>
          <a:p>
            <a:r>
              <a:rPr lang="ar-MA" sz="8000" b="1" dirty="0">
                <a:solidFill>
                  <a:srgbClr val="C00000"/>
                </a:solidFill>
              </a:rPr>
              <a:t>3</a:t>
            </a:r>
            <a:endParaRPr lang="fr-FR" sz="8000" b="1" dirty="0">
              <a:solidFill>
                <a:srgbClr val="C00000"/>
              </a:solidFill>
            </a:endParaRPr>
          </a:p>
        </p:txBody>
      </p:sp>
      <p:sp>
        <p:nvSpPr>
          <p:cNvPr id="32" name="ZoneTexte 31">
            <a:extLst>
              <a:ext uri="{FF2B5EF4-FFF2-40B4-BE49-F238E27FC236}">
                <a16:creationId xmlns:a16="http://schemas.microsoft.com/office/drawing/2014/main" id="{D4D26C43-9927-0C02-834A-45C1937141C8}"/>
              </a:ext>
            </a:extLst>
          </p:cNvPr>
          <p:cNvSpPr txBox="1"/>
          <p:nvPr/>
        </p:nvSpPr>
        <p:spPr>
          <a:xfrm>
            <a:off x="6743522" y="37791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3" name="ZoneTexte 32">
            <a:extLst>
              <a:ext uri="{FF2B5EF4-FFF2-40B4-BE49-F238E27FC236}">
                <a16:creationId xmlns:a16="http://schemas.microsoft.com/office/drawing/2014/main" id="{C6990AD1-F790-3D96-F7F6-FA96D92F56DE}"/>
              </a:ext>
            </a:extLst>
          </p:cNvPr>
          <p:cNvSpPr txBox="1"/>
          <p:nvPr/>
        </p:nvSpPr>
        <p:spPr>
          <a:xfrm>
            <a:off x="6705600" y="4922103"/>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4" name="ZoneTexte 33">
            <a:extLst>
              <a:ext uri="{FF2B5EF4-FFF2-40B4-BE49-F238E27FC236}">
                <a16:creationId xmlns:a16="http://schemas.microsoft.com/office/drawing/2014/main" id="{6D60BDB1-234B-19B6-16E0-C9FE10186D58}"/>
              </a:ext>
            </a:extLst>
          </p:cNvPr>
          <p:cNvSpPr txBox="1"/>
          <p:nvPr/>
        </p:nvSpPr>
        <p:spPr>
          <a:xfrm>
            <a:off x="6629400" y="6438900"/>
            <a:ext cx="339012" cy="830997"/>
          </a:xfrm>
          <a:prstGeom prst="rect">
            <a:avLst/>
          </a:prstGeom>
          <a:noFill/>
        </p:spPr>
        <p:txBody>
          <a:bodyPr wrap="square" rtlCol="0">
            <a:spAutoFit/>
          </a:bodyPr>
          <a:lstStyle/>
          <a:p>
            <a:r>
              <a:rPr lang="fr-FR" sz="4800" b="1" dirty="0">
                <a:solidFill>
                  <a:srgbClr val="FF0000"/>
                </a:solidFill>
              </a:rPr>
              <a:t>,</a:t>
            </a:r>
            <a:endParaRPr lang="fr-FR" sz="2400" b="1" dirty="0">
              <a:solidFill>
                <a:srgbClr val="FF0000"/>
              </a:solidFill>
            </a:endParaRPr>
          </a:p>
        </p:txBody>
      </p:sp>
      <p:sp>
        <p:nvSpPr>
          <p:cNvPr id="35" name="ZoneTexte 34">
            <a:extLst>
              <a:ext uri="{FF2B5EF4-FFF2-40B4-BE49-F238E27FC236}">
                <a16:creationId xmlns:a16="http://schemas.microsoft.com/office/drawing/2014/main" id="{17FEF655-E62B-1501-5D98-248FC5368E92}"/>
              </a:ext>
            </a:extLst>
          </p:cNvPr>
          <p:cNvSpPr txBox="1"/>
          <p:nvPr/>
        </p:nvSpPr>
        <p:spPr>
          <a:xfrm>
            <a:off x="6017726" y="3195022"/>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pic>
        <p:nvPicPr>
          <p:cNvPr id="4" name="Image 3">
            <a:extLst>
              <a:ext uri="{FF2B5EF4-FFF2-40B4-BE49-F238E27FC236}">
                <a16:creationId xmlns:a16="http://schemas.microsoft.com/office/drawing/2014/main" id="{C6B4D014-EC28-213A-E611-5FC93DDF65A4}"/>
              </a:ext>
            </a:extLst>
          </p:cNvPr>
          <p:cNvPicPr>
            <a:picLocks noChangeAspect="1"/>
          </p:cNvPicPr>
          <p:nvPr/>
        </p:nvPicPr>
        <p:blipFill>
          <a:blip r:embed="rId4">
            <a:extLst>
              <a:ext uri="{28A0092B-C50C-407E-A947-70E740481C1C}">
                <a14:useLocalDpi xmlns:a14="http://schemas.microsoft.com/office/drawing/2010/main" val="0"/>
              </a:ext>
            </a:extLst>
          </a:blip>
          <a:srcRect t="5996" b="5996"/>
          <a:stretch/>
        </p:blipFill>
        <p:spPr>
          <a:xfrm>
            <a:off x="590932" y="998124"/>
            <a:ext cx="1295400" cy="818666"/>
          </a:xfrm>
          <a:prstGeom prst="rect">
            <a:avLst/>
          </a:prstGeom>
        </p:spPr>
      </p:pic>
      <p:sp>
        <p:nvSpPr>
          <p:cNvPr id="10" name="ZoneTexte 9">
            <a:extLst>
              <a:ext uri="{FF2B5EF4-FFF2-40B4-BE49-F238E27FC236}">
                <a16:creationId xmlns:a16="http://schemas.microsoft.com/office/drawing/2014/main" id="{CA62E511-F1D2-50D8-3F7D-BE9EFBDF1EC8}"/>
              </a:ext>
            </a:extLst>
          </p:cNvPr>
          <p:cNvSpPr txBox="1"/>
          <p:nvPr/>
        </p:nvSpPr>
        <p:spPr>
          <a:xfrm>
            <a:off x="4477594" y="3408692"/>
            <a:ext cx="1011772" cy="1323439"/>
          </a:xfrm>
          <a:prstGeom prst="rect">
            <a:avLst/>
          </a:prstGeom>
          <a:noFill/>
        </p:spPr>
        <p:txBody>
          <a:bodyPr wrap="square" rtlCol="0">
            <a:spAutoFit/>
          </a:bodyPr>
          <a:lstStyle/>
          <a:p>
            <a:r>
              <a:rPr lang="ar-MA" sz="8000" b="1" dirty="0"/>
              <a:t>2</a:t>
            </a:r>
            <a:endParaRPr lang="fr-FR" sz="8000" b="1" dirty="0"/>
          </a:p>
        </p:txBody>
      </p:sp>
      <p:sp>
        <p:nvSpPr>
          <p:cNvPr id="13" name="ZoneTexte 12">
            <a:extLst>
              <a:ext uri="{FF2B5EF4-FFF2-40B4-BE49-F238E27FC236}">
                <a16:creationId xmlns:a16="http://schemas.microsoft.com/office/drawing/2014/main" id="{7C59B209-1B0C-2EB0-2D0C-3FBC8B5BA03F}"/>
              </a:ext>
            </a:extLst>
          </p:cNvPr>
          <p:cNvSpPr txBox="1"/>
          <p:nvPr/>
        </p:nvSpPr>
        <p:spPr>
          <a:xfrm>
            <a:off x="4477594" y="4566985"/>
            <a:ext cx="1011772" cy="1323439"/>
          </a:xfrm>
          <a:prstGeom prst="rect">
            <a:avLst/>
          </a:prstGeom>
          <a:noFill/>
        </p:spPr>
        <p:txBody>
          <a:bodyPr wrap="square" rtlCol="0">
            <a:spAutoFit/>
          </a:bodyPr>
          <a:lstStyle/>
          <a:p>
            <a:r>
              <a:rPr lang="ar-MA" sz="8000" b="1" dirty="0"/>
              <a:t>1</a:t>
            </a:r>
            <a:endParaRPr lang="fr-FR" sz="8000" b="1" dirty="0"/>
          </a:p>
        </p:txBody>
      </p:sp>
      <p:sp>
        <p:nvSpPr>
          <p:cNvPr id="16" name="ZoneTexte 15">
            <a:extLst>
              <a:ext uri="{FF2B5EF4-FFF2-40B4-BE49-F238E27FC236}">
                <a16:creationId xmlns:a16="http://schemas.microsoft.com/office/drawing/2014/main" id="{39493074-B2D8-EE73-DE46-5D0F87B76CBD}"/>
              </a:ext>
            </a:extLst>
          </p:cNvPr>
          <p:cNvSpPr txBox="1"/>
          <p:nvPr/>
        </p:nvSpPr>
        <p:spPr>
          <a:xfrm>
            <a:off x="4477594" y="6113662"/>
            <a:ext cx="1011772" cy="1323439"/>
          </a:xfrm>
          <a:prstGeom prst="rect">
            <a:avLst/>
          </a:prstGeom>
          <a:noFill/>
        </p:spPr>
        <p:txBody>
          <a:bodyPr wrap="square" rtlCol="0">
            <a:spAutoFit/>
          </a:bodyPr>
          <a:lstStyle/>
          <a:p>
            <a:r>
              <a:rPr lang="ar-MA" sz="8000" b="1" dirty="0">
                <a:solidFill>
                  <a:srgbClr val="C00000"/>
                </a:solidFill>
              </a:rPr>
              <a:t>4</a:t>
            </a:r>
            <a:endParaRPr lang="fr-FR" sz="8000" b="1" dirty="0">
              <a:solidFill>
                <a:srgbClr val="C00000"/>
              </a:solidFill>
            </a:endParaRPr>
          </a:p>
        </p:txBody>
      </p:sp>
      <p:sp>
        <p:nvSpPr>
          <p:cNvPr id="17" name="ZoneTexte 16">
            <a:extLst>
              <a:ext uri="{FF2B5EF4-FFF2-40B4-BE49-F238E27FC236}">
                <a16:creationId xmlns:a16="http://schemas.microsoft.com/office/drawing/2014/main" id="{1E6B4458-E0FA-65B3-8B0C-9EEA52C74F3F}"/>
              </a:ext>
            </a:extLst>
          </p:cNvPr>
          <p:cNvSpPr txBox="1"/>
          <p:nvPr/>
        </p:nvSpPr>
        <p:spPr>
          <a:xfrm>
            <a:off x="5171492" y="3170549"/>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sp>
        <p:nvSpPr>
          <p:cNvPr id="19" name="ZoneTexte 18">
            <a:extLst>
              <a:ext uri="{FF2B5EF4-FFF2-40B4-BE49-F238E27FC236}">
                <a16:creationId xmlns:a16="http://schemas.microsoft.com/office/drawing/2014/main" id="{88768F95-D445-7D18-451C-565991BA3420}"/>
              </a:ext>
            </a:extLst>
          </p:cNvPr>
          <p:cNvSpPr txBox="1"/>
          <p:nvPr/>
        </p:nvSpPr>
        <p:spPr>
          <a:xfrm>
            <a:off x="4318949" y="3142514"/>
            <a:ext cx="600036" cy="646331"/>
          </a:xfrm>
          <a:prstGeom prst="rect">
            <a:avLst/>
          </a:prstGeom>
          <a:noFill/>
        </p:spPr>
        <p:txBody>
          <a:bodyPr wrap="square" rtlCol="0">
            <a:spAutoFit/>
          </a:bodyPr>
          <a:lstStyle/>
          <a:p>
            <a:r>
              <a:rPr lang="ar-MA" sz="3600" b="1" dirty="0">
                <a:solidFill>
                  <a:srgbClr val="00B050"/>
                </a:solidFill>
              </a:rPr>
              <a:t>1</a:t>
            </a:r>
            <a:endParaRPr lang="fr-FR" sz="2400" b="1" dirty="0">
              <a:solidFill>
                <a:srgbClr val="00B050"/>
              </a:solidFill>
            </a:endParaRPr>
          </a:p>
        </p:txBody>
      </p:sp>
    </p:spTree>
    <p:extLst>
      <p:ext uri="{BB962C8B-B14F-4D97-AF65-F5344CB8AC3E}">
        <p14:creationId xmlns:p14="http://schemas.microsoft.com/office/powerpoint/2010/main" val="36732536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noProof="0" dirty="0">
                <a:solidFill>
                  <a:prstClr val="black"/>
                </a:solidFill>
                <a:latin typeface="Microsoft Uighur" panose="02000000000000000000" pitchFamily="2" charset="-78"/>
                <a:cs typeface="Microsoft Uighur" panose="02000000000000000000" pitchFamily="2" charset="-78"/>
              </a:rPr>
              <a:t>جمع عددين عشريين</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بشكل صحيح بحيث تكون كل منزلة تحت مثيلتها</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بالجمع من اليمين كما في الأعداد الصحيحة الطبيعية؛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الفاصلة عندما أصل إليها؛</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لا أنسى الاحتفاظ إن وجد.</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6B0D9-2D95-8D87-27D6-432DFA0DFC0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1CB9FA0-CE77-7A82-E98D-40FC53A111D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D0E43D5-2ECC-4374-B16F-04927FFC1A5A}"/>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5FDD31-0C94-94ED-C5B8-8E7E9BDF60EB}"/>
              </a:ext>
            </a:extLst>
          </p:cNvPr>
          <p:cNvSpPr/>
          <p:nvPr/>
        </p:nvSpPr>
        <p:spPr>
          <a:xfrm>
            <a:off x="-1" y="796748"/>
            <a:ext cx="13716001" cy="1905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5DB08951-F97C-7CF7-B9FB-41F9B465F7B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1025EEC5-223C-476F-6232-25A7DA4E899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914D5C6C-9458-08B3-74A3-A185D7EB0866}"/>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43 وأنجزوا التمرين رقم 3.</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4 دقائق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6" name="Image 15">
            <a:extLst>
              <a:ext uri="{FF2B5EF4-FFF2-40B4-BE49-F238E27FC236}">
                <a16:creationId xmlns:a16="http://schemas.microsoft.com/office/drawing/2014/main" id="{7AA955F9-57E1-2EBE-B34B-CE6BA7F8A64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8328" y="4592069"/>
            <a:ext cx="13161818" cy="3911041"/>
          </a:xfrm>
          <a:prstGeom prst="rect">
            <a:avLst/>
          </a:prstGeom>
        </p:spPr>
      </p:pic>
      <p:sp>
        <p:nvSpPr>
          <p:cNvPr id="4" name="Rectangle 3">
            <a:extLst>
              <a:ext uri="{FF2B5EF4-FFF2-40B4-BE49-F238E27FC236}">
                <a16:creationId xmlns:a16="http://schemas.microsoft.com/office/drawing/2014/main" id="{19C4492F-E694-B251-AC21-371505340148}"/>
              </a:ext>
            </a:extLst>
          </p:cNvPr>
          <p:cNvSpPr/>
          <p:nvPr/>
        </p:nvSpPr>
        <p:spPr>
          <a:xfrm>
            <a:off x="381000" y="499109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050609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1951-8C0C-58F6-0FE8-AEF90B1291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9FA797D-79D8-4204-2634-F345DA6B0E6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1C0BCE-2ED9-D594-B37A-4662BC6DFB2F}"/>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40CE112-D8D6-1018-6212-33FCAECF49AF}"/>
              </a:ext>
            </a:extLst>
          </p:cNvPr>
          <p:cNvSpPr/>
          <p:nvPr/>
        </p:nvSpPr>
        <p:spPr>
          <a:xfrm>
            <a:off x="-1" y="796748"/>
            <a:ext cx="13716001" cy="120968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240AF3AC-36BB-EF56-5520-69A7DB62BF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57695EC-FEC9-4CE4-F1F6-36E33543414A}"/>
              </a:ext>
            </a:extLst>
          </p:cNvPr>
          <p:cNvGraphicFramePr>
            <a:graphicFrameLocks noGrp="1"/>
          </p:cNvGraphicFramePr>
          <p:nvPr>
            <p:extLst>
              <p:ext uri="{D42A27DB-BD31-4B8C-83A1-F6EECF244321}">
                <p14:modId xmlns:p14="http://schemas.microsoft.com/office/powerpoint/2010/main" val="236546792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E87C47A6-A755-BC95-8A24-7EC940CD414B}"/>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E6DBCFB8-5F06-A638-1E27-1F45F0797702}"/>
              </a:ext>
            </a:extLst>
          </p:cNvPr>
          <p:cNvSpPr txBox="1"/>
          <p:nvPr/>
        </p:nvSpPr>
        <p:spPr>
          <a:xfrm>
            <a:off x="2962290" y="321202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0036C8BB-7A9B-BCF9-60DD-DD696DC320AC}"/>
              </a:ext>
            </a:extLst>
          </p:cNvPr>
          <p:cNvSpPr txBox="1"/>
          <p:nvPr/>
        </p:nvSpPr>
        <p:spPr>
          <a:xfrm>
            <a:off x="2997850" y="8877300"/>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5A1A8BDF-ABFB-9C35-B0E8-E19876DEBF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5582" y="4401731"/>
            <a:ext cx="13114564" cy="3896999"/>
          </a:xfrm>
          <a:prstGeom prst="rect">
            <a:avLst/>
          </a:prstGeom>
        </p:spPr>
      </p:pic>
      <p:sp>
        <p:nvSpPr>
          <p:cNvPr id="7" name="Rectangle 6">
            <a:extLst>
              <a:ext uri="{FF2B5EF4-FFF2-40B4-BE49-F238E27FC236}">
                <a16:creationId xmlns:a16="http://schemas.microsoft.com/office/drawing/2014/main" id="{A5816A88-8018-70C6-1F72-64077B93AA7D}"/>
              </a:ext>
            </a:extLst>
          </p:cNvPr>
          <p:cNvSpPr/>
          <p:nvPr/>
        </p:nvSpPr>
        <p:spPr>
          <a:xfrm>
            <a:off x="381000" y="4991099"/>
            <a:ext cx="7620000" cy="336955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fr-FR"/>
          </a:p>
        </p:txBody>
      </p:sp>
    </p:spTree>
    <p:extLst>
      <p:ext uri="{BB962C8B-B14F-4D97-AF65-F5344CB8AC3E}">
        <p14:creationId xmlns:p14="http://schemas.microsoft.com/office/powerpoint/2010/main" val="12139799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سأقرأ المسألة </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241705861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638297" y="3420423"/>
            <a:ext cx="10439401" cy="5906208"/>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66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6600" dirty="0">
                <a:solidFill>
                  <a:schemeClr val="tx1"/>
                </a:solidFill>
                <a:latin typeface="Microsoft Uighur" panose="02000000000000000000" pitchFamily="2" charset="-78"/>
                <a:cs typeface="Microsoft Uighur" panose="02000000000000000000" pitchFamily="2" charset="-78"/>
              </a:rPr>
              <a:t>204,65</a:t>
            </a:r>
            <a:r>
              <a:rPr lang="ar-MA" sz="66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6600" dirty="0">
                <a:solidFill>
                  <a:schemeClr val="tx1"/>
                </a:solidFill>
                <a:latin typeface="Microsoft Uighur" panose="02000000000000000000" pitchFamily="2" charset="-78"/>
                <a:cs typeface="Microsoft Uighur" panose="02000000000000000000" pitchFamily="2" charset="-78"/>
              </a:rPr>
              <a:t>87,93</a:t>
            </a:r>
            <a:r>
              <a:rPr lang="ar-MA" sz="6600" dirty="0">
                <a:solidFill>
                  <a:schemeClr val="tx1"/>
                </a:solidFill>
                <a:latin typeface="Microsoft Uighur" panose="02000000000000000000" pitchFamily="2" charset="-78"/>
                <a:cs typeface="Microsoft Uighur" panose="02000000000000000000" pitchFamily="2" charset="-78"/>
              </a:rPr>
              <a:t> درهما.</a:t>
            </a:r>
          </a:p>
          <a:p>
            <a:pPr algn="r" rtl="1"/>
            <a:r>
              <a:rPr lang="ar-MA" sz="66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334380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8229600" y="3703632"/>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2903841"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29600" y="4650916"/>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3130843" y="4506048"/>
            <a:ext cx="2126957" cy="2852433"/>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lvl="1" algn="r" defTabSz="685834" rtl="1">
              <a:lnSpc>
                <a:spcPts val="3017"/>
              </a:lnSpc>
              <a:spcBef>
                <a:spcPct val="0"/>
              </a:spcBef>
            </a:pPr>
            <a:r>
              <a:rPr lang="ar-SA" sz="3200" dirty="0">
                <a:latin typeface="Microsoft Uighur" panose="02000000000000000000" pitchFamily="2" charset="-78"/>
                <a:cs typeface="Microsoft Uighur" panose="02000000000000000000" pitchFamily="2" charset="-78"/>
              </a:rPr>
              <a:t>أغمضوا أعينكم وحاولوا تخيل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106564783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3507502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248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extLst>
              <p:ext uri="{D42A27DB-BD31-4B8C-83A1-F6EECF244321}">
                <p14:modId xmlns:p14="http://schemas.microsoft.com/office/powerpoint/2010/main" val="201454446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2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348328775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378565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فاتورة الكهرباء قيمتها </a:t>
            </a:r>
            <a:r>
              <a:rPr lang="fr-FR" sz="4800" b="1" dirty="0">
                <a:solidFill>
                  <a:prstClr val="black"/>
                </a:solidFill>
                <a:latin typeface="Microsoft Uighur" panose="02000000000000000000" pitchFamily="2" charset="-78"/>
                <a:cs typeface="Microsoft Uighur" panose="02000000000000000000" pitchFamily="2" charset="-78"/>
              </a:rPr>
              <a:t>204,65</a:t>
            </a:r>
            <a:r>
              <a:rPr lang="ar-MA" sz="4800" b="1" dirty="0">
                <a:solidFill>
                  <a:prstClr val="black"/>
                </a:solidFill>
                <a:latin typeface="Microsoft Uighur" panose="02000000000000000000" pitchFamily="2" charset="-78"/>
                <a:cs typeface="Microsoft Uighur" panose="02000000000000000000" pitchFamily="2" charset="-78"/>
              </a:rPr>
              <a:t> درهما </a:t>
            </a:r>
          </a:p>
          <a:p>
            <a:pPr marL="914400" lvl="0" indent="-914400" algn="r" rtl="1">
              <a:buFont typeface="+mj-lt"/>
              <a:buAutoNum type="arabicPeriod"/>
              <a:defRPr/>
            </a:pPr>
            <a:r>
              <a:rPr lang="ar-MA" sz="4800" b="1" dirty="0">
                <a:solidFill>
                  <a:prstClr val="black"/>
                </a:solidFill>
                <a:latin typeface="Microsoft Uighur" panose="02000000000000000000" pitchFamily="2" charset="-78"/>
                <a:cs typeface="Microsoft Uighur" panose="02000000000000000000" pitchFamily="2" charset="-78"/>
              </a:rPr>
              <a:t>فاتورة استهلاك الماء قدرها 87,93 درهما</a:t>
            </a:r>
            <a:endParaRPr lang="ar-SA" sz="4800" b="1" dirty="0">
              <a:solidFill>
                <a:prstClr val="black"/>
              </a:solidFill>
              <a:latin typeface="Microsoft Uighur" panose="02000000000000000000" pitchFamily="2" charset="-78"/>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Tree>
    <p:extLst>
      <p:ext uri="{BB962C8B-B14F-4D97-AF65-F5344CB8AC3E}">
        <p14:creationId xmlns:p14="http://schemas.microsoft.com/office/powerpoint/2010/main" val="337161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extLst>
              <p:ext uri="{D42A27DB-BD31-4B8C-83A1-F6EECF244321}">
                <p14:modId xmlns:p14="http://schemas.microsoft.com/office/powerpoint/2010/main" val="358460917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3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367568550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842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60612446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إيجاد المبلغ الذي أداه الأب في الفاتورتين معا.</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Tree>
    <p:extLst>
      <p:ext uri="{BB962C8B-B14F-4D97-AF65-F5344CB8AC3E}">
        <p14:creationId xmlns:p14="http://schemas.microsoft.com/office/powerpoint/2010/main" val="189816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extLst>
              <p:ext uri="{D42A27DB-BD31-4B8C-83A1-F6EECF244321}">
                <p14:modId xmlns:p14="http://schemas.microsoft.com/office/powerpoint/2010/main" val="395315042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6627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361216076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768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366933080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591442" y="4209752"/>
            <a:ext cx="6433417" cy="1938992"/>
          </a:xfrm>
          <a:prstGeom prst="rect">
            <a:avLst/>
          </a:prstGeom>
          <a:noFill/>
        </p:spPr>
        <p:txBody>
          <a:bodyPr wrap="square" rtlCol="0">
            <a:spAutoFit/>
          </a:bodyPr>
          <a:lstStyle/>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فاتورة الكهرباء </a:t>
            </a:r>
            <a:r>
              <a:rPr lang="fr-FR" sz="4000" b="1" dirty="0">
                <a:solidFill>
                  <a:prstClr val="black"/>
                </a:solidFill>
                <a:latin typeface="Microsoft Uighur" panose="02000000000000000000" pitchFamily="2" charset="-78"/>
                <a:cs typeface="Microsoft Uighur" panose="02000000000000000000" pitchFamily="2" charset="-78"/>
              </a:rPr>
              <a:t>204,65</a:t>
            </a:r>
            <a:r>
              <a:rPr lang="ar-MA" sz="4000" b="1" dirty="0">
                <a:solidFill>
                  <a:prstClr val="black"/>
                </a:solidFill>
                <a:latin typeface="Microsoft Uighur" panose="02000000000000000000" pitchFamily="2" charset="-78"/>
                <a:cs typeface="Microsoft Uighur" panose="02000000000000000000" pitchFamily="2" charset="-78"/>
              </a:rPr>
              <a:t> درهما</a:t>
            </a: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فاتورة الماء </a:t>
            </a:r>
            <a:r>
              <a:rPr lang="fr-FR" sz="4000" b="1" dirty="0">
                <a:solidFill>
                  <a:prstClr val="black"/>
                </a:solidFill>
                <a:latin typeface="Microsoft Uighur" panose="02000000000000000000" pitchFamily="2" charset="-78"/>
                <a:cs typeface="Microsoft Uighur" panose="02000000000000000000" pitchFamily="2" charset="-78"/>
              </a:rPr>
              <a:t>87,93</a:t>
            </a:r>
            <a:r>
              <a:rPr lang="ar-MA" sz="4000" b="1" dirty="0">
                <a:solidFill>
                  <a:prstClr val="black"/>
                </a:solidFill>
                <a:latin typeface="Microsoft Uighur" panose="02000000000000000000" pitchFamily="2" charset="-78"/>
                <a:cs typeface="Microsoft Uighur" panose="02000000000000000000" pitchFamily="2" charset="-78"/>
              </a:rPr>
              <a:t> درهما</a:t>
            </a:r>
            <a:endParaRPr lang="ar-SA" sz="4000" b="1" dirty="0">
              <a:solidFill>
                <a:prstClr val="black"/>
              </a:solidFill>
              <a:latin typeface="Microsoft Uighur" panose="02000000000000000000" pitchFamily="2" charset="-78"/>
              <a:cs typeface="Microsoft Uighur" panose="02000000000000000000" pitchFamily="2" charset="-78"/>
            </a:endParaRPr>
          </a:p>
          <a:p>
            <a:pPr marL="914400" lvl="0" indent="-914400" algn="r" rtl="1">
              <a:buFont typeface="+mj-lt"/>
              <a:buAutoNum type="arabicPeriod"/>
              <a:defRPr/>
            </a:pPr>
            <a:r>
              <a:rPr lang="ar-MA" sz="4000" b="1" dirty="0">
                <a:solidFill>
                  <a:prstClr val="black"/>
                </a:solidFill>
                <a:latin typeface="Microsoft Uighur" panose="02000000000000000000" pitchFamily="2" charset="-78"/>
                <a:cs typeface="Microsoft Uighur" panose="02000000000000000000" pitchFamily="2" charset="-78"/>
              </a:rPr>
              <a:t>ما هو المبلغ الذي أداه في الفاتورتين معا؟</a:t>
            </a:r>
            <a:endParaRPr lang="fr-FR" sz="4000" b="1" dirty="0">
              <a:solidFill>
                <a:prstClr val="black"/>
              </a:solidFill>
              <a:latin typeface="Microsoft Uighur" panose="02000000000000000000" pitchFamily="2" charset="-78"/>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304430" y="6536111"/>
            <a:ext cx="6720430" cy="258532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a:t>
            </a: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الجمع</a:t>
            </a:r>
            <a:r>
              <a:rPr kumimoji="0" lang="ar-S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المبلغ الذي أداه في الفاتورتين معا</a:t>
            </a:r>
            <a:r>
              <a:rPr kumimoji="0" lang="ar-M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SA" sz="44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19600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جمع الأعداد العشرية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من عدد كسري إلى عدد عشري</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قراءة كتابة وتفكيك أعداد عشرية</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الجمع</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329296306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lvl="0" algn="ctr" rtl="1">
              <a:defRPr/>
            </a:pPr>
            <a:r>
              <a:rPr lang="ar-MA" sz="4800" dirty="0">
                <a:solidFill>
                  <a:prstClr val="black"/>
                </a:solidFill>
                <a:latin typeface="Microsoft Uighur" panose="02000000000000000000" pitchFamily="2" charset="-78"/>
                <a:cs typeface="Microsoft Uighur" panose="02000000000000000000" pitchFamily="2" charset="-78"/>
              </a:rPr>
              <a:t>قيمة فاتورة الماء</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قيمة فاتورة الكهرباء</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234565"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501130" y="5228725"/>
            <a:ext cx="3723410"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المبلغ الذي أداه في الفاتورتين معا</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1008979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3"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سنضيف مبلغ فاتورة الماء إلى مبلغ فاتورة الكهرباء</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extLst>
              <p:ext uri="{D42A27DB-BD31-4B8C-83A1-F6EECF244321}">
                <p14:modId xmlns:p14="http://schemas.microsoft.com/office/powerpoint/2010/main" val="256610478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87,93</a:t>
            </a:r>
            <a:endParaRPr kumimoji="0" lang="ar-MA" sz="115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582034" y="487606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lvl="0" algn="ctr" rtl="1">
              <a:defRPr/>
            </a:pPr>
            <a:r>
              <a:rPr lang="fr-FR" sz="11500" dirty="0">
                <a:solidFill>
                  <a:prstClr val="black"/>
                </a:solidFill>
                <a:latin typeface="Microsoft Uighur" panose="02000000000000000000" pitchFamily="2" charset="-78"/>
                <a:cs typeface="Microsoft Uighur" panose="02000000000000000000" pitchFamily="2" charset="-78"/>
              </a:rPr>
              <a:t>204,65</a:t>
            </a:r>
            <a:endParaRPr lang="ar-MA" sz="11500" dirty="0">
              <a:solidFill>
                <a:prstClr val="black"/>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B243465-A6F8-5011-CDAF-EF9141DF7DDC}"/>
              </a:ext>
            </a:extLst>
          </p:cNvPr>
          <p:cNvSpPr txBox="1"/>
          <p:nvPr/>
        </p:nvSpPr>
        <p:spPr>
          <a:xfrm>
            <a:off x="4314453" y="5336685"/>
            <a:ext cx="1324347"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500" dirty="0">
                <a:solidFill>
                  <a:srgbClr val="FF0000"/>
                </a:solidFill>
                <a:latin typeface="Calibri"/>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lvl="0" algn="ctr" rtl="1">
              <a:defRPr/>
            </a:pPr>
            <a:r>
              <a:rPr lang="ar-MA" sz="5400" dirty="0">
                <a:solidFill>
                  <a:prstClr val="black"/>
                </a:solidFill>
                <a:latin typeface="Microsoft Uighur" panose="02000000000000000000" pitchFamily="2" charset="-78"/>
                <a:cs typeface="Microsoft Uighur" panose="02000000000000000000" pitchFamily="2" charset="-78"/>
              </a:rPr>
              <a:t>ما هو المبلغ الذي أداه في الفاتورتين معا</a:t>
            </a:r>
            <a:r>
              <a:rPr lang="ar-SA" sz="5400" dirty="0">
                <a:solidFill>
                  <a:prstClr val="black"/>
                </a:solidFill>
                <a:latin typeface="Microsoft Uighur" panose="02000000000000000000" pitchFamily="2" charset="-78"/>
                <a:cs typeface="Microsoft Uighur" panose="02000000000000000000" pitchFamily="2" charset="-78"/>
              </a:rPr>
              <a:t>؟</a:t>
            </a:r>
            <a:endParaRPr lang="ar-MA" sz="5400" dirty="0">
              <a:solidFill>
                <a:prstClr val="black"/>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83496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187280892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0" y="2866190"/>
            <a:ext cx="6567660" cy="107487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r>
              <a:rPr lang="ar-MA" sz="4000" dirty="0">
                <a:solidFill>
                  <a:prstClr val="black"/>
                </a:solidFill>
                <a:latin typeface="Microsoft Uighur" panose="02000000000000000000" pitchFamily="2" charset="-78"/>
                <a:cs typeface="Microsoft Uighur" panose="02000000000000000000" pitchFamily="2" charset="-78"/>
              </a:rPr>
              <a:t>ما هو المبلغ الذي أداه في الفاتورتين معا؟</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algn="r" rtl="1"/>
            <a:r>
              <a:rPr lang="ar-MA" sz="5400" dirty="0">
                <a:solidFill>
                  <a:schemeClr val="tx1"/>
                </a:solidFill>
                <a:latin typeface="Microsoft Uighur" panose="02000000000000000000" pitchFamily="2" charset="-78"/>
                <a:cs typeface="Microsoft Uighur" panose="02000000000000000000" pitchFamily="2" charset="-78"/>
              </a:rPr>
              <a:t>أدى الأب فاتورة الكهرباء قيمتها </a:t>
            </a:r>
            <a:r>
              <a:rPr lang="fr-FR" sz="5400" dirty="0">
                <a:solidFill>
                  <a:schemeClr val="tx1"/>
                </a:solidFill>
                <a:latin typeface="Microsoft Uighur" panose="02000000000000000000" pitchFamily="2" charset="-78"/>
                <a:cs typeface="Microsoft Uighur" panose="02000000000000000000" pitchFamily="2" charset="-78"/>
              </a:rPr>
              <a:t>204,65</a:t>
            </a:r>
            <a:r>
              <a:rPr lang="ar-MA" sz="5400" dirty="0">
                <a:solidFill>
                  <a:schemeClr val="tx1"/>
                </a:solidFill>
                <a:latin typeface="Microsoft Uighur" panose="02000000000000000000" pitchFamily="2" charset="-78"/>
                <a:cs typeface="Microsoft Uighur" panose="02000000000000000000" pitchFamily="2" charset="-78"/>
              </a:rPr>
              <a:t> درهما، وفاتورة استهلاك الماء قدرها </a:t>
            </a:r>
            <a:r>
              <a:rPr lang="fr-FR" sz="5400" dirty="0">
                <a:solidFill>
                  <a:schemeClr val="tx1"/>
                </a:solidFill>
                <a:latin typeface="Microsoft Uighur" panose="02000000000000000000" pitchFamily="2" charset="-78"/>
                <a:cs typeface="Microsoft Uighur" panose="02000000000000000000" pitchFamily="2" charset="-78"/>
              </a:rPr>
              <a:t>87,93</a:t>
            </a:r>
            <a:r>
              <a:rPr lang="ar-MA" sz="5400" dirty="0">
                <a:solidFill>
                  <a:schemeClr val="tx1"/>
                </a:solidFill>
                <a:latin typeface="Microsoft Uighur" panose="02000000000000000000" pitchFamily="2" charset="-78"/>
                <a:cs typeface="Microsoft Uighur" panose="02000000000000000000" pitchFamily="2" charset="-78"/>
              </a:rPr>
              <a:t> درهما.</a:t>
            </a:r>
          </a:p>
          <a:p>
            <a:pPr algn="r" rtl="1"/>
            <a:r>
              <a:rPr lang="ar-MA" sz="5400" dirty="0">
                <a:solidFill>
                  <a:schemeClr val="tx1"/>
                </a:solidFill>
                <a:latin typeface="Microsoft Uighur" panose="02000000000000000000" pitchFamily="2" charset="-78"/>
                <a:cs typeface="Microsoft Uighur" panose="02000000000000000000" pitchFamily="2" charset="-78"/>
              </a:rPr>
              <a:t>ما هو المبلغ الذي أداه في الفاتورتين معا؟</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320878" y="4728508"/>
            <a:ext cx="6918122" cy="193899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المبلغ الذي أداه الأب هو</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a:p>
            <a:pPr lvl="0" algn="ctr" rtl="1">
              <a:defRPr/>
            </a:pPr>
            <a:r>
              <a:rPr lang="fr-FR" sz="7200" b="1" dirty="0">
                <a:solidFill>
                  <a:srgbClr val="C00000"/>
                </a:solidFill>
                <a:latin typeface="Microsoft Uighur" panose="02000000000000000000" pitchFamily="2" charset="-78"/>
                <a:cs typeface="Microsoft Uighur" panose="02000000000000000000" pitchFamily="2" charset="-78"/>
              </a:rPr>
              <a:t>204,65 + 87,93 = 292,58</a:t>
            </a:r>
            <a:endParaRPr lang="ar-SA" sz="72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6324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A8FDA-48D5-8521-E234-86B4A36416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B636C37-577B-B7FA-7F63-B545888BD31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10F852-CB4E-7D9A-55C9-3B70E7CCCB0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ABA95C0-4B71-822C-F85C-B73C1C7C80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6F2AF786-7993-5661-D074-CE0CFD1772D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C7C191-FA67-6105-A932-4BD6AFA10723}"/>
              </a:ext>
            </a:extLst>
          </p:cNvPr>
          <p:cNvGraphicFramePr>
            <a:graphicFrameLocks noGrp="1"/>
          </p:cNvGraphicFramePr>
          <p:nvPr>
            <p:extLst>
              <p:ext uri="{D42A27DB-BD31-4B8C-83A1-F6EECF244321}">
                <p14:modId xmlns:p14="http://schemas.microsoft.com/office/powerpoint/2010/main" val="3865643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44A231FD-E90E-23BF-BF65-F085B4CE0DC1}"/>
              </a:ext>
            </a:extLst>
          </p:cNvPr>
          <p:cNvSpPr txBox="1"/>
          <p:nvPr/>
        </p:nvSpPr>
        <p:spPr>
          <a:xfrm>
            <a:off x="275851" y="882595"/>
            <a:ext cx="12344993" cy="1258037"/>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كراساتكم الصفحة 43 وأنجزوا التمرين رقم 4.</a:t>
            </a:r>
          </a:p>
          <a:p>
            <a:pPr marL="0" lvl="1" algn="r" defTabSz="685834" rtl="1">
              <a:lnSpc>
                <a:spcPts val="3017"/>
              </a:lnSpc>
              <a:spcBef>
                <a:spcPct val="0"/>
              </a:spcBef>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لديكم دقيقتان للإنجاز سيحصل الأسرع منكم والذي لديه أكبر عدد من الإجابات الصحيحة على نجمة.</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68127C5A-8A14-1E01-AE99-E4F2D9FC3E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1" y="4057833"/>
            <a:ext cx="13085364" cy="4145500"/>
          </a:xfrm>
          <a:prstGeom prst="rect">
            <a:avLst/>
          </a:prstGeom>
        </p:spPr>
      </p:pic>
    </p:spTree>
    <p:extLst>
      <p:ext uri="{BB962C8B-B14F-4D97-AF65-F5344CB8AC3E}">
        <p14:creationId xmlns:p14="http://schemas.microsoft.com/office/powerpoint/2010/main" val="240950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DFA38-B236-6F29-271F-D018183541B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15A0BE4-1377-48E1-26E7-DC8CACA2332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29D57424-334A-7BC2-A877-D111D78FDA6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A924B9-302F-54B3-0ED2-6F57C2BCDA00}"/>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6648D9A-C272-933D-0058-94A5209ECA5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903382C-D1AB-0B6C-CC5A-ED812C7BF963}"/>
              </a:ext>
            </a:extLst>
          </p:cNvPr>
          <p:cNvGraphicFramePr>
            <a:graphicFrameLocks noGrp="1"/>
          </p:cNvGraphicFramePr>
          <p:nvPr>
            <p:extLst>
              <p:ext uri="{D42A27DB-BD31-4B8C-83A1-F6EECF244321}">
                <p14:modId xmlns:p14="http://schemas.microsoft.com/office/powerpoint/2010/main" val="288286146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85000"/>
                            </a:schemeClr>
                          </a:solidFill>
                          <a:latin typeface="Microsoft Uighur" panose="02000000000000000000" pitchFamily="2" charset="-78"/>
                          <a:cs typeface="Microsoft Uighur" panose="02000000000000000000" pitchFamily="2" charset="-78"/>
                        </a:rPr>
                        <a:t>الحساب الذهني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D8CD3DE9-CE4A-7156-7074-B4E1604EC981}"/>
              </a:ext>
            </a:extLst>
          </p:cNvPr>
          <p:cNvSpPr txBox="1"/>
          <p:nvPr/>
        </p:nvSpPr>
        <p:spPr>
          <a:xfrm>
            <a:off x="275851" y="882595"/>
            <a:ext cx="12344993" cy="873316"/>
          </a:xfrm>
          <a:prstGeom prst="rect">
            <a:avLst/>
          </a:prstGeom>
          <a:noFill/>
        </p:spPr>
        <p:txBody>
          <a:bodyPr wrap="square" rtlCol="0">
            <a:spAutoFit/>
          </a:bodyPr>
          <a:lstStyle/>
          <a:p>
            <a:pPr marL="0" lvl="1" algn="r" defTabSz="685834" rtl="1">
              <a:lnSpc>
                <a:spcPts val="3017"/>
              </a:lnSpc>
              <a:spcBef>
                <a:spcPct val="0"/>
              </a:spcBef>
              <a:defRPr/>
            </a:pPr>
            <a:r>
              <a:rPr lang="ar-MA" sz="3600" dirty="0">
                <a:solidFill>
                  <a:prstClr val="white">
                    <a:lumMod val="65000"/>
                  </a:prstClr>
                </a:solidFill>
                <a:latin typeface="Microsoft Uighur" panose="02000000000000000000" pitchFamily="2" charset="-78"/>
                <a:cs typeface="Microsoft Uighur" panose="02000000000000000000" pitchFamily="2" charset="-78"/>
              </a:rPr>
              <a:t>التصحيح</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4CE42F42-A5F5-C9A3-36DD-5C75884B0B99}"/>
              </a:ext>
            </a:extLst>
          </p:cNvPr>
          <p:cNvSpPr txBox="1"/>
          <p:nvPr/>
        </p:nvSpPr>
        <p:spPr>
          <a:xfrm>
            <a:off x="2962290" y="2705100"/>
            <a:ext cx="7791417" cy="550151"/>
          </a:xfrm>
          <a:prstGeom prst="rect">
            <a:avLst/>
          </a:prstGeom>
          <a:noFill/>
        </p:spPr>
        <p:txBody>
          <a:bodyPr wrap="square" rtlCol="0">
            <a:spAutoFit/>
          </a:bodyPr>
          <a:lstStyle/>
          <a:p>
            <a:pPr marL="0" lvl="1" algn="ctr" defTabSz="685834" rtl="1">
              <a:lnSpc>
                <a:spcPts val="3017"/>
              </a:lnSpc>
              <a:spcBef>
                <a:spcPct val="0"/>
              </a:spcBef>
            </a:pPr>
            <a:r>
              <a:rPr lang="ar-SA" sz="4400" dirty="0">
                <a:solidFill>
                  <a:srgbClr val="FF0000"/>
                </a:solidFill>
                <a:latin typeface="Microsoft Uighur" panose="02000000000000000000" pitchFamily="2" charset="-78"/>
                <a:cs typeface="Microsoft Uighur" panose="02000000000000000000" pitchFamily="2" charset="-78"/>
              </a:rPr>
              <a:t>تصحيح</a:t>
            </a:r>
            <a:r>
              <a:rPr lang="ar-MA" sz="4400" dirty="0">
                <a:solidFill>
                  <a:srgbClr val="FF0000"/>
                </a:solidFill>
                <a:latin typeface="Microsoft Uighur" panose="02000000000000000000" pitchFamily="2" charset="-78"/>
                <a:cs typeface="Microsoft Uighur" panose="02000000000000000000" pitchFamily="2" charset="-78"/>
              </a:rPr>
              <a:t> تفاعلي على السبورة الجانبية</a:t>
            </a:r>
            <a:endParaRPr lang="ar-SA" sz="4400" dirty="0">
              <a:solidFill>
                <a:srgbClr val="FF0000"/>
              </a:solidFill>
              <a:latin typeface="Microsoft Uighur" panose="02000000000000000000" pitchFamily="2" charset="-78"/>
              <a:cs typeface="Microsoft Uighur" panose="02000000000000000000" pitchFamily="2" charset="-78"/>
            </a:endParaRPr>
          </a:p>
        </p:txBody>
      </p:sp>
      <p:sp>
        <p:nvSpPr>
          <p:cNvPr id="5" name="ZoneTexte 4">
            <a:extLst>
              <a:ext uri="{FF2B5EF4-FFF2-40B4-BE49-F238E27FC236}">
                <a16:creationId xmlns:a16="http://schemas.microsoft.com/office/drawing/2014/main" id="{ACECAE81-B27C-94F2-8976-B001103E5E03}"/>
              </a:ext>
            </a:extLst>
          </p:cNvPr>
          <p:cNvSpPr txBox="1"/>
          <p:nvPr/>
        </p:nvSpPr>
        <p:spPr>
          <a:xfrm>
            <a:off x="2997850" y="9317749"/>
            <a:ext cx="7791417" cy="550151"/>
          </a:xfrm>
          <a:prstGeom prst="rect">
            <a:avLst/>
          </a:prstGeom>
          <a:noFill/>
        </p:spPr>
        <p:txBody>
          <a:bodyPr wrap="square" rtlCol="0">
            <a:spAutoFit/>
          </a:bodyPr>
          <a:lstStyle/>
          <a:p>
            <a:pPr marL="0" lvl="1" algn="ctr" defTabSz="685834" rtl="1">
              <a:lnSpc>
                <a:spcPts val="3017"/>
              </a:lnSpc>
              <a:spcBef>
                <a:spcPct val="0"/>
              </a:spcBef>
            </a:pPr>
            <a:r>
              <a:rPr lang="ar-MA" sz="4400" dirty="0">
                <a:solidFill>
                  <a:srgbClr val="FF0000"/>
                </a:solidFill>
                <a:latin typeface="Microsoft Uighur" panose="02000000000000000000" pitchFamily="2" charset="-78"/>
                <a:cs typeface="Microsoft Uighur" panose="02000000000000000000" pitchFamily="2" charset="-78"/>
              </a:rPr>
              <a:t>تمنح النجمة للفائز في نهاية التصحيح</a:t>
            </a:r>
            <a:endParaRPr lang="ar-SA" sz="4400" dirty="0">
              <a:solidFill>
                <a:srgbClr val="FF0000"/>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CCECE88B-506F-67A6-BF24-73C27CDC83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1" y="4057833"/>
            <a:ext cx="13085364" cy="4145500"/>
          </a:xfrm>
          <a:prstGeom prst="rect">
            <a:avLst/>
          </a:prstGeom>
        </p:spPr>
      </p:pic>
    </p:spTree>
    <p:extLst>
      <p:ext uri="{BB962C8B-B14F-4D97-AF65-F5344CB8AC3E}">
        <p14:creationId xmlns:p14="http://schemas.microsoft.com/office/powerpoint/2010/main" val="595575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380391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932517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a:t>
            </a:r>
            <a:r>
              <a:rPr lang="ar-MA" sz="4000" b="1" dirty="0">
                <a:solidFill>
                  <a:srgbClr val="C00000"/>
                </a:solidFill>
                <a:latin typeface="Microsoft Uighur" panose="02000000000000000000" pitchFamily="2" charset="-78"/>
                <a:cs typeface="Microsoft Uighur" panose="02000000000000000000" pitchFamily="2" charset="-78"/>
              </a:rPr>
              <a:t>المسألة المتبقية </a:t>
            </a:r>
            <a:r>
              <a:rPr lang="ar-SA" sz="4000" b="1" dirty="0">
                <a:solidFill>
                  <a:srgbClr val="C00000"/>
                </a:solidFill>
                <a:latin typeface="Microsoft Uighur" panose="02000000000000000000" pitchFamily="2" charset="-78"/>
                <a:cs typeface="Microsoft Uighur" panose="02000000000000000000" pitchFamily="2" charset="-78"/>
              </a:rPr>
              <a:t>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27871</TotalTime>
  <Words>2134</Words>
  <Application>Microsoft Office PowerPoint</Application>
  <PresentationFormat>Personnalisé</PresentationFormat>
  <Paragraphs>589</Paragraphs>
  <Slides>70</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70</vt:i4>
      </vt:variant>
    </vt:vector>
  </HeadingPairs>
  <TitlesOfParts>
    <vt:vector size="81" baseType="lpstr">
      <vt:lpstr>Microsoft Uighur</vt:lpstr>
      <vt:lpstr>Montserrat</vt:lpstr>
      <vt:lpstr>Dubai</vt:lpstr>
      <vt:lpstr>Carelia</vt:lpstr>
      <vt:lpstr>Montserrat Light</vt:lpstr>
      <vt:lpstr>29LT Bukra Regular</vt:lpstr>
      <vt:lpstr>Calibri</vt:lpstr>
      <vt:lpstr>Dosis</vt:lpstr>
      <vt:lpstr>Montserrat Medium</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231</cp:revision>
  <dcterms:created xsi:type="dcterms:W3CDTF">2006-08-16T00:00:00Z</dcterms:created>
  <dcterms:modified xsi:type="dcterms:W3CDTF">2025-09-28T04:08:52Z</dcterms:modified>
  <dc:identifier>DAFtlvZnwz4</dc:identifier>
</cp:coreProperties>
</file>