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5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47482548" r:id="rId14"/>
    <p:sldId id="2147482549" r:id="rId15"/>
    <p:sldId id="2147482550" r:id="rId16"/>
    <p:sldId id="2134808459" r:id="rId17"/>
    <p:sldId id="2147482551" r:id="rId18"/>
    <p:sldId id="2147482645" r:id="rId19"/>
    <p:sldId id="2134808460" r:id="rId20"/>
    <p:sldId id="2147482554" r:id="rId21"/>
    <p:sldId id="2147482646" r:id="rId22"/>
    <p:sldId id="2147482555" r:id="rId23"/>
    <p:sldId id="2147482647" r:id="rId24"/>
    <p:sldId id="2147482648" r:id="rId25"/>
    <p:sldId id="2147482644" r:id="rId26"/>
    <p:sldId id="2147482641" r:id="rId27"/>
    <p:sldId id="2147482642" r:id="rId28"/>
    <p:sldId id="2147482643" r:id="rId29"/>
    <p:sldId id="2147482559" r:id="rId30"/>
    <p:sldId id="2134808461" r:id="rId31"/>
    <p:sldId id="2134808587" r:id="rId32"/>
    <p:sldId id="2134808503" r:id="rId33"/>
    <p:sldId id="2134808504" r:id="rId34"/>
  </p:sldIdLst>
  <p:sldSz cx="13716000" cy="10287000"/>
  <p:notesSz cx="6858000" cy="9144000"/>
  <p:embeddedFontLst>
    <p:embeddedFont>
      <p:font typeface="Carelia" panose="020B0604020202020204" charset="0"/>
      <p:regular r:id="rId36"/>
    </p:embeddedFont>
    <p:embeddedFont>
      <p:font typeface="Dosis" pitchFamily="2" charset="0"/>
      <p:regular r:id="rId37"/>
      <p:bold r:id="rId38"/>
    </p:embeddedFont>
    <p:embeddedFont>
      <p:font typeface="IBM Plex Sans Arabic" panose="020B0604020202020204" charset="-78"/>
      <p:regular r:id="rId39"/>
    </p:embeddedFont>
    <p:embeddedFont>
      <p:font typeface="Microsoft Uighur" panose="02000000000000000000" pitchFamily="2" charset="-78"/>
      <p:regular r:id="rId40"/>
      <p:bold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8.pn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3.png"/><Relationship Id="rId5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5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7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23843" y="6320460"/>
            <a:ext cx="4196481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 (الأعداد الكسرية)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</a:t>
            </a:r>
          </a:p>
          <a:p>
            <a:pPr marL="0" algn="ctr" defTabSz="914400" rtl="1" eaLnBrk="1" latinLnBrk="0" hangingPunct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06680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3">
            <a:extLst>
              <a:ext uri="{FF2B5EF4-FFF2-40B4-BE49-F238E27FC236}">
                <a16:creationId xmlns:a16="http://schemas.microsoft.com/office/drawing/2014/main" id="{7793FFDF-EE31-AA4E-A932-BD75EEC4D866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D5B8E62-12CE-D2A7-01C8-B7C530BADC1C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0FE38A-07F2-FDA6-3327-43C158F415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C40DFB-92CC-3FE9-088B-0F517F25451C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واحد يكب 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C36D4-49D3-DCF3-6E5F-3C299E8CD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27B5ADB-177C-5CD5-47C3-9C90D7E885ED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19FFF3-2D02-E8A5-20E0-8AEE736B6301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2B7C69-C098-501E-B3C9-5387BC18DCD5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878F45-552E-9564-2E01-4FC51B6D5A2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3AEE3C-F30B-DD44-D928-3A89554BF7D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F314B385-65A0-4A37-C0D3-0C4461520224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11B8C6-291A-9A5E-E8CC-5B0E456377B3}"/>
              </a:ext>
            </a:extLst>
          </p:cNvPr>
          <p:cNvSpPr txBox="1"/>
          <p:nvPr/>
        </p:nvSpPr>
        <p:spPr>
          <a:xfrm>
            <a:off x="141939" y="811647"/>
            <a:ext cx="1251086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الصفحة 42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47D076D-551F-1826-083A-E0EB190D5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6055" y="2786439"/>
            <a:ext cx="4763889" cy="682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5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AA5E-2F76-060A-547D-A0112A779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E9BD1E-5BBB-253E-F4D6-FBA1BD05F72C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ACACA68-895E-C506-945E-0D758E17DBA2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35E26E-05CE-7645-6106-B189C43606D7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BCDF87-8669-2637-3293-4E1B4FB2FA2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ECBE615-AA98-6A86-CF3D-D775AE088AE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7F7B39B-7A3E-D37E-B3FB-8675197D121F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FCDF615-99C5-90D4-14FE-0D82A2048DDB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أنجزوا عمليات الحساب السريع (النشاط 1)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(وجه المتعلمين إلى تصحيح المعطيات وفق ما هو ظاهر في شاشة العرض: كتابة (5) بدل (2))</a:t>
            </a:r>
            <a:endParaRPr kumimoji="0" lang="ar-SA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36FE2D2-FF3A-D6C2-EF98-0B7708DA9EF7}"/>
              </a:ext>
            </a:extLst>
          </p:cNvPr>
          <p:cNvGrpSpPr/>
          <p:nvPr/>
        </p:nvGrpSpPr>
        <p:grpSpPr>
          <a:xfrm>
            <a:off x="251675" y="4529142"/>
            <a:ext cx="13311925" cy="4025268"/>
            <a:chOff x="251675" y="4529142"/>
            <a:chExt cx="13311925" cy="4025268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7BD2DAB5-0C8A-2E7D-32CE-AF60C9407F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1675" y="4529142"/>
              <a:ext cx="13311925" cy="4025268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6EE1354-56B5-42F0-A254-0E80E70A497A}"/>
                </a:ext>
              </a:extLst>
            </p:cNvPr>
            <p:cNvSpPr txBox="1"/>
            <p:nvPr/>
          </p:nvSpPr>
          <p:spPr>
            <a:xfrm>
              <a:off x="3962400" y="6057900"/>
              <a:ext cx="685800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5</a:t>
              </a:r>
              <a:endPara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1265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7DC32-842F-4FAA-DF1A-A06670209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136AA5-D087-39E6-B344-D0E645689B4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42EF58A-9D76-7188-8DB3-560D90334195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B1B54-4E9D-C612-A689-5640AA2273C6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5C383B-A61E-84B9-72C3-054CB2B899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952D32-739B-0A4A-67CC-A0811AE0B1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7777F3C0-AF13-33DF-8155-2C1E4887E1DE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867E015-EDF9-B7D0-99F7-18D7547EF102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4C07AD7-7DEA-B8CB-C155-CA6BB9D67286}"/>
              </a:ext>
            </a:extLst>
          </p:cNvPr>
          <p:cNvGrpSpPr/>
          <p:nvPr/>
        </p:nvGrpSpPr>
        <p:grpSpPr>
          <a:xfrm>
            <a:off x="251675" y="4152900"/>
            <a:ext cx="13311925" cy="4025268"/>
            <a:chOff x="251675" y="4529142"/>
            <a:chExt cx="13311925" cy="4025268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5FFBE6EC-AA57-F1DD-421D-C60CB2FDA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1675" y="4529142"/>
              <a:ext cx="13311925" cy="4025268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245EFB7-9D09-3638-23C6-A432A9B9C5AE}"/>
                </a:ext>
              </a:extLst>
            </p:cNvPr>
            <p:cNvSpPr txBox="1"/>
            <p:nvPr/>
          </p:nvSpPr>
          <p:spPr>
            <a:xfrm>
              <a:off x="3962400" y="6057900"/>
              <a:ext cx="685800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5</a:t>
              </a:r>
              <a:endPara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51238AF2-E97A-EF6A-D210-D2F10A1676E5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تفاعلي على السبورة الجانبية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9834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ترتيب أعداد كسرية مختلفة المقامات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" b="2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AA8F9-150B-8ACB-DB21-BE23D6966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C76CC4E-9A0A-7FE3-1799-8ED52B499DD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AB7E7D-A6F3-E570-F1A2-19D9BBD72027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E038639-F213-9456-A95C-76AC0BF5F56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A4F2188-DF63-7F4D-84F8-88C1CD310AC5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رتبوا حسب ما هو مطلوب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BFF51D2-099D-0EA3-4944-30C1EFE7B69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AF9FD03-26B1-FB6F-913A-0C385AAEBE2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E3520BC-2EB1-D7CF-03D8-11AAE0A310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38" y="3577867"/>
            <a:ext cx="12946377" cy="499463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010DA35-D2C6-E6F2-D79A-1CE1A24204AF}"/>
              </a:ext>
            </a:extLst>
          </p:cNvPr>
          <p:cNvSpPr/>
          <p:nvPr/>
        </p:nvSpPr>
        <p:spPr>
          <a:xfrm>
            <a:off x="609600" y="4610101"/>
            <a:ext cx="12496799" cy="2057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268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0D257-2E84-FE8A-D987-940BB35CD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77E18D-751C-AB45-2930-78B90FBF480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DC1969-7EE5-DCE4-0332-C693C8DF6887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CC8388C-5F6B-379A-3372-2E67D654DA5E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818B77-BEB6-05CE-2998-581637D0B99A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6425874-E127-6541-BC93-591BE1B8B9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BEE2524-4C3C-C457-9E18-B4802303CB7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3580B7-39FD-9261-7C3E-A0C044BB20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38" y="3577867"/>
            <a:ext cx="12946377" cy="499463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764A430-8BED-6163-9C73-E18EDC3B2A23}"/>
              </a:ext>
            </a:extLst>
          </p:cNvPr>
          <p:cNvSpPr/>
          <p:nvPr/>
        </p:nvSpPr>
        <p:spPr>
          <a:xfrm>
            <a:off x="609600" y="4610101"/>
            <a:ext cx="12496799" cy="2057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61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1440361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1104900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" r="170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62C1855A-5CDC-A0F7-D786-CA93243F9D10}"/>
              </a:ext>
            </a:extLst>
          </p:cNvPr>
          <p:cNvSpPr txBox="1"/>
          <p:nvPr/>
        </p:nvSpPr>
        <p:spPr>
          <a:xfrm>
            <a:off x="1473201" y="2628900"/>
            <a:ext cx="10896599" cy="2698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إنجاز عمليات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الأعداد الكسرية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مسائل باستعمال تقنية الأسئلة الأربعة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أنجزوا التمرين 3 صفحة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42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28A32D9-B45E-EF2D-D417-1E4CD51D63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599" y="4300461"/>
            <a:ext cx="13157537" cy="39126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350646" y="5281149"/>
            <a:ext cx="8031354" cy="30109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0031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7EF13-5034-7DDB-C99D-C2C50820A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E6CA4D3-5BF8-A60B-BC2F-FF13DBC6253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DEA084-CD16-BE67-8A8E-667F7104790C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CB1034-C6E1-8AEF-0EF8-C91554B5ADA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EA9350-8B5A-B40B-197A-88F3416E105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87BB70B-85DC-7528-660D-62FB2FE68B7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837748D-9E4A-A9B6-41D8-D7C62A49DE6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6A73289C-693C-593C-B3D7-1A7B5B53C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599" y="4300461"/>
            <a:ext cx="13157537" cy="39126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67BDDD3-B10F-067C-281C-CCAC14CB5493}"/>
              </a:ext>
            </a:extLst>
          </p:cNvPr>
          <p:cNvSpPr/>
          <p:nvPr/>
        </p:nvSpPr>
        <p:spPr>
          <a:xfrm>
            <a:off x="350646" y="5281149"/>
            <a:ext cx="8031354" cy="30109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B6D50E-48F7-0701-33E1-55E809FCD486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تفاعلي على السبورة الجانبية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96606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C0C0C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3735357"/>
            <a:ext cx="13104404" cy="498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26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C95A0-A969-E29E-A90E-2CF4E5133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1EE9D3-79E3-B053-4228-0A1C2BF7F47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D89DEF-FCE0-FD59-FB14-BDB3481E2BD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654114D-718F-2C18-F430-445BB82BB3D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AEF9C6E-D294-E2D3-AD01-88653AF05911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حل </a:t>
            </a:r>
            <a:r>
              <a:rPr kumimoji="0" lang="ar-S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المسأل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 تسجيل خطوات الحل على دفتر البحث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وفي الجزء المخصص لذلك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0EB959C-067E-12A3-C807-46543516A0D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152926E-1C0B-C9A5-C085-BE3A20D4248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A8113332-1C91-3E27-DA8E-D080EBE969E9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C0C0C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58F153F-5D55-CB61-34B6-361A4DC7A2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3735357"/>
            <a:ext cx="13104404" cy="498954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8CD8BAE-3B06-E273-8A62-35E459B648CB}"/>
              </a:ext>
            </a:extLst>
          </p:cNvPr>
          <p:cNvSpPr txBox="1"/>
          <p:nvPr/>
        </p:nvSpPr>
        <p:spPr>
          <a:xfrm>
            <a:off x="2962290" y="29337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تفاعلي على السبورة الجانبية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161351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C8FC9-2318-AEE2-3D16-4F0B1DB50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F52CC8-1612-06F4-C61C-BB231B690B1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4FA48F8-1E63-9FC9-442B-197D13E359D8}"/>
              </a:ext>
            </a:extLst>
          </p:cNvPr>
          <p:cNvSpPr/>
          <p:nvPr/>
        </p:nvSpPr>
        <p:spPr>
          <a:xfrm>
            <a:off x="1447800" y="1680836"/>
            <a:ext cx="10515600" cy="25326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37DFBD7-5079-05E2-52A0-187EA78F97EF}"/>
              </a:ext>
            </a:extLst>
          </p:cNvPr>
          <p:cNvSpPr txBox="1"/>
          <p:nvPr/>
        </p:nvSpPr>
        <p:spPr>
          <a:xfrm>
            <a:off x="2156700" y="2200066"/>
            <a:ext cx="913912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تمرير رائز تتبع اللبنة وتعبئة شبكة التتبع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6976C72C-573C-0F03-2D72-A4E315A7B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E71B0AF4-1094-E9ED-4D7B-E086474FD2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C29C340-7D8A-753B-48A9-F0F3EFD23D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2" r="380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5416E84C-90D3-CC36-9D1A-FB11F2443123}"/>
              </a:ext>
            </a:extLst>
          </p:cNvPr>
          <p:cNvSpPr txBox="1"/>
          <p:nvPr/>
        </p:nvSpPr>
        <p:spPr>
          <a:xfrm>
            <a:off x="2701325" y="4256101"/>
            <a:ext cx="81566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فردي / جماعي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0173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40925-1BCB-BA55-4FC4-588C94736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7B69393-B825-5E2F-8EFB-C44B9A19321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AC27CED-9718-93E3-DFC5-F0AC2228548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968A147-DCE1-626E-1553-A55C5A59169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E723820-1103-A1CB-8BAD-53569327D84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1479C26-2F57-6B7C-FD2D-03B209E6F10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6EC4503-8154-8C10-E728-2D2ADC96859B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ts val="31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85520AC-0A7C-ABB1-5AA3-51F55C8E5D5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خاصة بتمرير الرائز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CC10446-B894-830C-3F22-86D846D2D758}"/>
              </a:ext>
            </a:extLst>
          </p:cNvPr>
          <p:cNvSpPr/>
          <p:nvPr/>
        </p:nvSpPr>
        <p:spPr>
          <a:xfrm>
            <a:off x="1524000" y="2490811"/>
            <a:ext cx="10134600" cy="105248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ts val="31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يمرر الجزء الخاص بالأعداد على الأوراق (يستحسن استنساخ أوراق تتضمن سؤال الأعداد بالعدد الكافي للتلاميذ)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AA5DD98-F495-4370-4DE3-10EFA4D2E8AE}"/>
              </a:ext>
            </a:extLst>
          </p:cNvPr>
          <p:cNvSpPr/>
          <p:nvPr/>
        </p:nvSpPr>
        <p:spPr>
          <a:xfrm>
            <a:off x="1524000" y="4076700"/>
            <a:ext cx="10134600" cy="12636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ts val="31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تمرير سؤال العمليات بشكل جماعي على الألواح (يطلب الأستاذ من المتعلمين الذين توفقوا في الإجابة على العمليتين معا وضع ألواحهم، يعتمد الألواح الموضوعة لتسجيل (+) والمرفوعة لتسجيل (-) على شبكة التتبع)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357C096-2461-CE12-F99A-2138FB26C631}"/>
              </a:ext>
            </a:extLst>
          </p:cNvPr>
          <p:cNvSpPr/>
          <p:nvPr/>
        </p:nvSpPr>
        <p:spPr>
          <a:xfrm>
            <a:off x="1524000" y="5829300"/>
            <a:ext cx="10134600" cy="12636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ts val="31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تمرير سؤال المسألة بشكل جماعي على الألواح (يطلب الأستاذ من المتعلمين الذين توفقوا في الإجابة على المسألة وضع ألواحهم، يعتمد الألواح الموضوعة لتسجيل (+) والمرفوعة لتسجيل (-) على شبكة التتبع)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BD6348C-8587-2354-9732-339DCBBD0960}"/>
              </a:ext>
            </a:extLst>
          </p:cNvPr>
          <p:cNvSpPr/>
          <p:nvPr/>
        </p:nvSpPr>
        <p:spPr>
          <a:xfrm>
            <a:off x="1644653" y="7505700"/>
            <a:ext cx="10134600" cy="12636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ts val="31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احتساب نسبة </a:t>
            </a:r>
            <a:r>
              <a:rPr lang="ar-MA" sz="4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التقدم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انطلاقا من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سؤال العمليات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فقط (نمر مباشرة إلى الأعداد العشرية مهما كانت النسبة المحصل عليها)</a:t>
            </a:r>
          </a:p>
        </p:txBody>
      </p:sp>
    </p:spTree>
    <p:extLst>
      <p:ext uri="{BB962C8B-B14F-4D97-AF65-F5344CB8AC3E}">
        <p14:creationId xmlns:p14="http://schemas.microsoft.com/office/powerpoint/2010/main" val="39587259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CA02C-972F-5C03-6E80-2CC47F26D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FCD6BC-C865-89D9-B77E-8BBB2328A80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337B0B-A5DE-7380-EE06-572036DBA7E2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A3FC02-E225-5A47-0C7D-D587ADCB5F47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E35F05-4464-C5F2-087D-BE4A9424CED5}"/>
              </a:ext>
            </a:extLst>
          </p:cNvPr>
          <p:cNvSpPr txBox="1"/>
          <p:nvPr/>
        </p:nvSpPr>
        <p:spPr>
          <a:xfrm>
            <a:off x="1209690" y="891689"/>
            <a:ext cx="11296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يوزع الأستاذ أوراق الإنجاز الفردي الخاص بالأعداد</a:t>
            </a:r>
            <a:b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</a:b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أسماءكم على الأوراق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أنجزوا المطلوب منكم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المتعلم على (+) إذا توفق في 6 إجابات صحيحة على الأقل، ما دون ذلك يحصل على (-)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E63BBAD-8009-FA4B-0D53-7F0AB147F2B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E2281E-959D-7C8B-60DC-B3F23547537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TextBox 6">
            <a:extLst>
              <a:ext uri="{FF2B5EF4-FFF2-40B4-BE49-F238E27FC236}">
                <a16:creationId xmlns:a16="http://schemas.microsoft.com/office/drawing/2014/main" id="{35222615-DEB2-86EB-8B5F-52BF09F0B42A}"/>
              </a:ext>
            </a:extLst>
          </p:cNvPr>
          <p:cNvSpPr txBox="1"/>
          <p:nvPr/>
        </p:nvSpPr>
        <p:spPr>
          <a:xfrm>
            <a:off x="6096000" y="2643884"/>
            <a:ext cx="8156614" cy="12214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أكمل الخانات الفارغة في الجدول كما في المثال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58DF97-C790-50BF-BAFA-473F113F717B}"/>
              </a:ext>
            </a:extLst>
          </p:cNvPr>
          <p:cNvGraphicFramePr>
            <a:graphicFrameLocks noGrp="1"/>
          </p:cNvGraphicFramePr>
          <p:nvPr/>
        </p:nvGraphicFramePr>
        <p:xfrm>
          <a:off x="475920" y="4545834"/>
          <a:ext cx="12600000" cy="36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00000">
                  <a:extLst>
                    <a:ext uri="{9D8B030D-6E8A-4147-A177-3AD203B41FA5}">
                      <a16:colId xmlns:a16="http://schemas.microsoft.com/office/drawing/2014/main" val="1724647267"/>
                    </a:ext>
                  </a:extLst>
                </a:gridCol>
                <a:gridCol w="3420000">
                  <a:extLst>
                    <a:ext uri="{9D8B030D-6E8A-4147-A177-3AD203B41FA5}">
                      <a16:colId xmlns:a16="http://schemas.microsoft.com/office/drawing/2014/main" val="3292994462"/>
                    </a:ext>
                  </a:extLst>
                </a:gridCol>
                <a:gridCol w="4980000">
                  <a:extLst>
                    <a:ext uri="{9D8B030D-6E8A-4147-A177-3AD203B41FA5}">
                      <a16:colId xmlns:a16="http://schemas.microsoft.com/office/drawing/2014/main" val="3167951296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 rtl="1"/>
                      <a:r>
                        <a:rPr kumimoji="0" lang="fr-FR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3 000 + 200 + 40 + 7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fr-FR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3 247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ثلاثة آلاف ومئتان وسبعة وأربعون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35372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خمس مئة وتسعة وعشرون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58176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أربعة وعشرون ألفا وثلاث مئة وستة وسبعون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744552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سبعة آلاف وثمان مئة وخمسة وتسعون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26704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أربع مئة وواحد وثمانون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0892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35176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90B1F-8DB5-1588-A1BE-7D6A10FA7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A51BEF-967D-E3BC-DFD4-66C7CD93E36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09844EF-2F8D-1F6C-22D5-DE428866F3CE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1172B7-2B2E-96F2-A8AB-16E9A4449276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D5F814-6BC0-19AF-9895-2F9DF39B7D3C}"/>
              </a:ext>
            </a:extLst>
          </p:cNvPr>
          <p:cNvSpPr txBox="1"/>
          <p:nvPr/>
        </p:nvSpPr>
        <p:spPr>
          <a:xfrm>
            <a:off x="1209690" y="891689"/>
            <a:ext cx="112966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ألواحكم، اكتبوا العمليتين وقوموا بإنجازهما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بعد مرور دقيقتين على الأكثر يطلب الأستاذ من المتعلمين رفع الألواح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الأستاذ من التلاميذ الذين توفقوا في الإجابة بشكل صحيح على العمليتين أن يضعوا ألواحهم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يضع الأستاذ (+) بالنسبة للتلاميذ الذين ألواحهم موضوعة و (-) للتلاميذ الذين ألواحهم مرفوعة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9572DF73-B0A4-706A-A4B9-CBF0CE4504A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BDFA03F-55CB-003E-D33C-C27D45D873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FA5FC65-F052-9536-6CB0-7329BAD9C774}"/>
              </a:ext>
            </a:extLst>
          </p:cNvPr>
          <p:cNvSpPr txBox="1"/>
          <p:nvPr/>
        </p:nvSpPr>
        <p:spPr>
          <a:xfrm>
            <a:off x="2970342" y="51142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36B0582-A0F0-0843-63E2-70424F534665}"/>
              </a:ext>
            </a:extLst>
          </p:cNvPr>
          <p:cNvSpPr txBox="1"/>
          <p:nvPr/>
        </p:nvSpPr>
        <p:spPr>
          <a:xfrm>
            <a:off x="2970342" y="65413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C591221-54A3-F94E-9C1F-FC76975E3F90}"/>
              </a:ext>
            </a:extLst>
          </p:cNvPr>
          <p:cNvCxnSpPr/>
          <p:nvPr/>
        </p:nvCxnSpPr>
        <p:spPr>
          <a:xfrm>
            <a:off x="2561829" y="64377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t égal à 6">
            <a:extLst>
              <a:ext uri="{FF2B5EF4-FFF2-40B4-BE49-F238E27FC236}">
                <a16:creationId xmlns:a16="http://schemas.microsoft.com/office/drawing/2014/main" id="{D872DA25-8177-902A-266F-CB9190FD9890}"/>
              </a:ext>
            </a:extLst>
          </p:cNvPr>
          <p:cNvSpPr/>
          <p:nvPr/>
        </p:nvSpPr>
        <p:spPr>
          <a:xfrm>
            <a:off x="4320975" y="61323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C054E49-3FFD-2635-1531-0F1C07A9DEC1}"/>
              </a:ext>
            </a:extLst>
          </p:cNvPr>
          <p:cNvSpPr txBox="1"/>
          <p:nvPr/>
        </p:nvSpPr>
        <p:spPr>
          <a:xfrm>
            <a:off x="865713" y="51361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204463-8E0B-AD85-29C9-30B4C4DFFD7D}"/>
              </a:ext>
            </a:extLst>
          </p:cNvPr>
          <p:cNvSpPr txBox="1"/>
          <p:nvPr/>
        </p:nvSpPr>
        <p:spPr>
          <a:xfrm>
            <a:off x="865713" y="6563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22FB4DE1-3F9E-F0DF-0D30-7BE934CD98A8}"/>
              </a:ext>
            </a:extLst>
          </p:cNvPr>
          <p:cNvCxnSpPr/>
          <p:nvPr/>
        </p:nvCxnSpPr>
        <p:spPr>
          <a:xfrm>
            <a:off x="457200" y="64595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igne de division 11">
            <a:extLst>
              <a:ext uri="{FF2B5EF4-FFF2-40B4-BE49-F238E27FC236}">
                <a16:creationId xmlns:a16="http://schemas.microsoft.com/office/drawing/2014/main" id="{EA28491D-2A1A-1B8A-AB81-79F30F562AF1}"/>
              </a:ext>
            </a:extLst>
          </p:cNvPr>
          <p:cNvSpPr/>
          <p:nvPr/>
        </p:nvSpPr>
        <p:spPr>
          <a:xfrm>
            <a:off x="1981200" y="6230393"/>
            <a:ext cx="484689" cy="458385"/>
          </a:xfrm>
          <a:prstGeom prst="mathDivid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3BCB13A9-6249-926C-0292-E84BF8E7DCA2}"/>
              </a:ext>
            </a:extLst>
          </p:cNvPr>
          <p:cNvCxnSpPr/>
          <p:nvPr/>
        </p:nvCxnSpPr>
        <p:spPr>
          <a:xfrm>
            <a:off x="6400800" y="3543300"/>
            <a:ext cx="0" cy="5990954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4E7A4A15-83B5-16B0-914E-D0325B92BECE}"/>
              </a:ext>
            </a:extLst>
          </p:cNvPr>
          <p:cNvSpPr txBox="1"/>
          <p:nvPr/>
        </p:nvSpPr>
        <p:spPr>
          <a:xfrm>
            <a:off x="9333067" y="509141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7E09114-4D96-D05E-2759-781B43736650}"/>
              </a:ext>
            </a:extLst>
          </p:cNvPr>
          <p:cNvSpPr txBox="1"/>
          <p:nvPr/>
        </p:nvSpPr>
        <p:spPr>
          <a:xfrm>
            <a:off x="9263246" y="6541384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2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02BF408-6CC9-26A5-BC05-9A9E27008AEB}"/>
              </a:ext>
            </a:extLst>
          </p:cNvPr>
          <p:cNvCxnSpPr/>
          <p:nvPr/>
        </p:nvCxnSpPr>
        <p:spPr>
          <a:xfrm>
            <a:off x="8924554" y="641485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t égal à 21">
            <a:extLst>
              <a:ext uri="{FF2B5EF4-FFF2-40B4-BE49-F238E27FC236}">
                <a16:creationId xmlns:a16="http://schemas.microsoft.com/office/drawing/2014/main" id="{8CC7B369-31A5-E66E-026A-A66DC3935D20}"/>
              </a:ext>
            </a:extLst>
          </p:cNvPr>
          <p:cNvSpPr/>
          <p:nvPr/>
        </p:nvSpPr>
        <p:spPr>
          <a:xfrm>
            <a:off x="10683700" y="610945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C3B3EF4-8675-9156-647D-BF18AB63C785}"/>
              </a:ext>
            </a:extLst>
          </p:cNvPr>
          <p:cNvSpPr txBox="1"/>
          <p:nvPr/>
        </p:nvSpPr>
        <p:spPr>
          <a:xfrm>
            <a:off x="7228438" y="51132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5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FCD160A-FCED-89F5-E012-6876C06ED080}"/>
              </a:ext>
            </a:extLst>
          </p:cNvPr>
          <p:cNvSpPr txBox="1"/>
          <p:nvPr/>
        </p:nvSpPr>
        <p:spPr>
          <a:xfrm>
            <a:off x="7122653" y="65413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8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AFD1B179-9FA2-6D45-A79C-A9729E6E8DEE}"/>
              </a:ext>
            </a:extLst>
          </p:cNvPr>
          <p:cNvCxnSpPr/>
          <p:nvPr/>
        </p:nvCxnSpPr>
        <p:spPr>
          <a:xfrm>
            <a:off x="6819925" y="643672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Signe Plus 27">
            <a:extLst>
              <a:ext uri="{FF2B5EF4-FFF2-40B4-BE49-F238E27FC236}">
                <a16:creationId xmlns:a16="http://schemas.microsoft.com/office/drawing/2014/main" id="{AF458D98-E3F4-47E3-3E46-B8B1C4E2AA7D}"/>
              </a:ext>
            </a:extLst>
          </p:cNvPr>
          <p:cNvSpPr/>
          <p:nvPr/>
        </p:nvSpPr>
        <p:spPr>
          <a:xfrm>
            <a:off x="8368908" y="621031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0490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50BA3-6B2C-671E-892B-2DDCD27A5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CF9EA2E-1BAA-C068-809A-22E730DAAC3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305282-F614-6593-2E11-0A4FECE949D1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D07E43-0798-540D-F5F0-B96092E69216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447AECD9-9861-1648-781C-2FB101C099F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52BF2-2F35-BA17-FFB6-AC01D3EEDB8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6822FFB-3339-19DD-5072-62E8697BA333}"/>
              </a:ext>
            </a:extLst>
          </p:cNvPr>
          <p:cNvSpPr txBox="1"/>
          <p:nvPr/>
        </p:nvSpPr>
        <p:spPr>
          <a:xfrm>
            <a:off x="1209690" y="891689"/>
            <a:ext cx="112966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المسألة (يقرأ الأستاذ المسألة مرتين). أجيبوا عن المسألة بوضع العملية المناسبة وإنجازها.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بعد مرور دقيقتين على الأكثر يطلب الأستاذ من المتعلمين رفع الألواح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الأستاذ من التلاميذ الذين توفقوا في الإجابة بشكل صحيح أن يضعوا ألواحهم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يضع الأستاذ (+) بالنسبة للتلاميذ الذين ألواحهم موضوعة و (-) للتلاميذ الذين ألواحهم مرفوعة</a:t>
            </a:r>
            <a:endParaRPr lang="fr-FR" sz="2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332D990-386D-C631-CBAD-34D32B743BBD}"/>
              </a:ext>
            </a:extLst>
          </p:cNvPr>
          <p:cNvSpPr/>
          <p:nvPr/>
        </p:nvSpPr>
        <p:spPr>
          <a:xfrm>
            <a:off x="457200" y="4119717"/>
            <a:ext cx="12801600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عرف اليوم الأول من الأبواب المفتوحة بمدرستنا الرائدة، زيارة 274 شخصا، وخلال اليوم الثاني زارها 52 زائرا أقل من اليوم الأول. 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الزوار خلال اليوم الثاني؟</a:t>
            </a:r>
          </a:p>
        </p:txBody>
      </p:sp>
    </p:spTree>
    <p:extLst>
      <p:ext uri="{BB962C8B-B14F-4D97-AF65-F5344CB8AC3E}">
        <p14:creationId xmlns:p14="http://schemas.microsoft.com/office/powerpoint/2010/main" val="5803999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 descr="Une image contenant rouge, capture d’écran, tapis, conception&#10;&#10;Le contenu généré par l’IA peut être incorrect.">
            <a:extLst>
              <a:ext uri="{FF2B5EF4-FFF2-40B4-BE49-F238E27FC236}">
                <a16:creationId xmlns:a16="http://schemas.microsoft.com/office/drawing/2014/main" id="{357212AB-89BE-48E8-CC2D-6DE3600283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881" y="1943100"/>
            <a:ext cx="6587319" cy="403860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2997200" y="342900"/>
            <a:ext cx="7239000" cy="174348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581400" y="419100"/>
            <a:ext cx="6291429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تتويج أبطال الأعداد الكسرية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D178EAD7-0599-A16D-5524-FF71C0CF8A78}"/>
              </a:ext>
            </a:extLst>
          </p:cNvPr>
          <p:cNvSpPr txBox="1"/>
          <p:nvPr/>
        </p:nvSpPr>
        <p:spPr>
          <a:xfrm>
            <a:off x="2667000" y="6368806"/>
            <a:ext cx="7966881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marR="0" lvl="0" indent="-571500" algn="r" defTabSz="685834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36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تحديد 3 تلاميذ الذين حصلوا على أكبر عدد من النجمات خلال مرحلة الأعداد الكسرية؛</a:t>
            </a:r>
          </a:p>
          <a:p>
            <a:pPr marL="571500" marR="0" lvl="0" indent="-571500" algn="r" defTabSz="685834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يمرون إلى السبورة وينالون تصفيقات زملائهم؛</a:t>
            </a:r>
          </a:p>
          <a:p>
            <a:pPr marL="571500" marR="0" lvl="0" indent="-571500" algn="r" defTabSz="685834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36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تدون أسماؤهم في سبورة الأبطال.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217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 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باستخدام لعبة 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عجلة الأعداد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لعبة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:عجلة الأعداد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26259769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ts val="78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ts val="78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828801" y="4926897"/>
            <a:ext cx="9069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وترتيب الأعداد الكسرية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1" y="5524500"/>
            <a:ext cx="7738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الأربع على الأعداد الكسرية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585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E49BE5A-F8DD-8DC9-678F-891EF6B30B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37210" y="4348069"/>
            <a:ext cx="2133094" cy="305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الأربع على الأعداد الكسرية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النقر والتصفيق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5537123" y="2628900"/>
            <a:ext cx="553158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الكسور المتكافئة وجمع وطرح أعداد كسرية لها نفس المقام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815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وترتيب الأعداد الكسرية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3361432" y="6459702"/>
            <a:ext cx="7768130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–تمرير رائز تتبع اللبنة وتعبئة شبكة التتبع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فردي/جماعي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1223" y="3635391"/>
            <a:ext cx="866133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5621" y="5083191"/>
            <a:ext cx="866133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6698" y="6344982"/>
            <a:ext cx="823977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27768</TotalTime>
  <Words>1081</Words>
  <Application>Microsoft Office PowerPoint</Application>
  <PresentationFormat>Personnalisé</PresentationFormat>
  <Paragraphs>232</Paragraphs>
  <Slides>33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41" baseType="lpstr">
      <vt:lpstr>IBM Plex Sans Arabic</vt:lpstr>
      <vt:lpstr>Wingdings</vt:lpstr>
      <vt:lpstr>Calibri</vt:lpstr>
      <vt:lpstr>Arial</vt:lpstr>
      <vt:lpstr>Microsoft Uighur</vt:lpstr>
      <vt:lpstr>Dosis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236</cp:revision>
  <dcterms:created xsi:type="dcterms:W3CDTF">2006-08-16T00:00:00Z</dcterms:created>
  <dcterms:modified xsi:type="dcterms:W3CDTF">2025-09-21T20:02:11Z</dcterms:modified>
  <dc:identifier>DAFtlvZnwz4</dc:identifier>
</cp:coreProperties>
</file>