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74"/>
  </p:notesMasterIdLst>
  <p:sldIdLst>
    <p:sldId id="257" r:id="rId2"/>
    <p:sldId id="2134808553" r:id="rId3"/>
    <p:sldId id="2134808554" r:id="rId4"/>
    <p:sldId id="2134808552" r:id="rId5"/>
    <p:sldId id="2134805392" r:id="rId6"/>
    <p:sldId id="2134805155" r:id="rId7"/>
    <p:sldId id="2134808443" r:id="rId8"/>
    <p:sldId id="2134808556" r:id="rId9"/>
    <p:sldId id="386" r:id="rId10"/>
    <p:sldId id="2134808444" r:id="rId11"/>
    <p:sldId id="2134808445" r:id="rId12"/>
    <p:sldId id="2134805396" r:id="rId13"/>
    <p:sldId id="2134808570" r:id="rId14"/>
    <p:sldId id="2134808590" r:id="rId15"/>
    <p:sldId id="2134808591" r:id="rId16"/>
    <p:sldId id="2134808446" r:id="rId17"/>
    <p:sldId id="2134808589" r:id="rId18"/>
    <p:sldId id="2134808592" r:id="rId19"/>
    <p:sldId id="2134808646" r:id="rId20"/>
    <p:sldId id="2134808622" r:id="rId21"/>
    <p:sldId id="2134808651" r:id="rId22"/>
    <p:sldId id="2134808598" r:id="rId23"/>
    <p:sldId id="2134808599" r:id="rId24"/>
    <p:sldId id="2134808459" r:id="rId25"/>
    <p:sldId id="2134808450" r:id="rId26"/>
    <p:sldId id="2134808658" r:id="rId27"/>
    <p:sldId id="2134808653" r:id="rId28"/>
    <p:sldId id="2134808654" r:id="rId29"/>
    <p:sldId id="2134808656" r:id="rId30"/>
    <p:sldId id="2134808657" r:id="rId31"/>
    <p:sldId id="2134808612" r:id="rId32"/>
    <p:sldId id="2134808613" r:id="rId33"/>
    <p:sldId id="2134808460" r:id="rId34"/>
    <p:sldId id="2134808453" r:id="rId35"/>
    <p:sldId id="2134808538" r:id="rId36"/>
    <p:sldId id="2134808614" r:id="rId37"/>
    <p:sldId id="2134808659" r:id="rId38"/>
    <p:sldId id="2134808661" r:id="rId39"/>
    <p:sldId id="2134808662" r:id="rId40"/>
    <p:sldId id="2134808660" r:id="rId41"/>
    <p:sldId id="2134808664" r:id="rId42"/>
    <p:sldId id="2134808665" r:id="rId43"/>
    <p:sldId id="2134808666" r:id="rId44"/>
    <p:sldId id="2134808671" r:id="rId45"/>
    <p:sldId id="2134808672" r:id="rId46"/>
    <p:sldId id="2134808670" r:id="rId47"/>
    <p:sldId id="2134808667" r:id="rId48"/>
    <p:sldId id="2134808668" r:id="rId49"/>
    <p:sldId id="2134808669" r:id="rId50"/>
    <p:sldId id="2134808673" r:id="rId51"/>
    <p:sldId id="2134808619" r:id="rId52"/>
    <p:sldId id="2134808543" r:id="rId53"/>
    <p:sldId id="2134808454" r:id="rId54"/>
    <p:sldId id="2134808542" r:id="rId55"/>
    <p:sldId id="2134808491" r:id="rId56"/>
    <p:sldId id="2134808578" r:id="rId57"/>
    <p:sldId id="2134808579" r:id="rId58"/>
    <p:sldId id="2134808560" r:id="rId59"/>
    <p:sldId id="2134808580" r:id="rId60"/>
    <p:sldId id="2134808581" r:id="rId61"/>
    <p:sldId id="2134808561" r:id="rId62"/>
    <p:sldId id="2134808582" r:id="rId63"/>
    <p:sldId id="2134808583" r:id="rId64"/>
    <p:sldId id="2134808584" r:id="rId65"/>
    <p:sldId id="2134808585" r:id="rId66"/>
    <p:sldId id="2134808586" r:id="rId67"/>
    <p:sldId id="2134808620" r:id="rId68"/>
    <p:sldId id="2134808621" r:id="rId69"/>
    <p:sldId id="2134808461" r:id="rId70"/>
    <p:sldId id="2134808587" r:id="rId71"/>
    <p:sldId id="2134808503" r:id="rId72"/>
    <p:sldId id="2134808504" r:id="rId73"/>
  </p:sldIdLst>
  <p:sldSz cx="13716000" cy="10287000"/>
  <p:notesSz cx="6858000" cy="9144000"/>
  <p:embeddedFontLst>
    <p:embeddedFont>
      <p:font typeface="Cambria Math" panose="02040503050406030204" pitchFamily="18" charset="0"/>
      <p:regular r:id="rId75"/>
    </p:embeddedFont>
    <p:embeddedFont>
      <p:font typeface="Carelia" panose="020B0604020202020204" charset="0"/>
      <p:regular r:id="rId76"/>
    </p:embeddedFont>
    <p:embeddedFont>
      <p:font typeface="Dosis" pitchFamily="2" charset="0"/>
      <p:regular r:id="rId77"/>
      <p:bold r:id="rId78"/>
    </p:embeddedFont>
    <p:embeddedFont>
      <p:font typeface="IBM Plex Sans Arabic" panose="020B0604020202020204" charset="-78"/>
      <p:regular r:id="rId79"/>
    </p:embeddedFont>
    <p:embeddedFont>
      <p:font typeface="Microsoft Uighur" panose="02000000000000000000" pitchFamily="2" charset="-78"/>
      <p:regular r:id="rId80"/>
      <p:bold r:id="rId8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29D4A"/>
    <a:srgbClr val="02BDC9"/>
    <a:srgbClr val="F98F51"/>
    <a:srgbClr val="0097B2"/>
    <a:srgbClr val="4AC283"/>
    <a:srgbClr val="3D8FA5"/>
    <a:srgbClr val="106585"/>
    <a:srgbClr val="7ACFB0"/>
    <a:srgbClr val="FCCF9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132" autoAdjust="0"/>
    <p:restoredTop sz="95226" autoAdjust="0"/>
  </p:normalViewPr>
  <p:slideViewPr>
    <p:cSldViewPr>
      <p:cViewPr varScale="1">
        <p:scale>
          <a:sx n="47" d="100"/>
          <a:sy n="47" d="100"/>
        </p:scale>
        <p:origin x="1308" y="48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theme" Target="theme/theme1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notesMaster" Target="notesMasters/notesMaster1.xml"/><Relationship Id="rId79" Type="http://schemas.openxmlformats.org/officeDocument/2006/relationships/font" Target="fonts/font5.fntdata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font" Target="fonts/font3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font" Target="fonts/font6.fntdata"/><Relationship Id="rId85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font" Target="fonts/font1.fntdata"/><Relationship Id="rId83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font" Target="fonts/font4.fntdata"/><Relationship Id="rId81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font" Target="fonts/font2.fntdata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61" Type="http://schemas.openxmlformats.org/officeDocument/2006/relationships/slide" Target="slides/slide60.xml"/><Relationship Id="rId8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21/09/2025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8.png"/><Relationship Id="rId7" Type="http://schemas.openxmlformats.org/officeDocument/2006/relationships/image" Target="../media/image32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31.png"/><Relationship Id="rId5" Type="http://schemas.openxmlformats.org/officeDocument/2006/relationships/image" Target="../media/image22.png"/><Relationship Id="rId4" Type="http://schemas.openxmlformats.org/officeDocument/2006/relationships/image" Target="../media/image9.svg"/><Relationship Id="rId9" Type="http://schemas.openxmlformats.org/officeDocument/2006/relationships/image" Target="../media/image3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png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4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png"/><Relationship Id="rId4" Type="http://schemas.openxmlformats.org/officeDocument/2006/relationships/image" Target="../media/image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44.png"/><Relationship Id="rId4" Type="http://schemas.openxmlformats.org/officeDocument/2006/relationships/image" Target="../media/image4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7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44.png"/><Relationship Id="rId4" Type="http://schemas.openxmlformats.org/officeDocument/2006/relationships/image" Target="../media/image45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png"/><Relationship Id="rId4" Type="http://schemas.openxmlformats.org/officeDocument/2006/relationships/image" Target="../media/image3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png"/><Relationship Id="rId4" Type="http://schemas.openxmlformats.org/officeDocument/2006/relationships/image" Target="../media/image51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4.png"/><Relationship Id="rId4" Type="http://schemas.openxmlformats.org/officeDocument/2006/relationships/image" Target="../media/image53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5.png"/><Relationship Id="rId4" Type="http://schemas.openxmlformats.org/officeDocument/2006/relationships/image" Target="../media/image53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3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8.png"/><Relationship Id="rId4" Type="http://schemas.openxmlformats.org/officeDocument/2006/relationships/image" Target="../media/image53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9.png"/><Relationship Id="rId4" Type="http://schemas.openxmlformats.org/officeDocument/2006/relationships/image" Target="../media/image5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0.png"/><Relationship Id="rId4" Type="http://schemas.openxmlformats.org/officeDocument/2006/relationships/image" Target="../media/image53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1.png"/><Relationship Id="rId4" Type="http://schemas.openxmlformats.org/officeDocument/2006/relationships/image" Target="../media/image53.jpe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2.png"/><Relationship Id="rId4" Type="http://schemas.openxmlformats.org/officeDocument/2006/relationships/image" Target="../media/image53.jpe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png"/><Relationship Id="rId5" Type="http://schemas.openxmlformats.org/officeDocument/2006/relationships/image" Target="../media/image53.jpeg"/><Relationship Id="rId4" Type="http://schemas.openxmlformats.org/officeDocument/2006/relationships/image" Target="../media/image59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.png"/><Relationship Id="rId5" Type="http://schemas.openxmlformats.org/officeDocument/2006/relationships/image" Target="../media/image53.jpeg"/><Relationship Id="rId4" Type="http://schemas.openxmlformats.org/officeDocument/2006/relationships/image" Target="../media/image58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7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7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8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jpe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4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5" Type="http://schemas.openxmlformats.org/officeDocument/2006/relationships/image" Target="../media/image70.jpeg"/><Relationship Id="rId4" Type="http://schemas.openxmlformats.org/officeDocument/2006/relationships/image" Target="../media/image69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7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623843" y="2534062"/>
            <a:ext cx="6963158" cy="2067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برنامج دعم التعلمات الأساس</a:t>
            </a:r>
          </a:p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رياضيات-</a:t>
            </a:r>
            <a:r>
              <a:rPr lang="f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</a:t>
            </a:r>
            <a:endParaRPr lang="en-US" sz="765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F20449E5-A915-52F7-9A79-1DAEEE7AAA65}"/>
              </a:ext>
            </a:extLst>
          </p:cNvPr>
          <p:cNvGrpSpPr/>
          <p:nvPr/>
        </p:nvGrpSpPr>
        <p:grpSpPr>
          <a:xfrm>
            <a:off x="3840481" y="7125051"/>
            <a:ext cx="5029200" cy="813494"/>
            <a:chOff x="3700264" y="7007413"/>
            <a:chExt cx="5029200" cy="813494"/>
          </a:xfrm>
        </p:grpSpPr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7D7DD4C-7B77-183D-F3D6-F7060A8F6D60}"/>
                </a:ext>
              </a:extLst>
            </p:cNvPr>
            <p:cNvSpPr/>
            <p:nvPr/>
          </p:nvSpPr>
          <p:spPr>
            <a:xfrm>
              <a:off x="4833798" y="7007413"/>
              <a:ext cx="3200400" cy="813494"/>
            </a:xfrm>
            <a:prstGeom prst="roundRect">
              <a:avLst>
                <a:gd name="adj" fmla="val 32324"/>
              </a:avLst>
            </a:prstGeom>
            <a:solidFill>
              <a:srgbClr val="02BDC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685834" rtl="1" eaLnBrk="1" latinLnBrk="0" hangingPunct="1"/>
              <a:endParaRPr lang="fr-MA" sz="16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TextBox 7">
              <a:extLst>
                <a:ext uri="{FF2B5EF4-FFF2-40B4-BE49-F238E27FC236}">
                  <a16:creationId xmlns:a16="http://schemas.microsoft.com/office/drawing/2014/main" id="{45B0A1E8-F2BA-31DC-A793-BDED4E478A5A}"/>
                </a:ext>
              </a:extLst>
            </p:cNvPr>
            <p:cNvSpPr txBox="1"/>
            <p:nvPr/>
          </p:nvSpPr>
          <p:spPr>
            <a:xfrm>
              <a:off x="3700264" y="7100224"/>
              <a:ext cx="5029200" cy="65402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>
                <a:lnSpc>
                  <a:spcPts val="5139"/>
                </a:lnSpc>
              </a:pPr>
              <a:r>
                <a:rPr lang="ar-MA" sz="4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الحصة 6</a:t>
              </a:r>
              <a:endParaRPr lang="en-US" sz="4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DF3C3DF-BC80-4970-481E-ADCBABF05D3F}"/>
              </a:ext>
            </a:extLst>
          </p:cNvPr>
          <p:cNvSpPr/>
          <p:nvPr/>
        </p:nvSpPr>
        <p:spPr>
          <a:xfrm>
            <a:off x="3642589" y="6337711"/>
            <a:ext cx="4150825" cy="813494"/>
          </a:xfrm>
          <a:prstGeom prst="roundRect">
            <a:avLst>
              <a:gd name="adj" fmla="val 32324"/>
            </a:avLst>
          </a:prstGeom>
          <a:solidFill>
            <a:srgbClr val="0097B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40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التحدي (الأعداد الكسرية)</a:t>
            </a:r>
            <a:endParaRPr lang="fr-MA" sz="40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1279739E-FA6F-27BB-DBC4-1A1F427472A5}"/>
              </a:ext>
            </a:extLst>
          </p:cNvPr>
          <p:cNvSpPr/>
          <p:nvPr/>
        </p:nvSpPr>
        <p:spPr>
          <a:xfrm>
            <a:off x="7433486" y="5939434"/>
            <a:ext cx="2072355" cy="2134760"/>
          </a:xfrm>
          <a:prstGeom prst="ellipse">
            <a:avLst/>
          </a:prstGeom>
          <a:solidFill>
            <a:srgbClr val="F98F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المسار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3</a:t>
            </a:r>
            <a:endParaRPr lang="ar-SA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algn="ctr" defTabSz="914400" rtl="1" eaLnBrk="1" latinLnBrk="0" hangingPunct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التميز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pic>
        <p:nvPicPr>
          <p:cNvPr id="17" name="Image 16" descr="Une image contenant symbol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195FDF21-CBDC-AD79-08C0-1C60C5891D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6904" y="3783357"/>
            <a:ext cx="2539233" cy="2539233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91603CC8-916E-6FBF-A24D-27A1DA4DD6EC}"/>
              </a:ext>
            </a:extLst>
          </p:cNvPr>
          <p:cNvSpPr txBox="1"/>
          <p:nvPr/>
        </p:nvSpPr>
        <p:spPr>
          <a:xfrm>
            <a:off x="10894387" y="4305300"/>
            <a:ext cx="264223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S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المستوى</a:t>
            </a:r>
          </a:p>
          <a:p>
            <a:pPr algn="ctr" defTabSz="685834"/>
            <a:r>
              <a:rPr lang="ar-M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</a:t>
            </a:r>
            <a:endParaRPr lang="en-US" sz="400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أبنائي الأعزاء، ضعوا اللوحة والقلم والكراسة في القمطر، س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حتاجونها في هذه الحصة.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B759D9E-8607-3B59-444E-407D74902FEB}"/>
              </a:ext>
            </a:extLst>
          </p:cNvPr>
          <p:cNvSpPr/>
          <p:nvPr/>
        </p:nvSpPr>
        <p:spPr>
          <a:xfrm>
            <a:off x="1014227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كراسة</a:t>
            </a:r>
            <a:endParaRPr lang="fr-FR" sz="3200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D49095E-06EB-DFB1-985B-687705CB7474}"/>
              </a:ext>
            </a:extLst>
          </p:cNvPr>
          <p:cNvSpPr/>
          <p:nvPr/>
        </p:nvSpPr>
        <p:spPr>
          <a:xfrm>
            <a:off x="672482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قلم الرصاص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FBACE6E-3932-951B-7F06-875255624020}"/>
              </a:ext>
            </a:extLst>
          </p:cNvPr>
          <p:cNvSpPr/>
          <p:nvPr/>
        </p:nvSpPr>
        <p:spPr>
          <a:xfrm>
            <a:off x="9699936" y="6441792"/>
            <a:ext cx="2409454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لوحة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0964A2-754F-A0B0-FC79-3E0B728DE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9946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1290F031-40BF-5A06-E91B-D443AFCF008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025" t="14561" r="11389" b="14089"/>
          <a:stretch>
            <a:fillRect/>
          </a:stretch>
        </p:blipFill>
        <p:spPr>
          <a:xfrm>
            <a:off x="9296400" y="4009482"/>
            <a:ext cx="2910470" cy="2069668"/>
          </a:xfrm>
          <a:prstGeom prst="roundRect">
            <a:avLst/>
          </a:prstGeom>
        </p:spPr>
      </p:pic>
      <p:pic>
        <p:nvPicPr>
          <p:cNvPr id="12" name="Image 11" descr="Une image contenant illustration&#10;&#10;Le contenu généré par l’IA peut être incorrect.">
            <a:extLst>
              <a:ext uri="{FF2B5EF4-FFF2-40B4-BE49-F238E27FC236}">
                <a16:creationId xmlns:a16="http://schemas.microsoft.com/office/drawing/2014/main" id="{32DCAF6E-9E5A-D9C1-63B7-B5790A0BFBF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9270" y="4026109"/>
            <a:ext cx="2244168" cy="2244168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9C4BB3C8-33B4-6B90-52A9-4B4EA1E1D3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" r="387"/>
          <a:stretch/>
        </p:blipFill>
        <p:spPr>
          <a:xfrm>
            <a:off x="1247110" y="3788858"/>
            <a:ext cx="1853394" cy="2464792"/>
          </a:xfrm>
          <a:prstGeom prst="rect">
            <a:avLst/>
          </a:prstGeom>
        </p:spPr>
      </p:pic>
      <p:pic>
        <p:nvPicPr>
          <p:cNvPr id="2" name="Image 1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65D06D5-468A-F820-08FD-509EB448027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3884734" y="4046128"/>
            <a:ext cx="1511389" cy="2069668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B971DA1-3C01-7970-1A46-20F644813AB4}"/>
              </a:ext>
            </a:extLst>
          </p:cNvPr>
          <p:cNvSpPr/>
          <p:nvPr/>
        </p:nvSpPr>
        <p:spPr>
          <a:xfrm>
            <a:off x="374140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دفتر البحث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B8A0D0CD-5209-C7CD-1B28-0088AF941B2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872" y="800100"/>
            <a:ext cx="755373" cy="628963"/>
          </a:xfrm>
          <a:prstGeom prst="rect">
            <a:avLst/>
          </a:prstGeom>
          <a:ln w="19050"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3F665-24F9-0CB2-7722-B15F6987C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84F0E9-E2D2-DBAF-B662-7DDB2DF11040}"/>
              </a:ext>
            </a:extLst>
          </p:cNvPr>
          <p:cNvSpPr/>
          <p:nvPr/>
        </p:nvSpPr>
        <p:spPr>
          <a:xfrm>
            <a:off x="-1" y="1478568"/>
            <a:ext cx="13716001" cy="8808431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1F68F6-98FA-E650-288E-8738BF9F2510}"/>
              </a:ext>
            </a:extLst>
          </p:cNvPr>
          <p:cNvSpPr/>
          <p:nvPr/>
        </p:nvSpPr>
        <p:spPr>
          <a:xfrm>
            <a:off x="275852" y="1806083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A20754-305B-6278-0D81-9CD1204C51E9}"/>
              </a:ext>
            </a:extLst>
          </p:cNvPr>
          <p:cNvSpPr/>
          <p:nvPr/>
        </p:nvSpPr>
        <p:spPr>
          <a:xfrm>
            <a:off x="-1" y="712299"/>
            <a:ext cx="13716001" cy="7796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01CE61A-BFF9-E0E0-AB05-0ACA9A3DBBC5}"/>
              </a:ext>
            </a:extLst>
          </p:cNvPr>
          <p:cNvSpPr txBox="1"/>
          <p:nvPr/>
        </p:nvSpPr>
        <p:spPr>
          <a:xfrm>
            <a:off x="3753062" y="865084"/>
            <a:ext cx="8993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اليوم سنتعلم كيفية استعمال الألواح بشكل صحيح:</a:t>
            </a:r>
            <a:endParaRPr lang="fr-FR" sz="3200" dirty="0">
              <a:solidFill>
                <a:schemeClr val="bg1">
                  <a:lumMod val="7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D60DCAD-1E50-1CD4-C30A-F1EA78AF641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5F3EB2B-500F-2268-9915-834C181954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3936549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CB84A77E-2BBD-6E97-80F6-425785B294C1}"/>
              </a:ext>
            </a:extLst>
          </p:cNvPr>
          <p:cNvSpPr/>
          <p:nvPr/>
        </p:nvSpPr>
        <p:spPr>
          <a:xfrm>
            <a:off x="275852" y="1806083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6" name="Étoile à 5 branches 3">
            <a:extLst>
              <a:ext uri="{FF2B5EF4-FFF2-40B4-BE49-F238E27FC236}">
                <a16:creationId xmlns:a16="http://schemas.microsoft.com/office/drawing/2014/main" id="{2265FCA7-B2F1-B365-A010-008AE72FD986}"/>
              </a:ext>
            </a:extLst>
          </p:cNvPr>
          <p:cNvSpPr/>
          <p:nvPr/>
        </p:nvSpPr>
        <p:spPr>
          <a:xfrm>
            <a:off x="1489838" y="8039100"/>
            <a:ext cx="1481962" cy="1664635"/>
          </a:xfrm>
          <a:prstGeom prst="star5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B4317F85-2A5E-1CC6-8C93-0E0250B50C9C}"/>
              </a:ext>
            </a:extLst>
          </p:cNvPr>
          <p:cNvSpPr/>
          <p:nvPr/>
        </p:nvSpPr>
        <p:spPr>
          <a:xfrm>
            <a:off x="3885086" y="8343900"/>
            <a:ext cx="8231588" cy="113273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سيفوز التلاميذ الذين يلتزمون بهذه السلوك</a:t>
            </a:r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ات</a:t>
            </a:r>
            <a:r>
              <a:rPr lang="ar-S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بنجمة التميز</a:t>
            </a:r>
            <a:endParaRPr lang="fr-FR" sz="32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Picture 9">
            <a:extLst>
              <a:ext uri="{FF2B5EF4-FFF2-40B4-BE49-F238E27FC236}">
                <a16:creationId xmlns:a16="http://schemas.microsoft.com/office/drawing/2014/main" id="{F55AF84D-0F4F-6E2C-A605-7683188E19A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0336228" y="4023320"/>
            <a:ext cx="2410422" cy="1640874"/>
          </a:xfrm>
          <a:prstGeom prst="round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28697116-9E36-E16A-05B4-F100B1FC260E}"/>
              </a:ext>
            </a:extLst>
          </p:cNvPr>
          <p:cNvSpPr txBox="1"/>
          <p:nvPr/>
        </p:nvSpPr>
        <p:spPr>
          <a:xfrm>
            <a:off x="419043" y="2175285"/>
            <a:ext cx="9493722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r" rtl="1" fontAlgn="base">
              <a:buFont typeface="Wingdings" panose="05000000000000000000" pitchFamily="2" charset="2"/>
              <a:buChar char="§"/>
            </a:pPr>
            <a:r>
              <a:rPr lang="ar-MA" sz="3200" b="1" dirty="0"/>
              <a:t>أستخرج لوحتي بهدوء عند ظهور أيقونة اللوحة؛</a:t>
            </a:r>
          </a:p>
          <a:p>
            <a:pPr algn="r" rtl="1"/>
            <a:r>
              <a:rPr lang="ar-MA" sz="3200" b="1" dirty="0"/>
              <a:t>كل واحد يكب اسمه الشخصي على اللوحة:</a:t>
            </a:r>
            <a:endParaRPr lang="ar-MA" sz="3200" dirty="0"/>
          </a:p>
          <a:p>
            <a:pPr marL="457200" indent="-457200" algn="r" rtl="1" fontAlgn="base">
              <a:buFont typeface="Wingdings" panose="05000000000000000000" pitchFamily="2" charset="2"/>
              <a:buChar char="ü"/>
            </a:pPr>
            <a:r>
              <a:rPr lang="ar-MA" sz="3200" b="1" dirty="0">
                <a:solidFill>
                  <a:srgbClr val="00B050"/>
                </a:solidFill>
              </a:rPr>
              <a:t>الإشارة الأولى: </a:t>
            </a:r>
            <a:r>
              <a:rPr lang="ar-MA" sz="3200" dirty="0"/>
              <a:t>ارفعوا الأقلام/الطباشير؛ فكروا، واكتبوا الإجابة؛ </a:t>
            </a:r>
            <a:endParaRPr lang="ar-MA" sz="3200" b="1" dirty="0"/>
          </a:p>
          <a:p>
            <a:pPr marL="457200" indent="-457200" algn="r" rtl="1" fontAlgn="base">
              <a:buFont typeface="Wingdings" panose="05000000000000000000" pitchFamily="2" charset="2"/>
              <a:buChar char="ü"/>
            </a:pPr>
            <a:r>
              <a:rPr lang="ar-MA" sz="3200" b="1" dirty="0">
                <a:solidFill>
                  <a:srgbClr val="00B050"/>
                </a:solidFill>
              </a:rPr>
              <a:t>الإشارة الثانية: </a:t>
            </a:r>
            <a:r>
              <a:rPr lang="ar-MA" sz="3200" dirty="0"/>
              <a:t>ارفعوا الألواح كلكم دفعة واحدة؛ </a:t>
            </a:r>
            <a:endParaRPr lang="ar-MA" sz="3200" b="1" dirty="0"/>
          </a:p>
          <a:p>
            <a:pPr marL="457200" indent="-457200" algn="r" rtl="1" fontAlgn="base">
              <a:buFont typeface="Wingdings" panose="05000000000000000000" pitchFamily="2" charset="2"/>
              <a:buChar char="ü"/>
            </a:pPr>
            <a:r>
              <a:rPr lang="ar-MA" sz="3200" b="1" dirty="0">
                <a:solidFill>
                  <a:srgbClr val="00B050"/>
                </a:solidFill>
              </a:rPr>
              <a:t>الإشارة الثالثة: </a:t>
            </a:r>
            <a:r>
              <a:rPr lang="ar-MA" sz="3200" dirty="0"/>
              <a:t>الذين سأشير إليهم، اخفضوا الألواح فإن إجابتكم صحيحة؛</a:t>
            </a:r>
            <a:endParaRPr lang="ar-MA" sz="3200" b="1" dirty="0"/>
          </a:p>
          <a:p>
            <a:pPr algn="r" rtl="1"/>
            <a:r>
              <a:rPr lang="ar-MA" sz="3200" dirty="0"/>
              <a:t> </a:t>
            </a:r>
          </a:p>
          <a:p>
            <a:pPr algn="r" rtl="1" fontAlgn="base"/>
            <a:r>
              <a:rPr lang="ar-MA" sz="3200" dirty="0"/>
              <a:t>	بالنسبة للذين ما زالت ألواحهم مرفوعة، فإن إجابتهم خاطئة؛ </a:t>
            </a:r>
          </a:p>
          <a:p>
            <a:pPr algn="r" rtl="1" fontAlgn="base"/>
            <a:r>
              <a:rPr lang="ar-MA" sz="3200" dirty="0"/>
              <a:t>	انتبهوا جيداً لعملية التصحيح للحصول على إجابة صحيحة في المرة القادمة؛</a:t>
            </a:r>
          </a:p>
          <a:p>
            <a:pPr marL="457200" indent="-457200" algn="r" rtl="1">
              <a:buFont typeface="Wingdings" panose="05000000000000000000" pitchFamily="2" charset="2"/>
              <a:buChar char="§"/>
            </a:pPr>
            <a:r>
              <a:rPr lang="ar-MA" sz="3200" dirty="0"/>
              <a:t> </a:t>
            </a:r>
            <a:r>
              <a:rPr lang="ar-MA" sz="3200" b="1" dirty="0"/>
              <a:t>أمسح لوحتي عند الانتهاء من توظيفها، وأضعها في مكانها.</a:t>
            </a:r>
          </a:p>
        </p:txBody>
      </p:sp>
    </p:spTree>
    <p:extLst>
      <p:ext uri="{BB962C8B-B14F-4D97-AF65-F5344CB8AC3E}">
        <p14:creationId xmlns:p14="http://schemas.microsoft.com/office/powerpoint/2010/main" val="602972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03BD3BA-D249-8EF9-31DD-8AADB7BE67FA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C2E63F76-A0FB-495A-0AA7-A1E1B8E1DAA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الحساب الذهني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EE4B467B-95BA-B31F-3E0E-13855046ADDA}"/>
              </a:ext>
            </a:extLst>
          </p:cNvPr>
          <p:cNvSpPr txBox="1"/>
          <p:nvPr/>
        </p:nvSpPr>
        <p:spPr>
          <a:xfrm>
            <a:off x="3091912" y="5053761"/>
            <a:ext cx="72687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MA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3CB0558-3D21-D5A0-EA81-065E6A5724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76" b="3876"/>
          <a:stretch/>
        </p:blipFill>
        <p:spPr>
          <a:xfrm>
            <a:off x="5531000" y="6031763"/>
            <a:ext cx="2286000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2203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8CBCB-E8E9-4303-49DF-3BDA60DA2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2DC9AA6-7D56-1F08-A430-7C9E2B62BBB9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6DCAB51-D50D-1025-905C-D25931EB4298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1ACB2A-C1F1-1203-4050-149D5B5C5EDC}"/>
              </a:ext>
            </a:extLst>
          </p:cNvPr>
          <p:cNvSpPr/>
          <p:nvPr/>
        </p:nvSpPr>
        <p:spPr>
          <a:xfrm>
            <a:off x="-1" y="740647"/>
            <a:ext cx="13716002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72D5EE-64F2-0D34-1885-325F3523135A}"/>
              </a:ext>
            </a:extLst>
          </p:cNvPr>
          <p:cNvSpPr txBox="1"/>
          <p:nvPr/>
        </p:nvSpPr>
        <p:spPr>
          <a:xfrm>
            <a:off x="1905000" y="863026"/>
            <a:ext cx="10534617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خذوا ألواحكم سنراجع بعضا مما تعلمناه في الحصص السابقة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4A601FB-C5D9-4116-08BE-C9B24C1A0D2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1696AB1-EDA6-DB08-46F7-A62EDD9C83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5432512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8E502FFC-2D89-59F5-D249-38D9A29CB2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3238500"/>
            <a:ext cx="5244160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3710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AFA46D-BA74-FDEA-C367-FC17BECD49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B70A9EA-5152-51E0-85B9-1D50DE47CEBB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7D1F4E9-A590-6C18-7D9C-F33D8E6C2F64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F900A2E-E1A9-53DA-FA4A-A66CFF470D5D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13F2A98-B51C-72AA-DE14-C2B4241CC3F8}"/>
              </a:ext>
            </a:extLst>
          </p:cNvPr>
          <p:cNvSpPr txBox="1"/>
          <p:nvPr/>
        </p:nvSpPr>
        <p:spPr>
          <a:xfrm>
            <a:off x="0" y="901111"/>
            <a:ext cx="12877800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العدد الكسري الموافق للجزء الملون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fr-FR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S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8495A0D-C01C-FFB4-EB49-D74C05AC5204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368EB390-9855-AEFE-7556-8B0B47A371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2100245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30F5BF54-3E1F-6E47-5607-482E608583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4816256"/>
              </p:ext>
            </p:extLst>
          </p:nvPr>
        </p:nvGraphicFramePr>
        <p:xfrm>
          <a:off x="5507999" y="5246040"/>
          <a:ext cx="2700000" cy="237710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00000">
                  <a:extLst>
                    <a:ext uri="{9D8B030D-6E8A-4147-A177-3AD203B41FA5}">
                      <a16:colId xmlns:a16="http://schemas.microsoft.com/office/drawing/2014/main" val="2898293963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1925892230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3010116328"/>
                    </a:ext>
                  </a:extLst>
                </a:gridCol>
              </a:tblGrid>
              <a:tr h="577103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4460785"/>
                  </a:ext>
                </a:extLst>
              </a:tr>
              <a:tr h="6000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7225679"/>
                  </a:ext>
                </a:extLst>
              </a:tr>
              <a:tr h="6000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7256789"/>
                  </a:ext>
                </a:extLst>
              </a:tr>
              <a:tr h="6000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507239"/>
                  </a:ext>
                </a:extLst>
              </a:tr>
            </a:tbl>
          </a:graphicData>
        </a:graphic>
      </p:graphicFrame>
      <p:pic>
        <p:nvPicPr>
          <p:cNvPr id="5" name="Image 4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8AD21CA1-11D7-7C2C-207C-4DB0957EAEB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82997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FFF7C4-04CB-CDF2-1B15-9429CC4ECE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D1C8FCF-094E-B1A3-7606-6E776DE0D5CB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A4A17C5-3078-5337-0FF4-CBA53F0D033B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CFDC3F7-C615-4009-7913-9727CB6F407E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4AABA1B-E6B2-97A7-68E9-B914D6270E6D}"/>
              </a:ext>
            </a:extLst>
          </p:cNvPr>
          <p:cNvSpPr txBox="1"/>
          <p:nvPr/>
        </p:nvSpPr>
        <p:spPr>
          <a:xfrm>
            <a:off x="0" y="901111"/>
            <a:ext cx="12877800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fr-FR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S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F998302-5F9D-2EA4-80BB-51A767EA9C05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4A0B1D95-3D2B-60B4-2BB6-9CDF078AD3D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542793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167D8C63-0752-1DFE-199B-6B6479FF69F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BB7B5237-1CDF-2B81-F042-B2A0B5A21769}"/>
              </a:ext>
            </a:extLst>
          </p:cNvPr>
          <p:cNvSpPr txBox="1"/>
          <p:nvPr/>
        </p:nvSpPr>
        <p:spPr>
          <a:xfrm>
            <a:off x="6352113" y="6304308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5</a:t>
            </a:r>
            <a:endParaRPr lang="fr-FR" sz="8000" b="1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85E44C24-4F77-1AB4-9733-FA5651514E70}"/>
              </a:ext>
            </a:extLst>
          </p:cNvPr>
          <p:cNvSpPr txBox="1"/>
          <p:nvPr/>
        </p:nvSpPr>
        <p:spPr>
          <a:xfrm>
            <a:off x="5943600" y="7731422"/>
            <a:ext cx="144779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8000" b="1" dirty="0"/>
              <a:t>12</a:t>
            </a:r>
            <a:endParaRPr lang="fr-FR" sz="8000" b="1" dirty="0"/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41F604CA-C2F7-69B5-0F16-12FCA0C39A87}"/>
              </a:ext>
            </a:extLst>
          </p:cNvPr>
          <p:cNvCxnSpPr/>
          <p:nvPr/>
        </p:nvCxnSpPr>
        <p:spPr>
          <a:xfrm>
            <a:off x="5943600" y="7627747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EDB3FC41-25B3-BD07-5EC6-CE558207A6D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650360"/>
              </p:ext>
            </p:extLst>
          </p:nvPr>
        </p:nvGraphicFramePr>
        <p:xfrm>
          <a:off x="5317499" y="3828574"/>
          <a:ext cx="2700000" cy="2400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00000">
                  <a:extLst>
                    <a:ext uri="{9D8B030D-6E8A-4147-A177-3AD203B41FA5}">
                      <a16:colId xmlns:a16="http://schemas.microsoft.com/office/drawing/2014/main" val="2898293963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1925892230"/>
                    </a:ext>
                  </a:extLst>
                </a:gridCol>
                <a:gridCol w="900000">
                  <a:extLst>
                    <a:ext uri="{9D8B030D-6E8A-4147-A177-3AD203B41FA5}">
                      <a16:colId xmlns:a16="http://schemas.microsoft.com/office/drawing/2014/main" val="3010116328"/>
                    </a:ext>
                  </a:extLst>
                </a:gridCol>
              </a:tblGrid>
              <a:tr h="6000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5902100"/>
                  </a:ext>
                </a:extLst>
              </a:tr>
              <a:tr h="6000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7225679"/>
                  </a:ext>
                </a:extLst>
              </a:tr>
              <a:tr h="6000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7256789"/>
                  </a:ext>
                </a:extLst>
              </a:tr>
              <a:tr h="6000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5072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149849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8CBCB-E8E9-4303-49DF-3BDA60DA2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2DC9AA6-7D56-1F08-A430-7C9E2B62BBB9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6DCAB51-D50D-1025-905C-D25931EB4298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1ACB2A-C1F1-1203-4050-149D5B5C5EDC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72D5EE-64F2-0D34-1885-325F3523135A}"/>
              </a:ext>
            </a:extLst>
          </p:cNvPr>
          <p:cNvSpPr txBox="1"/>
          <p:nvPr/>
        </p:nvSpPr>
        <p:spPr>
          <a:xfrm>
            <a:off x="0" y="901111"/>
            <a:ext cx="12877800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العدد الكسري الموافق للجزء الملون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fr-FR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S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4A601FB-C5D9-4116-08BE-C9B24C1A0D2E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1696AB1-EDA6-DB08-46F7-A62EDD9C83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914091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F245D34-E681-2941-EFE6-E90ED8A7FD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0958404"/>
              </p:ext>
            </p:extLst>
          </p:nvPr>
        </p:nvGraphicFramePr>
        <p:xfrm>
          <a:off x="5507999" y="5234592"/>
          <a:ext cx="2700000" cy="2400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50000">
                  <a:extLst>
                    <a:ext uri="{9D8B030D-6E8A-4147-A177-3AD203B41FA5}">
                      <a16:colId xmlns:a16="http://schemas.microsoft.com/office/drawing/2014/main" val="768262838"/>
                    </a:ext>
                  </a:extLst>
                </a:gridCol>
                <a:gridCol w="1350000">
                  <a:extLst>
                    <a:ext uri="{9D8B030D-6E8A-4147-A177-3AD203B41FA5}">
                      <a16:colId xmlns:a16="http://schemas.microsoft.com/office/drawing/2014/main" val="3010116328"/>
                    </a:ext>
                  </a:extLst>
                </a:gridCol>
              </a:tblGrid>
              <a:tr h="6000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3209110"/>
                  </a:ext>
                </a:extLst>
              </a:tr>
              <a:tr h="6000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7225679"/>
                  </a:ext>
                </a:extLst>
              </a:tr>
              <a:tr h="6000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507239"/>
                  </a:ext>
                </a:extLst>
              </a:tr>
              <a:tr h="6000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4283892"/>
                  </a:ext>
                </a:extLst>
              </a:tr>
            </a:tbl>
          </a:graphicData>
        </a:graphic>
      </p:graphicFrame>
      <p:pic>
        <p:nvPicPr>
          <p:cNvPr id="5" name="Image 4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677981B2-AF74-9EA3-AD67-B94E64554B7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6224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C840D8-4435-F4B3-DF16-10D8EA54E2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9917359-20CD-3971-4E3C-DF898103CC00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8738B6B-106B-94A5-B829-B7B73A9AC243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657181C-A59D-9C1C-285E-268CF6EFBB3E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2FD1D82-D895-4016-A59E-F684F1CF693F}"/>
              </a:ext>
            </a:extLst>
          </p:cNvPr>
          <p:cNvSpPr txBox="1"/>
          <p:nvPr/>
        </p:nvSpPr>
        <p:spPr>
          <a:xfrm>
            <a:off x="0" y="901111"/>
            <a:ext cx="12877800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fr-FR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S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7EC21C7-A3A1-80B4-48A0-95DA975670CE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FB60BAFB-59D7-D569-38DF-364FAB6862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9720807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D72C10A-1464-18C0-BA95-4FCF92B6B5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2384338"/>
              </p:ext>
            </p:extLst>
          </p:nvPr>
        </p:nvGraphicFramePr>
        <p:xfrm>
          <a:off x="5317500" y="3763604"/>
          <a:ext cx="2700000" cy="2400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50000">
                  <a:extLst>
                    <a:ext uri="{9D8B030D-6E8A-4147-A177-3AD203B41FA5}">
                      <a16:colId xmlns:a16="http://schemas.microsoft.com/office/drawing/2014/main" val="3010116328"/>
                    </a:ext>
                  </a:extLst>
                </a:gridCol>
                <a:gridCol w="1350000">
                  <a:extLst>
                    <a:ext uri="{9D8B030D-6E8A-4147-A177-3AD203B41FA5}">
                      <a16:colId xmlns:a16="http://schemas.microsoft.com/office/drawing/2014/main" val="3566961218"/>
                    </a:ext>
                  </a:extLst>
                </a:gridCol>
              </a:tblGrid>
              <a:tr h="6000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2756174"/>
                  </a:ext>
                </a:extLst>
              </a:tr>
              <a:tr h="6000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7225679"/>
                  </a:ext>
                </a:extLst>
              </a:tr>
              <a:tr h="6000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507239"/>
                  </a:ext>
                </a:extLst>
              </a:tr>
              <a:tr h="60000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4283892"/>
                  </a:ext>
                </a:extLst>
              </a:tr>
            </a:tbl>
          </a:graphicData>
        </a:graphic>
      </p:graphicFrame>
      <p:pic>
        <p:nvPicPr>
          <p:cNvPr id="2" name="Image 1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EC03275B-7543-1BFB-00AA-8911A27D699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B38FD1C9-C6AC-3879-D662-FB100B6CF9A1}"/>
              </a:ext>
            </a:extLst>
          </p:cNvPr>
          <p:cNvSpPr txBox="1"/>
          <p:nvPr/>
        </p:nvSpPr>
        <p:spPr>
          <a:xfrm>
            <a:off x="6304858" y="6356146"/>
            <a:ext cx="131514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3</a:t>
            </a:r>
            <a:endParaRPr lang="fr-FR" sz="8000" b="1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7C8DC8F5-DE85-9259-14F8-2B11C8834715}"/>
              </a:ext>
            </a:extLst>
          </p:cNvPr>
          <p:cNvSpPr txBox="1"/>
          <p:nvPr/>
        </p:nvSpPr>
        <p:spPr>
          <a:xfrm>
            <a:off x="5943598" y="7627747"/>
            <a:ext cx="131514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8000" b="1" dirty="0"/>
              <a:t>8</a:t>
            </a:r>
            <a:endParaRPr lang="fr-FR" sz="8000" b="1" dirty="0"/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856A559D-026B-BDE5-75DF-D64A5A8438FD}"/>
              </a:ext>
            </a:extLst>
          </p:cNvPr>
          <p:cNvCxnSpPr/>
          <p:nvPr/>
        </p:nvCxnSpPr>
        <p:spPr>
          <a:xfrm>
            <a:off x="5943600" y="7627747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13886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8F1BCD-0BA0-9641-0F19-BD7DEA8963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77CB715-BE97-00AB-981D-0B1193F2FA89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0DB1072-5480-142B-7C1C-95D562EC7538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5E438B-9AF8-DF94-E02D-1A8F09C551D2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EC1789B-33D3-6BA6-114C-F2DB006A7A05}"/>
              </a:ext>
            </a:extLst>
          </p:cNvPr>
          <p:cNvSpPr txBox="1"/>
          <p:nvPr/>
        </p:nvSpPr>
        <p:spPr>
          <a:xfrm>
            <a:off x="0" y="901111"/>
            <a:ext cx="12877800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اكتبوا 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العدد المناسب ليصير العددان الكسريان متكافئين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F4D92D7-F067-EEEC-2351-BC3C9B6384B0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47E3FEFE-1F78-37A8-34D8-15979F90B2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7558730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805F3780-4751-512B-E425-600A6956BA7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22D3CB6-AA75-BE9E-F33C-87EE3591A6C3}"/>
              </a:ext>
            </a:extLst>
          </p:cNvPr>
          <p:cNvSpPr txBox="1"/>
          <p:nvPr/>
        </p:nvSpPr>
        <p:spPr>
          <a:xfrm>
            <a:off x="7594444" y="4885671"/>
            <a:ext cx="133756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20</a:t>
            </a:r>
            <a:endParaRPr lang="fr-FR" sz="8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2AE973C-15B5-C67E-FA99-0FEEBCC5D417}"/>
              </a:ext>
            </a:extLst>
          </p:cNvPr>
          <p:cNvSpPr txBox="1"/>
          <p:nvPr/>
        </p:nvSpPr>
        <p:spPr>
          <a:xfrm>
            <a:off x="8001000" y="6312785"/>
            <a:ext cx="1447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.</a:t>
            </a:r>
            <a:endParaRPr lang="fr-FR" sz="8000" b="1" dirty="0"/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28BFB390-9494-F259-B10E-64E73C5D9DD1}"/>
              </a:ext>
            </a:extLst>
          </p:cNvPr>
          <p:cNvCxnSpPr/>
          <p:nvPr/>
        </p:nvCxnSpPr>
        <p:spPr>
          <a:xfrm>
            <a:off x="7539327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B5985CAA-EDBD-BF07-DD7C-40DF420F07A3}"/>
              </a:ext>
            </a:extLst>
          </p:cNvPr>
          <p:cNvSpPr txBox="1"/>
          <p:nvPr/>
        </p:nvSpPr>
        <p:spPr>
          <a:xfrm>
            <a:off x="5256342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4</a:t>
            </a:r>
            <a:endParaRPr lang="fr-FR" sz="8000" b="1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3A65326-FA69-FFCF-1927-F69E72FF76B4}"/>
              </a:ext>
            </a:extLst>
          </p:cNvPr>
          <p:cNvSpPr txBox="1"/>
          <p:nvPr/>
        </p:nvSpPr>
        <p:spPr>
          <a:xfrm>
            <a:off x="5256342" y="631278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7</a:t>
            </a:r>
            <a:endParaRPr lang="fr-FR" sz="8000" b="1" dirty="0"/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0A03D12E-8DD9-0504-BD6B-04646DFE7B84}"/>
              </a:ext>
            </a:extLst>
          </p:cNvPr>
          <p:cNvCxnSpPr/>
          <p:nvPr/>
        </p:nvCxnSpPr>
        <p:spPr>
          <a:xfrm>
            <a:off x="4847829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Est égal à 11">
            <a:extLst>
              <a:ext uri="{FF2B5EF4-FFF2-40B4-BE49-F238E27FC236}">
                <a16:creationId xmlns:a16="http://schemas.microsoft.com/office/drawing/2014/main" id="{385CF5CA-0072-502E-9EB4-66D0AFF54863}"/>
              </a:ext>
            </a:extLst>
          </p:cNvPr>
          <p:cNvSpPr/>
          <p:nvPr/>
        </p:nvSpPr>
        <p:spPr>
          <a:xfrm>
            <a:off x="6606975" y="5903715"/>
            <a:ext cx="634073" cy="610789"/>
          </a:xfrm>
          <a:prstGeom prst="mathEqual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47858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3D5B7F-7455-9AF1-FCDB-AFDBAA8239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FFF148F-92E4-BC82-EC51-0A945D64B71C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81128B3-5F4B-475F-5CD1-331E64EFED4D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530659E-4FB7-0D63-FD58-AEED26C20EFA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2E33FA6-3FFA-2089-14CE-D402454B04B4}"/>
              </a:ext>
            </a:extLst>
          </p:cNvPr>
          <p:cNvSpPr txBox="1"/>
          <p:nvPr/>
        </p:nvSpPr>
        <p:spPr>
          <a:xfrm>
            <a:off x="0" y="901111"/>
            <a:ext cx="12877800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التصحيح</a:t>
            </a: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D557445-33AC-7AD5-9914-5FBFBA1DA26B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B85870F2-8E20-0620-1F2D-3A301D5390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70D9FC46-B0F8-86FA-A53D-2B21A1285DF9}"/>
              </a:ext>
            </a:extLst>
          </p:cNvPr>
          <p:cNvSpPr txBox="1"/>
          <p:nvPr/>
        </p:nvSpPr>
        <p:spPr>
          <a:xfrm>
            <a:off x="7594444" y="4885671"/>
            <a:ext cx="133756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20</a:t>
            </a:r>
            <a:endParaRPr lang="fr-FR" sz="8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E983D61-4E2F-9A37-28F3-F8B9B9D0FCBF}"/>
              </a:ext>
            </a:extLst>
          </p:cNvPr>
          <p:cNvSpPr txBox="1"/>
          <p:nvPr/>
        </p:nvSpPr>
        <p:spPr>
          <a:xfrm>
            <a:off x="7543800" y="6312785"/>
            <a:ext cx="1447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35</a:t>
            </a:r>
            <a:endParaRPr lang="fr-FR" sz="8000" b="1" dirty="0"/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6AD6C361-FB6C-4162-8BD3-87DCF60F791E}"/>
              </a:ext>
            </a:extLst>
          </p:cNvPr>
          <p:cNvCxnSpPr/>
          <p:nvPr/>
        </p:nvCxnSpPr>
        <p:spPr>
          <a:xfrm>
            <a:off x="7539327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0D5F10EF-62B1-BA2A-C48D-51D85ED1BAE3}"/>
              </a:ext>
            </a:extLst>
          </p:cNvPr>
          <p:cNvSpPr txBox="1"/>
          <p:nvPr/>
        </p:nvSpPr>
        <p:spPr>
          <a:xfrm>
            <a:off x="5256342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4</a:t>
            </a:r>
            <a:endParaRPr lang="fr-FR" sz="8000" b="1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E0CA8E1A-A80D-A6DA-5DC8-2418865D6FCC}"/>
              </a:ext>
            </a:extLst>
          </p:cNvPr>
          <p:cNvSpPr txBox="1"/>
          <p:nvPr/>
        </p:nvSpPr>
        <p:spPr>
          <a:xfrm>
            <a:off x="5256342" y="631278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7</a:t>
            </a:r>
            <a:endParaRPr lang="fr-FR" sz="8000" b="1" dirty="0"/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7A097169-798E-9375-C03A-805A803B933A}"/>
              </a:ext>
            </a:extLst>
          </p:cNvPr>
          <p:cNvCxnSpPr/>
          <p:nvPr/>
        </p:nvCxnSpPr>
        <p:spPr>
          <a:xfrm>
            <a:off x="4847829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Est égal à 11">
            <a:extLst>
              <a:ext uri="{FF2B5EF4-FFF2-40B4-BE49-F238E27FC236}">
                <a16:creationId xmlns:a16="http://schemas.microsoft.com/office/drawing/2014/main" id="{B03707BF-64BD-F7E5-3DEE-15391197CF1D}"/>
              </a:ext>
            </a:extLst>
          </p:cNvPr>
          <p:cNvSpPr/>
          <p:nvPr/>
        </p:nvSpPr>
        <p:spPr>
          <a:xfrm>
            <a:off x="6606975" y="5903715"/>
            <a:ext cx="634073" cy="610789"/>
          </a:xfrm>
          <a:prstGeom prst="mathEqual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pic>
        <p:nvPicPr>
          <p:cNvPr id="4" name="Image 3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434CE5A3-752D-3D8D-E5F5-E61509746BC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24445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 والقيام بمناولة /نمذجة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77F80AF-D8F5-A33D-886C-3A4CD4BA273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1212" y="6381299"/>
            <a:ext cx="1009944" cy="100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62E69E-E3C3-03D8-8469-86381A180D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D622A7E-9148-DD8F-D9B5-4A78DD76EB1B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D48B3ED-9CED-A2B5-092A-3E756DD3AE84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48DFEA7-FA3C-B8F2-6516-39CB8767799A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9B642AA-ED98-E175-4CE5-C185C50F97FF}"/>
              </a:ext>
            </a:extLst>
          </p:cNvPr>
          <p:cNvSpPr txBox="1"/>
          <p:nvPr/>
        </p:nvSpPr>
        <p:spPr>
          <a:xfrm>
            <a:off x="0" y="901111"/>
            <a:ext cx="12877800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اكتبوا 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العدد المناسب ليصير العددان الكسريان متكافئين</a:t>
            </a:r>
            <a:r>
              <a:rPr kumimoji="0" lang="fr-FR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AC729AB-CF1D-4AE3-8853-834EC19FAE15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87C7A4D-7675-4DF7-E87E-511EAA71D1C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9E9041A0-4480-FC51-7D86-36D0A673FC9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6A9BC119-E691-1E7E-8B5F-9B86EDFF626E}"/>
              </a:ext>
            </a:extLst>
          </p:cNvPr>
          <p:cNvSpPr txBox="1"/>
          <p:nvPr/>
        </p:nvSpPr>
        <p:spPr>
          <a:xfrm>
            <a:off x="7579909" y="4935181"/>
            <a:ext cx="131514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24</a:t>
            </a:r>
            <a:endParaRPr lang="fr-FR" sz="8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DD69D09-40CF-CA6D-0FF9-EB92E33C3425}"/>
              </a:ext>
            </a:extLst>
          </p:cNvPr>
          <p:cNvSpPr txBox="1"/>
          <p:nvPr/>
        </p:nvSpPr>
        <p:spPr>
          <a:xfrm>
            <a:off x="7543800" y="6312785"/>
            <a:ext cx="1447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18</a:t>
            </a:r>
            <a:endParaRPr lang="fr-FR" sz="8000" b="1" dirty="0"/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EA05A234-5A58-788D-9675-1D422DBAD5DE}"/>
              </a:ext>
            </a:extLst>
          </p:cNvPr>
          <p:cNvCxnSpPr/>
          <p:nvPr/>
        </p:nvCxnSpPr>
        <p:spPr>
          <a:xfrm>
            <a:off x="7539327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83474143-13AD-18DD-622A-B08148039C64}"/>
              </a:ext>
            </a:extLst>
          </p:cNvPr>
          <p:cNvSpPr txBox="1"/>
          <p:nvPr/>
        </p:nvSpPr>
        <p:spPr>
          <a:xfrm>
            <a:off x="5160429" y="630516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3</a:t>
            </a:r>
            <a:endParaRPr lang="fr-FR" sz="8000" b="1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C4715A7E-3E07-710A-BFCC-1AF35C435FD7}"/>
              </a:ext>
            </a:extLst>
          </p:cNvPr>
          <p:cNvSpPr txBox="1"/>
          <p:nvPr/>
        </p:nvSpPr>
        <p:spPr>
          <a:xfrm>
            <a:off x="5256342" y="493518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.</a:t>
            </a:r>
            <a:endParaRPr lang="fr-FR" sz="8000" b="1" dirty="0"/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30DCEC76-A01C-7E0F-019C-614668DBB7BE}"/>
              </a:ext>
            </a:extLst>
          </p:cNvPr>
          <p:cNvCxnSpPr/>
          <p:nvPr/>
        </p:nvCxnSpPr>
        <p:spPr>
          <a:xfrm>
            <a:off x="4847829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Est égal à 11">
            <a:extLst>
              <a:ext uri="{FF2B5EF4-FFF2-40B4-BE49-F238E27FC236}">
                <a16:creationId xmlns:a16="http://schemas.microsoft.com/office/drawing/2014/main" id="{7B6C2480-4912-0244-90D5-F6D20FCA8533}"/>
              </a:ext>
            </a:extLst>
          </p:cNvPr>
          <p:cNvSpPr/>
          <p:nvPr/>
        </p:nvSpPr>
        <p:spPr>
          <a:xfrm>
            <a:off x="6606975" y="5903715"/>
            <a:ext cx="634073" cy="610789"/>
          </a:xfrm>
          <a:prstGeom prst="mathEqual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650568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E129CC-111F-CCA1-EDEB-B43C0686A6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4992FDA-C470-F7A7-0397-373C65309FA8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4CABE85-9D23-0863-B525-EBE1279BA80D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86399AD-5153-B31C-9DB8-7DFFAD9F75CB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170D4A9-D3DB-5699-4918-D51AB9F9E284}"/>
              </a:ext>
            </a:extLst>
          </p:cNvPr>
          <p:cNvSpPr/>
          <p:nvPr/>
        </p:nvSpPr>
        <p:spPr>
          <a:xfrm rot="10800000">
            <a:off x="13037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0ADBAAAB-1B47-E7E5-E3D0-118C8F281E3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5B296CDD-FB7F-CEBB-F81D-C1F44B3C3378}"/>
              </a:ext>
            </a:extLst>
          </p:cNvPr>
          <p:cNvSpPr txBox="1"/>
          <p:nvPr/>
        </p:nvSpPr>
        <p:spPr>
          <a:xfrm>
            <a:off x="7579909" y="4935181"/>
            <a:ext cx="131514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24</a:t>
            </a:r>
            <a:endParaRPr lang="fr-FR" sz="8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AC457A4-24CD-1180-7986-F6B25E790D93}"/>
              </a:ext>
            </a:extLst>
          </p:cNvPr>
          <p:cNvSpPr txBox="1"/>
          <p:nvPr/>
        </p:nvSpPr>
        <p:spPr>
          <a:xfrm>
            <a:off x="7543800" y="6312785"/>
            <a:ext cx="1447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18</a:t>
            </a:r>
            <a:endParaRPr lang="fr-FR" sz="8000" b="1" dirty="0"/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4F8319A1-C4A5-23A5-87A3-588C1A54047D}"/>
              </a:ext>
            </a:extLst>
          </p:cNvPr>
          <p:cNvCxnSpPr/>
          <p:nvPr/>
        </p:nvCxnSpPr>
        <p:spPr>
          <a:xfrm>
            <a:off x="7539327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AF1B307A-2213-3A66-3917-ECAA28B93373}"/>
              </a:ext>
            </a:extLst>
          </p:cNvPr>
          <p:cNvSpPr txBox="1"/>
          <p:nvPr/>
        </p:nvSpPr>
        <p:spPr>
          <a:xfrm>
            <a:off x="5160429" y="630516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3</a:t>
            </a:r>
            <a:endParaRPr lang="fr-FR" sz="8000" b="1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98E4423-5DFC-D226-724C-1F0BD9A418B7}"/>
              </a:ext>
            </a:extLst>
          </p:cNvPr>
          <p:cNvSpPr txBox="1"/>
          <p:nvPr/>
        </p:nvSpPr>
        <p:spPr>
          <a:xfrm>
            <a:off x="5256342" y="493518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4</a:t>
            </a:r>
            <a:endParaRPr lang="fr-FR" sz="8000" b="1" dirty="0"/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F312D981-803C-AFDD-23F9-FC36575A9EC0}"/>
              </a:ext>
            </a:extLst>
          </p:cNvPr>
          <p:cNvCxnSpPr/>
          <p:nvPr/>
        </p:nvCxnSpPr>
        <p:spPr>
          <a:xfrm>
            <a:off x="4847829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Est égal à 11">
            <a:extLst>
              <a:ext uri="{FF2B5EF4-FFF2-40B4-BE49-F238E27FC236}">
                <a16:creationId xmlns:a16="http://schemas.microsoft.com/office/drawing/2014/main" id="{C0D09606-BD46-EFB7-D22D-ACBF1FAA19B7}"/>
              </a:ext>
            </a:extLst>
          </p:cNvPr>
          <p:cNvSpPr/>
          <p:nvPr/>
        </p:nvSpPr>
        <p:spPr>
          <a:xfrm>
            <a:off x="6606975" y="5903715"/>
            <a:ext cx="634073" cy="610789"/>
          </a:xfrm>
          <a:prstGeom prst="mathEqual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710CBC2-13DC-B81C-24CF-D8F3DFB8218C}"/>
              </a:ext>
            </a:extLst>
          </p:cNvPr>
          <p:cNvSpPr txBox="1"/>
          <p:nvPr/>
        </p:nvSpPr>
        <p:spPr>
          <a:xfrm>
            <a:off x="0" y="901111"/>
            <a:ext cx="12877800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934841F9-E271-FD2F-C79A-39EB1D03CC5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700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18B3C3-8767-816F-2BC6-2D4F831F6A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44849E2-8C3A-ECE9-7529-AEBF681C23E1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922B219-5484-4AF3-C1A3-0458241A3048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7EB6A93-509C-3E81-9FB0-3662C1582F91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EAEF86A-0CAE-B4CF-DD97-68FE492D0291}"/>
              </a:ext>
            </a:extLst>
          </p:cNvPr>
          <p:cNvSpPr txBox="1"/>
          <p:nvPr/>
        </p:nvSpPr>
        <p:spPr>
          <a:xfrm>
            <a:off x="15240" y="880993"/>
            <a:ext cx="12877800" cy="1258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كراساتكم الصفحة 41 وأنجزوا التمرين رقم 1.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لديكم دقيقة واحدة للإنجاز سيحصل الأسرع منكم والذي لديه أكبر عدد من الإجابات الصحيحة على نجمة.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F9AE2D6-BB48-0E63-7C62-A79D7CCEDD3A}"/>
              </a:ext>
            </a:extLst>
          </p:cNvPr>
          <p:cNvSpPr/>
          <p:nvPr/>
        </p:nvSpPr>
        <p:spPr>
          <a:xfrm rot="10800000">
            <a:off x="13049043" y="113031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A78C800-E4FD-1902-AA97-85F0263793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0319085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AFCFF745-5270-37C9-5515-6803139A53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4037" y="4567990"/>
            <a:ext cx="13147925" cy="3446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09256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FDA005-DAFD-0B17-5BB3-33F039803C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7A44A0-A08F-854F-EBBA-F3C6F051732E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20991F-6E2C-8DE8-38B3-FADB2D6F3170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87A5CE6-BF78-4FA2-EF80-4FEAA20EE266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7081E75-01D6-5349-77C1-57CE72DFBD33}"/>
              </a:ext>
            </a:extLst>
          </p:cNvPr>
          <p:cNvSpPr txBox="1"/>
          <p:nvPr/>
        </p:nvSpPr>
        <p:spPr>
          <a:xfrm>
            <a:off x="15240" y="880993"/>
            <a:ext cx="12877800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43D6E44-362E-51DC-EAAF-70415CAC4F80}"/>
              </a:ext>
            </a:extLst>
          </p:cNvPr>
          <p:cNvSpPr/>
          <p:nvPr/>
        </p:nvSpPr>
        <p:spPr>
          <a:xfrm rot="10800000">
            <a:off x="13049043" y="113031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DE98E6BF-C6CB-7D47-9F77-1EDC582F1B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6785005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4E4E2D54-90D7-9D18-0276-2F8CE4D4DB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4037" y="4567990"/>
            <a:ext cx="13147925" cy="344654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BA8DF0FE-D258-6029-126A-DD683A10FACE}"/>
              </a:ext>
            </a:extLst>
          </p:cNvPr>
          <p:cNvSpPr txBox="1"/>
          <p:nvPr/>
        </p:nvSpPr>
        <p:spPr>
          <a:xfrm>
            <a:off x="2962290" y="3101402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تصحيح</a:t>
            </a: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تفاعلي على السبورة الجانبية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34B45BD-E25F-DA6D-8E58-D7FB0C99D2F4}"/>
              </a:ext>
            </a:extLst>
          </p:cNvPr>
          <p:cNvSpPr txBox="1"/>
          <p:nvPr/>
        </p:nvSpPr>
        <p:spPr>
          <a:xfrm>
            <a:off x="2997850" y="9130931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تمنح النجمة للفائز في نهاية التصحيح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118722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A00D05-5D7A-CDDF-6312-31BA432C3368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64B43CFE-4F97-345F-908D-CA19E853F8AB}"/>
              </a:ext>
            </a:extLst>
          </p:cNvPr>
          <p:cNvSpPr txBox="1"/>
          <p:nvPr/>
        </p:nvSpPr>
        <p:spPr>
          <a:xfrm>
            <a:off x="1441490" y="3969513"/>
            <a:ext cx="10744200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ترتيب أعداد كسرية مختلفة المقامات</a:t>
            </a:r>
            <a:endParaRPr lang="ar-SA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BE51A30-354A-19B9-C336-9B908067F1A4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الأعداد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49F06EB-BCE0-6FF0-4E33-581EBCAAE3B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3" r="3883"/>
          <a:stretch/>
        </p:blipFill>
        <p:spPr>
          <a:xfrm>
            <a:off x="5714999" y="5676900"/>
            <a:ext cx="2285999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258576-30ED-EA7C-15B5-8752720C9C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1BDBBFC-DDB6-746A-4D70-25065572A1FA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1E08495-845E-3B32-E433-1F57EFA4065B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EFBC101-7556-D915-BDA2-1E69A693CBCF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892E606-4C7A-3FB9-FD9F-0BBC22C79417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يذكرني بكيفية مقارنة عددين كسريين مختلفي المقامات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يعين الأستاذ متعلما للإجابة. يعطي الفرصة للآخرين لإعطاء رأيهم حول إجابته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D3A81952-617A-60E7-E024-EA22D93833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1843510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E225A5C3-9EA8-8F57-37C9-7C9E7679794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8032B678-0766-7898-52E7-4747855FBDDC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948621A1-AEF9-7352-E0F5-7807A3CA733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88845" y="1001941"/>
            <a:ext cx="541492" cy="650235"/>
          </a:xfrm>
          <a:prstGeom prst="rect">
            <a:avLst/>
          </a:prstGeom>
        </p:spPr>
      </p:pic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D95BE2C6-ACD0-0E38-ED41-BE792003752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4622489" y="3076716"/>
            <a:ext cx="4956190" cy="5961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18248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C6BD95-340F-6E2D-B641-5F6C3F5434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F763EB0-4931-EF20-6755-EC1A81767AEA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617D976-CFF0-87ED-5C79-15C02441CBC3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04156CC-4645-C4B1-0402-23259A27A506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585322C-98CE-A085-FCE6-A65B0D14723E}"/>
              </a:ext>
            </a:extLst>
          </p:cNvPr>
          <p:cNvSpPr txBox="1"/>
          <p:nvPr/>
        </p:nvSpPr>
        <p:spPr>
          <a:xfrm>
            <a:off x="838200" y="863026"/>
            <a:ext cx="11601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تعلمنا؟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C6615CB0-75C4-E3B9-648B-7161890DE49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74599869-13BF-7F58-D9CF-35D2BFBFDC95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88B1399-B1CF-3315-A91F-4CEE2017B992}"/>
              </a:ext>
            </a:extLst>
          </p:cNvPr>
          <p:cNvSpPr txBox="1"/>
          <p:nvPr/>
        </p:nvSpPr>
        <p:spPr>
          <a:xfrm>
            <a:off x="2009789" y="5114591"/>
            <a:ext cx="9696417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ct val="150000"/>
              </a:lnSpc>
              <a:spcBef>
                <a:spcPct val="0"/>
              </a:spcBef>
            </a:pPr>
            <a:r>
              <a: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لمقارنة عددين كسريين أو ترتيب أعداد كسرية مختلفة المقامات فإننا نوحد المقامات، ثم نقارن أو نرتب حسب نفس مقارنة أو ترتيب </a:t>
            </a:r>
            <a:r>
              <a:rPr lang="ar-MA" sz="4400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البسوط</a:t>
            </a:r>
            <a:r>
              <a: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SA" sz="4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94A4B56-87CC-829A-1068-51994AFDA7AB}"/>
              </a:ext>
            </a:extLst>
          </p:cNvPr>
          <p:cNvSpPr txBox="1"/>
          <p:nvPr/>
        </p:nvSpPr>
        <p:spPr>
          <a:xfrm>
            <a:off x="10610817" y="4133888"/>
            <a:ext cx="1828800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ct val="150000"/>
              </a:lnSpc>
              <a:spcBef>
                <a:spcPct val="0"/>
              </a:spcBef>
            </a:pP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نتذكر: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3838219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6BE72E-AF88-42F9-2F04-0E232C4434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64B91D4-1244-E478-BBD7-060D31E7A5EE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EE57CC1-8CEE-58A2-4599-340726834E7D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6A09877-80CA-A37E-FC46-51AA00360F44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64D2D80-EB44-C84C-FB77-DA42E94BD384}"/>
              </a:ext>
            </a:extLst>
          </p:cNvPr>
          <p:cNvSpPr txBox="1"/>
          <p:nvPr/>
        </p:nvSpPr>
        <p:spPr>
          <a:xfrm>
            <a:off x="838200" y="863026"/>
            <a:ext cx="11601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لنتذكر كيف نقارن عددين كسريين مختلفي المقامات.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C199B3E8-9B71-E1C3-E20A-FCCCABEB132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F24D9972-DC55-A2D2-1192-6114B18C2E73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CF9DAA6-8560-8356-7C5F-300CE4081C04}"/>
              </a:ext>
            </a:extLst>
          </p:cNvPr>
          <p:cNvSpPr txBox="1"/>
          <p:nvPr/>
        </p:nvSpPr>
        <p:spPr>
          <a:xfrm>
            <a:off x="7947840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0006A2E-5E36-2E3A-3733-8EC6D618F090}"/>
              </a:ext>
            </a:extLst>
          </p:cNvPr>
          <p:cNvSpPr txBox="1"/>
          <p:nvPr/>
        </p:nvSpPr>
        <p:spPr>
          <a:xfrm>
            <a:off x="7947840" y="631278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9</a:t>
            </a:r>
            <a:endParaRPr lang="fr-FR" sz="8000" b="1" dirty="0"/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C5711F58-2C6E-BC15-245A-EF058985DFFB}"/>
              </a:ext>
            </a:extLst>
          </p:cNvPr>
          <p:cNvCxnSpPr/>
          <p:nvPr/>
        </p:nvCxnSpPr>
        <p:spPr>
          <a:xfrm>
            <a:off x="7539327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A8180FE6-5ED8-F536-6BEB-CFC6ABDB7458}"/>
              </a:ext>
            </a:extLst>
          </p:cNvPr>
          <p:cNvSpPr txBox="1"/>
          <p:nvPr/>
        </p:nvSpPr>
        <p:spPr>
          <a:xfrm>
            <a:off x="5256342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3</a:t>
            </a:r>
            <a:endParaRPr lang="fr-FR" sz="8000" b="1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9C6AA61-7D16-6DD6-E962-2EC3416130F7}"/>
              </a:ext>
            </a:extLst>
          </p:cNvPr>
          <p:cNvSpPr txBox="1"/>
          <p:nvPr/>
        </p:nvSpPr>
        <p:spPr>
          <a:xfrm>
            <a:off x="5256342" y="631278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9A55E3DE-F0B1-F18E-28D8-EC88912FDDED}"/>
              </a:ext>
            </a:extLst>
          </p:cNvPr>
          <p:cNvCxnSpPr/>
          <p:nvPr/>
        </p:nvCxnSpPr>
        <p:spPr>
          <a:xfrm>
            <a:off x="4847829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oneTexte 2">
            <a:extLst>
              <a:ext uri="{FF2B5EF4-FFF2-40B4-BE49-F238E27FC236}">
                <a16:creationId xmlns:a16="http://schemas.microsoft.com/office/drawing/2014/main" id="{382EA7BB-B4D3-4FB1-1F25-A233E3F9E150}"/>
              </a:ext>
            </a:extLst>
          </p:cNvPr>
          <p:cNvSpPr txBox="1"/>
          <p:nvPr/>
        </p:nvSpPr>
        <p:spPr>
          <a:xfrm>
            <a:off x="6543967" y="4603909"/>
            <a:ext cx="11430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13800" dirty="0">
                <a:solidFill>
                  <a:srgbClr val="FF0000"/>
                </a:solidFill>
              </a:rPr>
              <a:t>.</a:t>
            </a:r>
            <a:endParaRPr lang="fr-FR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947485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7D610E-8F44-A61D-792D-AD3FEDB5D0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393CA9F-3905-3702-F907-989E6749C6C7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5AA45A4-EBE9-88E6-B27D-0032AA5D4190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9B41C00-C98D-1B85-F341-1FEDA5E828E0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86C21FD-CD53-9963-D043-0C37E3EBFCFA}"/>
              </a:ext>
            </a:extLst>
          </p:cNvPr>
          <p:cNvSpPr txBox="1"/>
          <p:nvPr/>
        </p:nvSpPr>
        <p:spPr>
          <a:xfrm>
            <a:off x="838200" y="863026"/>
            <a:ext cx="116014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نلاحظ أن للعددين الكسريين مقامان مختلفان. حتى نتمكن من مقارنتهما يجب أن يصير لهما نفس المقام.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وعليه سنوحد المقامات.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1F5EC27E-A3F2-0133-8124-87AA41F3B15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30E74008-300D-BAA9-0BBC-53BB9FB7B473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E41332C-379B-6B10-19CF-A637FA321332}"/>
              </a:ext>
            </a:extLst>
          </p:cNvPr>
          <p:cNvSpPr txBox="1"/>
          <p:nvPr/>
        </p:nvSpPr>
        <p:spPr>
          <a:xfrm>
            <a:off x="1248439" y="326939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3</a:t>
            </a:r>
            <a:endParaRPr lang="fr-FR" sz="8000" b="1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65A31D9-8C12-78D1-913F-12DE5E238AA8}"/>
              </a:ext>
            </a:extLst>
          </p:cNvPr>
          <p:cNvSpPr txBox="1"/>
          <p:nvPr/>
        </p:nvSpPr>
        <p:spPr>
          <a:xfrm>
            <a:off x="1248439" y="469651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F0CAD308-9F99-607A-A20B-C9F02CB8A5F1}"/>
              </a:ext>
            </a:extLst>
          </p:cNvPr>
          <p:cNvCxnSpPr/>
          <p:nvPr/>
        </p:nvCxnSpPr>
        <p:spPr>
          <a:xfrm>
            <a:off x="839926" y="4592836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ZoneTexte 13">
            <a:extLst>
              <a:ext uri="{FF2B5EF4-FFF2-40B4-BE49-F238E27FC236}">
                <a16:creationId xmlns:a16="http://schemas.microsoft.com/office/drawing/2014/main" id="{DE44BDC6-71C5-3676-530F-DB9629316714}"/>
              </a:ext>
            </a:extLst>
          </p:cNvPr>
          <p:cNvSpPr txBox="1"/>
          <p:nvPr/>
        </p:nvSpPr>
        <p:spPr>
          <a:xfrm>
            <a:off x="3619142" y="326939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3</a:t>
            </a:r>
            <a:endParaRPr lang="fr-FR" sz="8000" b="1" dirty="0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E7BFAC42-0772-D746-4635-60541E6C5F29}"/>
              </a:ext>
            </a:extLst>
          </p:cNvPr>
          <p:cNvSpPr txBox="1"/>
          <p:nvPr/>
        </p:nvSpPr>
        <p:spPr>
          <a:xfrm>
            <a:off x="3619142" y="469651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E9CBB56A-735C-94F8-4AE0-CF7821EF23D1}"/>
              </a:ext>
            </a:extLst>
          </p:cNvPr>
          <p:cNvCxnSpPr>
            <a:cxnSpLocks/>
          </p:cNvCxnSpPr>
          <p:nvPr/>
        </p:nvCxnSpPr>
        <p:spPr>
          <a:xfrm flipV="1">
            <a:off x="3210629" y="4570450"/>
            <a:ext cx="2580571" cy="2238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ZoneTexte 17">
            <a:extLst>
              <a:ext uri="{FF2B5EF4-FFF2-40B4-BE49-F238E27FC236}">
                <a16:creationId xmlns:a16="http://schemas.microsoft.com/office/drawing/2014/main" id="{76095D2F-023C-654E-FD6F-900300488533}"/>
              </a:ext>
            </a:extLst>
          </p:cNvPr>
          <p:cNvSpPr txBox="1"/>
          <p:nvPr/>
        </p:nvSpPr>
        <p:spPr>
          <a:xfrm>
            <a:off x="1275954" y="645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6633AB1-41CB-8911-BBDA-ECFA351CB9C3}"/>
              </a:ext>
            </a:extLst>
          </p:cNvPr>
          <p:cNvSpPr txBox="1"/>
          <p:nvPr/>
        </p:nvSpPr>
        <p:spPr>
          <a:xfrm>
            <a:off x="1275954" y="788278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9</a:t>
            </a:r>
            <a:endParaRPr lang="fr-FR" sz="8000" b="1" dirty="0"/>
          </a:p>
        </p:txBody>
      </p:sp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8B9B9F79-65B8-ACA9-264F-9D569F5A1C27}"/>
              </a:ext>
            </a:extLst>
          </p:cNvPr>
          <p:cNvCxnSpPr/>
          <p:nvPr/>
        </p:nvCxnSpPr>
        <p:spPr>
          <a:xfrm>
            <a:off x="867441" y="777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ZoneTexte 20">
            <a:extLst>
              <a:ext uri="{FF2B5EF4-FFF2-40B4-BE49-F238E27FC236}">
                <a16:creationId xmlns:a16="http://schemas.microsoft.com/office/drawing/2014/main" id="{142D5621-078A-E914-40E3-27201521E142}"/>
              </a:ext>
            </a:extLst>
          </p:cNvPr>
          <p:cNvSpPr txBox="1"/>
          <p:nvPr/>
        </p:nvSpPr>
        <p:spPr>
          <a:xfrm>
            <a:off x="3722408" y="645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18DDABBD-E1DE-57F9-7D89-4636210742BC}"/>
              </a:ext>
            </a:extLst>
          </p:cNvPr>
          <p:cNvSpPr txBox="1"/>
          <p:nvPr/>
        </p:nvSpPr>
        <p:spPr>
          <a:xfrm>
            <a:off x="3722408" y="788278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9</a:t>
            </a:r>
            <a:endParaRPr lang="fr-FR" sz="8000" b="1" dirty="0"/>
          </a:p>
        </p:txBody>
      </p:sp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CDE2CE3A-30A4-45BE-FBAC-7F491482B570}"/>
              </a:ext>
            </a:extLst>
          </p:cNvPr>
          <p:cNvCxnSpPr>
            <a:cxnSpLocks/>
          </p:cNvCxnSpPr>
          <p:nvPr/>
        </p:nvCxnSpPr>
        <p:spPr>
          <a:xfrm>
            <a:off x="3313895" y="7779110"/>
            <a:ext cx="2477305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Est égal à 24">
            <a:extLst>
              <a:ext uri="{FF2B5EF4-FFF2-40B4-BE49-F238E27FC236}">
                <a16:creationId xmlns:a16="http://schemas.microsoft.com/office/drawing/2014/main" id="{E67BF2A1-92C2-B611-B97B-2FAE90C27DE7}"/>
              </a:ext>
            </a:extLst>
          </p:cNvPr>
          <p:cNvSpPr/>
          <p:nvPr/>
        </p:nvSpPr>
        <p:spPr>
          <a:xfrm>
            <a:off x="2411895" y="4311779"/>
            <a:ext cx="647050" cy="517342"/>
          </a:xfrm>
          <a:prstGeom prst="mathEqual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6" name="Est égal à 25">
            <a:extLst>
              <a:ext uri="{FF2B5EF4-FFF2-40B4-BE49-F238E27FC236}">
                <a16:creationId xmlns:a16="http://schemas.microsoft.com/office/drawing/2014/main" id="{C3E0B9F8-D72C-4518-F98F-60785145B8CD}"/>
              </a:ext>
            </a:extLst>
          </p:cNvPr>
          <p:cNvSpPr/>
          <p:nvPr/>
        </p:nvSpPr>
        <p:spPr>
          <a:xfrm>
            <a:off x="2483215" y="7495968"/>
            <a:ext cx="647050" cy="517342"/>
          </a:xfrm>
          <a:prstGeom prst="mathEqual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8" name="Est égal à 27">
            <a:extLst>
              <a:ext uri="{FF2B5EF4-FFF2-40B4-BE49-F238E27FC236}">
                <a16:creationId xmlns:a16="http://schemas.microsoft.com/office/drawing/2014/main" id="{066B5464-0195-4BDB-97FE-E6550247B8B3}"/>
              </a:ext>
            </a:extLst>
          </p:cNvPr>
          <p:cNvSpPr/>
          <p:nvPr/>
        </p:nvSpPr>
        <p:spPr>
          <a:xfrm>
            <a:off x="6058550" y="4345238"/>
            <a:ext cx="647050" cy="517342"/>
          </a:xfrm>
          <a:prstGeom prst="mathEqual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9" name="Est égal à 28">
            <a:extLst>
              <a:ext uri="{FF2B5EF4-FFF2-40B4-BE49-F238E27FC236}">
                <a16:creationId xmlns:a16="http://schemas.microsoft.com/office/drawing/2014/main" id="{3FA046D3-50E9-B4B4-D9E5-A06EFD2BFDDB}"/>
              </a:ext>
            </a:extLst>
          </p:cNvPr>
          <p:cNvSpPr/>
          <p:nvPr/>
        </p:nvSpPr>
        <p:spPr>
          <a:xfrm>
            <a:off x="6058550" y="7495968"/>
            <a:ext cx="647050" cy="517342"/>
          </a:xfrm>
          <a:prstGeom prst="mathEqual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81E61689-6FB3-52C2-0397-03A5793636BE}"/>
              </a:ext>
            </a:extLst>
          </p:cNvPr>
          <p:cNvSpPr txBox="1"/>
          <p:nvPr/>
        </p:nvSpPr>
        <p:spPr>
          <a:xfrm>
            <a:off x="5055281" y="321905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9</a:t>
            </a:r>
            <a:endParaRPr lang="fr-FR" sz="8000" b="1" dirty="0"/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BAB4B3EB-88B0-5451-1C88-FDA400CAC8A5}"/>
              </a:ext>
            </a:extLst>
          </p:cNvPr>
          <p:cNvSpPr txBox="1"/>
          <p:nvPr/>
        </p:nvSpPr>
        <p:spPr>
          <a:xfrm>
            <a:off x="5055281" y="464616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9</a:t>
            </a:r>
            <a:endParaRPr lang="fr-FR" sz="8000" b="1" dirty="0"/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43F7E552-E16B-7D0E-291D-37F5019E005C}"/>
              </a:ext>
            </a:extLst>
          </p:cNvPr>
          <p:cNvSpPr txBox="1"/>
          <p:nvPr/>
        </p:nvSpPr>
        <p:spPr>
          <a:xfrm>
            <a:off x="4990039" y="646895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096B3915-9F98-29BF-5CF7-C2CC8BAC3938}"/>
              </a:ext>
            </a:extLst>
          </p:cNvPr>
          <p:cNvSpPr txBox="1"/>
          <p:nvPr/>
        </p:nvSpPr>
        <p:spPr>
          <a:xfrm>
            <a:off x="4990039" y="789606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DB934172-C5F0-2B12-B694-ACA5C1BD6629}"/>
              </a:ext>
            </a:extLst>
          </p:cNvPr>
          <p:cNvSpPr txBox="1"/>
          <p:nvPr/>
        </p:nvSpPr>
        <p:spPr>
          <a:xfrm>
            <a:off x="6858000" y="3313911"/>
            <a:ext cx="152701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27</a:t>
            </a:r>
            <a:endParaRPr lang="fr-FR" sz="8000" b="1" dirty="0"/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DFEC74B2-9FF1-24EF-D8F3-468D98BE6507}"/>
              </a:ext>
            </a:extLst>
          </p:cNvPr>
          <p:cNvSpPr txBox="1"/>
          <p:nvPr/>
        </p:nvSpPr>
        <p:spPr>
          <a:xfrm>
            <a:off x="6825815" y="4741025"/>
            <a:ext cx="13360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FF0000"/>
                </a:solidFill>
              </a:rPr>
              <a:t>18</a:t>
            </a:r>
            <a:endParaRPr lang="fr-FR" sz="8000" b="1" dirty="0">
              <a:solidFill>
                <a:srgbClr val="FF0000"/>
              </a:solidFill>
            </a:endParaRPr>
          </a:p>
        </p:txBody>
      </p:sp>
      <p:cxnSp>
        <p:nvCxnSpPr>
          <p:cNvPr id="40" name="Connecteur droit 39">
            <a:extLst>
              <a:ext uri="{FF2B5EF4-FFF2-40B4-BE49-F238E27FC236}">
                <a16:creationId xmlns:a16="http://schemas.microsoft.com/office/drawing/2014/main" id="{57B938DF-7839-4E06-6BFC-5A522F02434B}"/>
              </a:ext>
            </a:extLst>
          </p:cNvPr>
          <p:cNvCxnSpPr/>
          <p:nvPr/>
        </p:nvCxnSpPr>
        <p:spPr>
          <a:xfrm>
            <a:off x="6741618" y="463735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ZoneTexte 40">
            <a:extLst>
              <a:ext uri="{FF2B5EF4-FFF2-40B4-BE49-F238E27FC236}">
                <a16:creationId xmlns:a16="http://schemas.microsoft.com/office/drawing/2014/main" id="{DE4F687E-02FE-CE01-86B7-850724133B69}"/>
              </a:ext>
            </a:extLst>
          </p:cNvPr>
          <p:cNvSpPr txBox="1"/>
          <p:nvPr/>
        </p:nvSpPr>
        <p:spPr>
          <a:xfrm>
            <a:off x="7301937" y="642618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4</a:t>
            </a:r>
            <a:endParaRPr lang="fr-FR" sz="8000" b="1" dirty="0"/>
          </a:p>
        </p:txBody>
      </p:sp>
      <p:sp>
        <p:nvSpPr>
          <p:cNvPr id="42" name="ZoneTexte 41">
            <a:extLst>
              <a:ext uri="{FF2B5EF4-FFF2-40B4-BE49-F238E27FC236}">
                <a16:creationId xmlns:a16="http://schemas.microsoft.com/office/drawing/2014/main" id="{A043B78E-4FE8-5648-ED93-1FAA3C0C2F6D}"/>
              </a:ext>
            </a:extLst>
          </p:cNvPr>
          <p:cNvSpPr txBox="1"/>
          <p:nvPr/>
        </p:nvSpPr>
        <p:spPr>
          <a:xfrm>
            <a:off x="6981453" y="7853303"/>
            <a:ext cx="13322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FF0000"/>
                </a:solidFill>
              </a:rPr>
              <a:t>18</a:t>
            </a:r>
            <a:endParaRPr lang="fr-FR" sz="8000" b="1" dirty="0">
              <a:solidFill>
                <a:srgbClr val="FF0000"/>
              </a:solidFill>
            </a:endParaRPr>
          </a:p>
        </p:txBody>
      </p:sp>
      <p:cxnSp>
        <p:nvCxnSpPr>
          <p:cNvPr id="43" name="Connecteur droit 42">
            <a:extLst>
              <a:ext uri="{FF2B5EF4-FFF2-40B4-BE49-F238E27FC236}">
                <a16:creationId xmlns:a16="http://schemas.microsoft.com/office/drawing/2014/main" id="{D61215AE-BFD0-9C7E-16DA-A9FCE4EEF871}"/>
              </a:ext>
            </a:extLst>
          </p:cNvPr>
          <p:cNvCxnSpPr/>
          <p:nvPr/>
        </p:nvCxnSpPr>
        <p:spPr>
          <a:xfrm>
            <a:off x="6893424" y="7749628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Signe de multiplication 43">
            <a:extLst>
              <a:ext uri="{FF2B5EF4-FFF2-40B4-BE49-F238E27FC236}">
                <a16:creationId xmlns:a16="http://schemas.microsoft.com/office/drawing/2014/main" id="{07A83516-9129-55E4-D057-E49B69EC16C1}"/>
              </a:ext>
            </a:extLst>
          </p:cNvPr>
          <p:cNvSpPr/>
          <p:nvPr/>
        </p:nvSpPr>
        <p:spPr>
          <a:xfrm>
            <a:off x="4427751" y="3764852"/>
            <a:ext cx="466980" cy="463679"/>
          </a:xfrm>
          <a:prstGeom prst="mathMultiply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5" name="Signe de multiplication 44">
            <a:extLst>
              <a:ext uri="{FF2B5EF4-FFF2-40B4-BE49-F238E27FC236}">
                <a16:creationId xmlns:a16="http://schemas.microsoft.com/office/drawing/2014/main" id="{C4211160-0904-60BB-3036-D375F582BC64}"/>
              </a:ext>
            </a:extLst>
          </p:cNvPr>
          <p:cNvSpPr/>
          <p:nvPr/>
        </p:nvSpPr>
        <p:spPr>
          <a:xfrm>
            <a:off x="4499061" y="6921030"/>
            <a:ext cx="466980" cy="463679"/>
          </a:xfrm>
          <a:prstGeom prst="mathMultiply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6" name="Signe de multiplication 45">
            <a:extLst>
              <a:ext uri="{FF2B5EF4-FFF2-40B4-BE49-F238E27FC236}">
                <a16:creationId xmlns:a16="http://schemas.microsoft.com/office/drawing/2014/main" id="{DBC2E017-01FC-9D46-83A6-573F72B80A50}"/>
              </a:ext>
            </a:extLst>
          </p:cNvPr>
          <p:cNvSpPr/>
          <p:nvPr/>
        </p:nvSpPr>
        <p:spPr>
          <a:xfrm>
            <a:off x="4427751" y="5167447"/>
            <a:ext cx="466980" cy="463679"/>
          </a:xfrm>
          <a:prstGeom prst="mathMultiply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7" name="Signe de multiplication 46">
            <a:extLst>
              <a:ext uri="{FF2B5EF4-FFF2-40B4-BE49-F238E27FC236}">
                <a16:creationId xmlns:a16="http://schemas.microsoft.com/office/drawing/2014/main" id="{BF72DFB9-485C-DCE0-E216-54F7A3094415}"/>
              </a:ext>
            </a:extLst>
          </p:cNvPr>
          <p:cNvSpPr/>
          <p:nvPr/>
        </p:nvSpPr>
        <p:spPr>
          <a:xfrm>
            <a:off x="4499061" y="8348144"/>
            <a:ext cx="466980" cy="463679"/>
          </a:xfrm>
          <a:prstGeom prst="mathMultiply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6234112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C9BDB6-48EF-1779-61E4-DB962BF54F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1F7B7D3-093C-9749-7107-09FE61065C6B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D454EEF-A623-9EAE-4CDA-5F532BB218C4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598CCF8-942D-976C-30C1-6BE25AF0E621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7BBDBAD-9EB1-7BBA-C8C0-ACB854916D83}"/>
              </a:ext>
            </a:extLst>
          </p:cNvPr>
          <p:cNvSpPr txBox="1"/>
          <p:nvPr/>
        </p:nvSpPr>
        <p:spPr>
          <a:xfrm>
            <a:off x="838200" y="863026"/>
            <a:ext cx="11601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أصبح للعددين نفس المقام. إذن لمقارنتهما نطبق ما تعلمناه سابقا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F17566A-28DE-991F-0FFF-9D2147055C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A4E0CE12-120B-7A0A-1921-8A2AD0E08E90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3ED70F8-F027-173E-6663-2F4CD58F80D9}"/>
              </a:ext>
            </a:extLst>
          </p:cNvPr>
          <p:cNvSpPr txBox="1"/>
          <p:nvPr/>
        </p:nvSpPr>
        <p:spPr>
          <a:xfrm>
            <a:off x="6193967" y="5026105"/>
            <a:ext cx="11430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3800" dirty="0">
                <a:solidFill>
                  <a:srgbClr val="FF0000"/>
                </a:solidFill>
              </a:rPr>
              <a:t>&gt;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4E344EDD-AA72-C8CB-9D1F-E51E334519D7}"/>
              </a:ext>
            </a:extLst>
          </p:cNvPr>
          <p:cNvSpPr txBox="1"/>
          <p:nvPr/>
        </p:nvSpPr>
        <p:spPr>
          <a:xfrm>
            <a:off x="4758613" y="4885671"/>
            <a:ext cx="152701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27</a:t>
            </a:r>
            <a:endParaRPr lang="fr-FR" sz="8000" b="1" dirty="0"/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881F9D63-8499-5752-86ED-13B8FA25537F}"/>
              </a:ext>
            </a:extLst>
          </p:cNvPr>
          <p:cNvSpPr txBox="1"/>
          <p:nvPr/>
        </p:nvSpPr>
        <p:spPr>
          <a:xfrm>
            <a:off x="4726428" y="6312785"/>
            <a:ext cx="13360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FF0000"/>
                </a:solidFill>
              </a:rPr>
              <a:t>18</a:t>
            </a:r>
            <a:endParaRPr lang="fr-FR" sz="8000" b="1" dirty="0">
              <a:solidFill>
                <a:srgbClr val="FF0000"/>
              </a:solidFill>
            </a:endParaRPr>
          </a:p>
        </p:txBody>
      </p:sp>
      <p:cxnSp>
        <p:nvCxnSpPr>
          <p:cNvPr id="40" name="Connecteur droit 39">
            <a:extLst>
              <a:ext uri="{FF2B5EF4-FFF2-40B4-BE49-F238E27FC236}">
                <a16:creationId xmlns:a16="http://schemas.microsoft.com/office/drawing/2014/main" id="{6A40A543-0151-DF32-4E1D-0191E317199C}"/>
              </a:ext>
            </a:extLst>
          </p:cNvPr>
          <p:cNvCxnSpPr/>
          <p:nvPr/>
        </p:nvCxnSpPr>
        <p:spPr>
          <a:xfrm>
            <a:off x="4642231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ZoneTexte 40">
            <a:extLst>
              <a:ext uri="{FF2B5EF4-FFF2-40B4-BE49-F238E27FC236}">
                <a16:creationId xmlns:a16="http://schemas.microsoft.com/office/drawing/2014/main" id="{400029EF-9F0B-545A-3BFE-8D74703BA4FD}"/>
              </a:ext>
            </a:extLst>
          </p:cNvPr>
          <p:cNvSpPr txBox="1"/>
          <p:nvPr/>
        </p:nvSpPr>
        <p:spPr>
          <a:xfrm>
            <a:off x="7723713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4</a:t>
            </a:r>
            <a:endParaRPr lang="fr-FR" sz="8000" b="1" dirty="0"/>
          </a:p>
        </p:txBody>
      </p:sp>
      <p:sp>
        <p:nvSpPr>
          <p:cNvPr id="42" name="ZoneTexte 41">
            <a:extLst>
              <a:ext uri="{FF2B5EF4-FFF2-40B4-BE49-F238E27FC236}">
                <a16:creationId xmlns:a16="http://schemas.microsoft.com/office/drawing/2014/main" id="{AEF0CDA7-088C-5088-8D43-664119D61772}"/>
              </a:ext>
            </a:extLst>
          </p:cNvPr>
          <p:cNvSpPr txBox="1"/>
          <p:nvPr/>
        </p:nvSpPr>
        <p:spPr>
          <a:xfrm>
            <a:off x="7403229" y="6312785"/>
            <a:ext cx="13322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FF0000"/>
                </a:solidFill>
              </a:rPr>
              <a:t>18</a:t>
            </a:r>
            <a:endParaRPr lang="fr-FR" sz="8000" b="1" dirty="0">
              <a:solidFill>
                <a:srgbClr val="FF0000"/>
              </a:solidFill>
            </a:endParaRPr>
          </a:p>
        </p:txBody>
      </p:sp>
      <p:cxnSp>
        <p:nvCxnSpPr>
          <p:cNvPr id="43" name="Connecteur droit 42">
            <a:extLst>
              <a:ext uri="{FF2B5EF4-FFF2-40B4-BE49-F238E27FC236}">
                <a16:creationId xmlns:a16="http://schemas.microsoft.com/office/drawing/2014/main" id="{83724E7C-B0B8-63CB-A518-80AC487511D6}"/>
              </a:ext>
            </a:extLst>
          </p:cNvPr>
          <p:cNvCxnSpPr/>
          <p:nvPr/>
        </p:nvCxnSpPr>
        <p:spPr>
          <a:xfrm>
            <a:off x="7315200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10597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A1E23C-6400-DAD1-08C2-FB6659FF25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D0E4E92-9A21-3AE8-8794-A0E5317A2298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E2A554B-578B-79BC-BBE3-EAD66E116E25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BF33A69-8798-C483-75B2-C98FF384CEC5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0E0B659-5889-6C49-B705-E197B2E16CEF}"/>
              </a:ext>
            </a:extLst>
          </p:cNvPr>
          <p:cNvSpPr txBox="1"/>
          <p:nvPr/>
        </p:nvSpPr>
        <p:spPr>
          <a:xfrm>
            <a:off x="838200" y="863026"/>
            <a:ext cx="11601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ثم نكتب المقارنة باستعمال الأعداد الأصلية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B85D4450-51F3-6B0B-702C-9E8CE31E737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EAEF332A-F994-2C7C-2A6C-103DF86E2732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B8BD862-0BA5-0341-453E-96220187636C}"/>
              </a:ext>
            </a:extLst>
          </p:cNvPr>
          <p:cNvSpPr txBox="1"/>
          <p:nvPr/>
        </p:nvSpPr>
        <p:spPr>
          <a:xfrm>
            <a:off x="6193967" y="5026105"/>
            <a:ext cx="11430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3800" dirty="0">
                <a:solidFill>
                  <a:srgbClr val="FF0000"/>
                </a:solidFill>
              </a:rPr>
              <a:t>&gt;</a:t>
            </a:r>
            <a:endParaRPr lang="fr-FR" sz="1400" dirty="0">
              <a:solidFill>
                <a:srgbClr val="FF0000"/>
              </a:solidFill>
            </a:endParaRP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2FBBBBB4-C35D-D038-FCDF-627DB5C6B9BC}"/>
              </a:ext>
            </a:extLst>
          </p:cNvPr>
          <p:cNvSpPr txBox="1"/>
          <p:nvPr/>
        </p:nvSpPr>
        <p:spPr>
          <a:xfrm>
            <a:off x="4758613" y="4885671"/>
            <a:ext cx="152701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000" b="1" dirty="0"/>
              <a:t>3</a:t>
            </a: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9CE7604C-F607-5385-5296-0DDE1CC2E6CC}"/>
              </a:ext>
            </a:extLst>
          </p:cNvPr>
          <p:cNvSpPr txBox="1"/>
          <p:nvPr/>
        </p:nvSpPr>
        <p:spPr>
          <a:xfrm>
            <a:off x="4726428" y="6312785"/>
            <a:ext cx="13360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000" b="1" dirty="0"/>
              <a:t>2</a:t>
            </a:r>
          </a:p>
        </p:txBody>
      </p:sp>
      <p:cxnSp>
        <p:nvCxnSpPr>
          <p:cNvPr id="40" name="Connecteur droit 39">
            <a:extLst>
              <a:ext uri="{FF2B5EF4-FFF2-40B4-BE49-F238E27FC236}">
                <a16:creationId xmlns:a16="http://schemas.microsoft.com/office/drawing/2014/main" id="{A0A00A08-4A2A-DCD6-8021-DE17C8A09CC1}"/>
              </a:ext>
            </a:extLst>
          </p:cNvPr>
          <p:cNvCxnSpPr/>
          <p:nvPr/>
        </p:nvCxnSpPr>
        <p:spPr>
          <a:xfrm>
            <a:off x="4642231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ZoneTexte 40">
            <a:extLst>
              <a:ext uri="{FF2B5EF4-FFF2-40B4-BE49-F238E27FC236}">
                <a16:creationId xmlns:a16="http://schemas.microsoft.com/office/drawing/2014/main" id="{A348E2CA-8602-2B64-120B-09B876CDEF97}"/>
              </a:ext>
            </a:extLst>
          </p:cNvPr>
          <p:cNvSpPr txBox="1"/>
          <p:nvPr/>
        </p:nvSpPr>
        <p:spPr>
          <a:xfrm>
            <a:off x="7723713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0" b="1" dirty="0"/>
              <a:t>2</a:t>
            </a:r>
          </a:p>
        </p:txBody>
      </p:sp>
      <p:sp>
        <p:nvSpPr>
          <p:cNvPr id="42" name="ZoneTexte 41">
            <a:extLst>
              <a:ext uri="{FF2B5EF4-FFF2-40B4-BE49-F238E27FC236}">
                <a16:creationId xmlns:a16="http://schemas.microsoft.com/office/drawing/2014/main" id="{8D9F1F4F-8223-5C5E-E949-0F2D308D00C8}"/>
              </a:ext>
            </a:extLst>
          </p:cNvPr>
          <p:cNvSpPr txBox="1"/>
          <p:nvPr/>
        </p:nvSpPr>
        <p:spPr>
          <a:xfrm>
            <a:off x="7403229" y="6312785"/>
            <a:ext cx="13322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000" b="1" dirty="0"/>
              <a:t>9</a:t>
            </a:r>
          </a:p>
        </p:txBody>
      </p:sp>
      <p:cxnSp>
        <p:nvCxnSpPr>
          <p:cNvPr id="43" name="Connecteur droit 42">
            <a:extLst>
              <a:ext uri="{FF2B5EF4-FFF2-40B4-BE49-F238E27FC236}">
                <a16:creationId xmlns:a16="http://schemas.microsoft.com/office/drawing/2014/main" id="{2A1D4930-BF7F-33F8-0E9D-7EF4C6D768C4}"/>
              </a:ext>
            </a:extLst>
          </p:cNvPr>
          <p:cNvCxnSpPr/>
          <p:nvPr/>
        </p:nvCxnSpPr>
        <p:spPr>
          <a:xfrm>
            <a:off x="7315200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143054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706FFC-F0C5-578F-5B3B-0E146DA288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6BD369A-BFDB-4D11-58A9-96617FCEF33E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A709402-053A-601D-669D-DFD1A50945F3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A84F73F-183C-D13A-4502-89BAFA295A56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80CB231-B4AB-6646-1B6B-7C71BEF75B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956984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964A322B-80AD-0398-9065-AD5852F1EA2B}"/>
              </a:ext>
            </a:extLst>
          </p:cNvPr>
          <p:cNvSpPr/>
          <p:nvPr/>
        </p:nvSpPr>
        <p:spPr>
          <a:xfrm rot="10800000">
            <a:off x="12656405" y="10287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649988F-811F-3D33-8816-877AD502A12C}"/>
              </a:ext>
            </a:extLst>
          </p:cNvPr>
          <p:cNvSpPr txBox="1"/>
          <p:nvPr/>
        </p:nvSpPr>
        <p:spPr>
          <a:xfrm>
            <a:off x="275851" y="882595"/>
            <a:ext cx="12344993" cy="1258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كراساتكم الصفحة 41 وأنجزوا التمرين رقم 2.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لديكم دقيقتان للإنجاز سيحصل الأسرع منكم والذي لديه أكبر عدد من الإجابات الصحيحة على نجمة.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2704152B-F1CA-78B9-1999-E729625A07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5852" y="3809117"/>
            <a:ext cx="13137024" cy="5068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81132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CC8CE9-5EBD-E559-F8F1-353A2609DA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B14F053-54A9-A453-3D49-4904D4E2E876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F8F2761-D1EB-8153-6AD4-50A39482D4EB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32D0ABD-6F4B-7BD0-84A3-EEB03A1BF3E0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D0385BD9-16EE-55C1-52BB-DE53118D60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2420155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9B1C8A59-A793-6381-5D6C-76BF06BBAFB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C77D418-25EA-AC07-2180-BD96FBC6E7A0}"/>
              </a:ext>
            </a:extLst>
          </p:cNvPr>
          <p:cNvSpPr txBox="1"/>
          <p:nvPr/>
        </p:nvSpPr>
        <p:spPr>
          <a:xfrm>
            <a:off x="275851" y="807182"/>
            <a:ext cx="12365313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التصحيح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140A609A-DAC1-E2D3-79CF-27AD4C772D98}"/>
              </a:ext>
            </a:extLst>
          </p:cNvPr>
          <p:cNvSpPr txBox="1"/>
          <p:nvPr/>
        </p:nvSpPr>
        <p:spPr>
          <a:xfrm>
            <a:off x="2962290" y="3009900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تصحيح</a:t>
            </a: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تفاعلي على السبورة الجانبية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FF55D48-FD16-B159-3762-CAC39D7488E0}"/>
              </a:ext>
            </a:extLst>
          </p:cNvPr>
          <p:cNvSpPr txBox="1"/>
          <p:nvPr/>
        </p:nvSpPr>
        <p:spPr>
          <a:xfrm>
            <a:off x="2997850" y="9039429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تمنح النجمة للفائز في نهاية التصحيح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7AE5DDB-E6F1-15D9-8EDF-0C0DDEDF70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5852" y="3771900"/>
            <a:ext cx="13137024" cy="5068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86138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CD218-B96A-AED1-BC3B-A91F2AD2B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988D489-620C-4FBD-702B-DEE3ADC7B6A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AE5AB9E-8732-CC3C-E9D5-EA7E28A88256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D755BCC-06DB-007A-5A75-EF0641CF5B06}"/>
              </a:ext>
            </a:extLst>
          </p:cNvPr>
          <p:cNvSpPr txBox="1"/>
          <p:nvPr/>
        </p:nvSpPr>
        <p:spPr>
          <a:xfrm>
            <a:off x="1409700" y="3941147"/>
            <a:ext cx="10896599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إنجاز عمليات ضرب وقسمة الأعداد الكسرية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9A5B2C3-FCDD-96E1-B163-BA94521E05DC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E80015EB-A22A-E556-C57C-2854C4D77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7772F9B-A80B-7ECA-E9E5-F2020D3854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65D8BE4-4E3B-AB62-18DB-B9156F20434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" b="52"/>
          <a:stretch/>
        </p:blipFill>
        <p:spPr>
          <a:xfrm>
            <a:off x="5593596" y="5600700"/>
            <a:ext cx="2265336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29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4619AE-462D-8BFC-A053-6D29AD9654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74C91E8-41E7-8BCC-BD3D-E9BF71E04AE9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848F13A-052A-6670-5BB9-3A97E9E8A09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61ED309-F58F-E4A9-7A97-5F7E2E010F50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85D4E1B-E9ED-E533-1FBC-BC2DC039012F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 سنتدرب على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نجاز عمليات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ضرب وقسمة أعداد كسرية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C1EBEF5-D50B-011E-A59D-0353498C73F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922F5F0-AE47-7202-E130-1220856B61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84246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9AAB1BEB-E8A7-2D52-CCC7-BAB5A2CD5C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73721" y="3975006"/>
            <a:ext cx="7568555" cy="5038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50661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6A071-1979-B994-050C-28A439F18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1B81EE8-3706-906E-7A6A-6441D4657D0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3D613C-3A0F-4934-03C1-9B4D5AF8DD5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1663C9B-1B1B-6B21-597A-125CEE4688C2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77E496-FED3-C027-4450-563935ADE438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جيدا، تابعوا معي سأقوم بنمذجة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إنجاز عملية ضرب عددين كسريين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33003A9-B8CC-4FA5-C142-80C7C2D4B17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C351BC5-AB61-6060-D05A-5379EEB398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8137570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pSp>
        <p:nvGrpSpPr>
          <p:cNvPr id="17" name="Groupe 16">
            <a:extLst>
              <a:ext uri="{FF2B5EF4-FFF2-40B4-BE49-F238E27FC236}">
                <a16:creationId xmlns:a16="http://schemas.microsoft.com/office/drawing/2014/main" id="{2B109890-78BD-D796-C420-D0571B14B2F3}"/>
              </a:ext>
            </a:extLst>
          </p:cNvPr>
          <p:cNvGrpSpPr/>
          <p:nvPr/>
        </p:nvGrpSpPr>
        <p:grpSpPr>
          <a:xfrm>
            <a:off x="5412814" y="3606459"/>
            <a:ext cx="6552918" cy="6335477"/>
            <a:chOff x="5423146" y="2984386"/>
            <a:chExt cx="6552918" cy="6335477"/>
          </a:xfrm>
        </p:grpSpPr>
        <p:pic>
          <p:nvPicPr>
            <p:cNvPr id="13" name="Image 12" descr="Une image contenant capture d’écran, Rectangle, cadre photo, art&#10;&#10;Le contenu généré par l’IA peut être incorrect.">
              <a:extLst>
                <a:ext uri="{FF2B5EF4-FFF2-40B4-BE49-F238E27FC236}">
                  <a16:creationId xmlns:a16="http://schemas.microsoft.com/office/drawing/2014/main" id="{F6A62829-14C0-C7B5-855B-DD3ED28128A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38" b="30357"/>
            <a:stretch>
              <a:fillRect/>
            </a:stretch>
          </p:blipFill>
          <p:spPr>
            <a:xfrm>
              <a:off x="5910504" y="2984386"/>
              <a:ext cx="5239166" cy="2750873"/>
            </a:xfrm>
            <a:prstGeom prst="rect">
              <a:avLst/>
            </a:prstGeom>
          </p:spPr>
        </p:pic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F2682B34-3ED3-8646-52AC-3A49C57E102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423146" y="4957286"/>
              <a:ext cx="6552918" cy="4362577"/>
            </a:xfrm>
            <a:prstGeom prst="rect">
              <a:avLst/>
            </a:prstGeom>
          </p:spPr>
        </p:pic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01B80BE7-B4E8-A021-393E-D703D5F31E7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229" y="3606459"/>
            <a:ext cx="4762500" cy="4762500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8E15DA6F-6156-6FEE-8E98-6C960A71E663}"/>
              </a:ext>
            </a:extLst>
          </p:cNvPr>
          <p:cNvSpPr txBox="1"/>
          <p:nvPr/>
        </p:nvSpPr>
        <p:spPr>
          <a:xfrm>
            <a:off x="976645" y="4939423"/>
            <a:ext cx="3214355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إنجاز عملية ضرب عددين كسريين.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3439255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FC6D3D-E6A1-24CB-C644-AF9F26483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D646EB8-07C1-DCA3-568D-3970E5F7BC0F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5590307-49DB-F7D9-95A4-5904CF94F43D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4B9D185-ECFE-465D-F945-C0702769E84D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CC60751-C8D9-2856-F75F-BCA96C24EDAF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جيدا، تابعوا معي سأقوم بنمذجة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إنجاز عملية ضرب عددين كسريين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6198F13-ABA6-A41E-3960-499565AAA9B6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5F31CC0-B5EE-ED71-AA16-204D08DC84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201411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26711851-DCFF-F0A3-D814-580F7B2C9C4F}"/>
              </a:ext>
            </a:extLst>
          </p:cNvPr>
          <p:cNvSpPr txBox="1"/>
          <p:nvPr/>
        </p:nvSpPr>
        <p:spPr>
          <a:xfrm>
            <a:off x="7567634" y="4989346"/>
            <a:ext cx="16237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8000" b="1" dirty="0"/>
              <a:t>.</a:t>
            </a:r>
            <a:endParaRPr lang="fr-FR" sz="8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10228D9-9380-D8AE-193D-1653B6EA4DA7}"/>
              </a:ext>
            </a:extLst>
          </p:cNvPr>
          <p:cNvSpPr txBox="1"/>
          <p:nvPr/>
        </p:nvSpPr>
        <p:spPr>
          <a:xfrm>
            <a:off x="7682429" y="6312785"/>
            <a:ext cx="1447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8000" b="1" dirty="0"/>
              <a:t>.</a:t>
            </a:r>
            <a:endParaRPr lang="fr-FR" sz="8000" b="1" dirty="0"/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54A04CA1-92D2-C234-6CBE-D85715FA159C}"/>
              </a:ext>
            </a:extLst>
          </p:cNvPr>
          <p:cNvCxnSpPr/>
          <p:nvPr/>
        </p:nvCxnSpPr>
        <p:spPr>
          <a:xfrm>
            <a:off x="7539327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CD1066E1-4159-DEFF-48F8-E4925EB8E4A6}"/>
              </a:ext>
            </a:extLst>
          </p:cNvPr>
          <p:cNvSpPr txBox="1"/>
          <p:nvPr/>
        </p:nvSpPr>
        <p:spPr>
          <a:xfrm>
            <a:off x="5256342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3</a:t>
            </a:r>
            <a:endParaRPr lang="fr-FR" sz="8000" b="1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14E8932-37B5-59B0-921C-897D79886D32}"/>
              </a:ext>
            </a:extLst>
          </p:cNvPr>
          <p:cNvSpPr txBox="1"/>
          <p:nvPr/>
        </p:nvSpPr>
        <p:spPr>
          <a:xfrm>
            <a:off x="5256342" y="631278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9</a:t>
            </a:r>
            <a:endParaRPr lang="fr-FR" sz="8000" b="1" dirty="0"/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75CFD9A3-FD3D-EED5-9B28-85846B65D228}"/>
              </a:ext>
            </a:extLst>
          </p:cNvPr>
          <p:cNvCxnSpPr/>
          <p:nvPr/>
        </p:nvCxnSpPr>
        <p:spPr>
          <a:xfrm>
            <a:off x="4847829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Est égal à 13">
            <a:extLst>
              <a:ext uri="{FF2B5EF4-FFF2-40B4-BE49-F238E27FC236}">
                <a16:creationId xmlns:a16="http://schemas.microsoft.com/office/drawing/2014/main" id="{84640B74-EAFD-66B8-4A9F-5DC4AA242E6F}"/>
              </a:ext>
            </a:extLst>
          </p:cNvPr>
          <p:cNvSpPr/>
          <p:nvPr/>
        </p:nvSpPr>
        <p:spPr>
          <a:xfrm>
            <a:off x="6606975" y="5903715"/>
            <a:ext cx="634073" cy="610789"/>
          </a:xfrm>
          <a:prstGeom prst="mathEqual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30DE583C-1E4B-21A4-D7EA-2EA3139F1001}"/>
              </a:ext>
            </a:extLst>
          </p:cNvPr>
          <p:cNvSpPr txBox="1"/>
          <p:nvPr/>
        </p:nvSpPr>
        <p:spPr>
          <a:xfrm>
            <a:off x="3151713" y="490754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FD434F08-6206-978F-593C-23C5F3A807B3}"/>
              </a:ext>
            </a:extLst>
          </p:cNvPr>
          <p:cNvSpPr txBox="1"/>
          <p:nvPr/>
        </p:nvSpPr>
        <p:spPr>
          <a:xfrm>
            <a:off x="3151713" y="63346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5</a:t>
            </a:r>
            <a:endParaRPr lang="fr-FR" sz="8000" b="1" dirty="0"/>
          </a:p>
        </p:txBody>
      </p:sp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F2A4A0DC-79F7-7BAF-89EE-AC632669B50D}"/>
              </a:ext>
            </a:extLst>
          </p:cNvPr>
          <p:cNvCxnSpPr/>
          <p:nvPr/>
        </p:nvCxnSpPr>
        <p:spPr>
          <a:xfrm>
            <a:off x="2743200" y="6230986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igne de multiplication 10">
            <a:extLst>
              <a:ext uri="{FF2B5EF4-FFF2-40B4-BE49-F238E27FC236}">
                <a16:creationId xmlns:a16="http://schemas.microsoft.com/office/drawing/2014/main" id="{7B587085-9AFB-CC76-8FBC-D6BC303AF663}"/>
              </a:ext>
            </a:extLst>
          </p:cNvPr>
          <p:cNvSpPr/>
          <p:nvPr/>
        </p:nvSpPr>
        <p:spPr>
          <a:xfrm>
            <a:off x="4289828" y="5943017"/>
            <a:ext cx="480065" cy="455986"/>
          </a:xfrm>
          <a:prstGeom prst="mathMultiply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954057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5D7A05-FAB4-FCA8-D58D-7C5B191110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B0DFDD5-E3E8-E042-A42A-A85A43F624E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A84E2A1-5C05-2C80-717D-5C810A2EA0AE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BC02B98-0141-3214-CEE4-74F472E066A5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1E2565F-C91F-DA60-FA11-7F93F1C736FA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99B1B59-5304-5C9D-26F4-07900C79797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394A16B2-0311-D630-DF0F-53D0F5CC41BE}"/>
              </a:ext>
            </a:extLst>
          </p:cNvPr>
          <p:cNvSpPr txBox="1"/>
          <p:nvPr/>
        </p:nvSpPr>
        <p:spPr>
          <a:xfrm>
            <a:off x="6500834" y="4989346"/>
            <a:ext cx="233836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000" b="1" dirty="0">
                <a:solidFill>
                  <a:srgbClr val="FF0000"/>
                </a:solidFill>
              </a:rPr>
              <a:t>2 × 3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296D13B-1513-A975-3EAF-1098C4DC97D2}"/>
              </a:ext>
            </a:extLst>
          </p:cNvPr>
          <p:cNvSpPr txBox="1"/>
          <p:nvPr/>
        </p:nvSpPr>
        <p:spPr>
          <a:xfrm>
            <a:off x="6615629" y="6312785"/>
            <a:ext cx="225187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000" b="1" dirty="0">
                <a:solidFill>
                  <a:srgbClr val="00B0F0"/>
                </a:solidFill>
              </a:rPr>
              <a:t>5 × 9</a:t>
            </a:r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30A46212-3A93-11FF-DD48-D7D442B7B6BC}"/>
              </a:ext>
            </a:extLst>
          </p:cNvPr>
          <p:cNvCxnSpPr>
            <a:cxnSpLocks/>
          </p:cNvCxnSpPr>
          <p:nvPr/>
        </p:nvCxnSpPr>
        <p:spPr>
          <a:xfrm>
            <a:off x="6472527" y="6209110"/>
            <a:ext cx="2394980" cy="2187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441C6683-023C-362D-2858-EE405F7A7F3E}"/>
              </a:ext>
            </a:extLst>
          </p:cNvPr>
          <p:cNvSpPr txBox="1"/>
          <p:nvPr/>
        </p:nvSpPr>
        <p:spPr>
          <a:xfrm>
            <a:off x="4189542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3</a:t>
            </a:r>
            <a:endParaRPr lang="fr-FR" sz="8000" b="1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EDB0182-87B8-919E-9AF8-B677E0A7B2F0}"/>
              </a:ext>
            </a:extLst>
          </p:cNvPr>
          <p:cNvSpPr txBox="1"/>
          <p:nvPr/>
        </p:nvSpPr>
        <p:spPr>
          <a:xfrm>
            <a:off x="4189542" y="631278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9</a:t>
            </a:r>
            <a:endParaRPr lang="fr-FR" sz="8000" b="1" dirty="0"/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82BAA2BA-E797-E020-7043-8C62ADA7EBE0}"/>
              </a:ext>
            </a:extLst>
          </p:cNvPr>
          <p:cNvCxnSpPr/>
          <p:nvPr/>
        </p:nvCxnSpPr>
        <p:spPr>
          <a:xfrm>
            <a:off x="3781029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Est égal à 13">
            <a:extLst>
              <a:ext uri="{FF2B5EF4-FFF2-40B4-BE49-F238E27FC236}">
                <a16:creationId xmlns:a16="http://schemas.microsoft.com/office/drawing/2014/main" id="{726515F6-D16B-2C78-A018-04D1E7301646}"/>
              </a:ext>
            </a:extLst>
          </p:cNvPr>
          <p:cNvSpPr/>
          <p:nvPr/>
        </p:nvSpPr>
        <p:spPr>
          <a:xfrm>
            <a:off x="5540175" y="5903715"/>
            <a:ext cx="634073" cy="610789"/>
          </a:xfrm>
          <a:prstGeom prst="mathEqual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19FB602A-7F6B-844B-6B21-3441DA0EB88C}"/>
              </a:ext>
            </a:extLst>
          </p:cNvPr>
          <p:cNvSpPr txBox="1"/>
          <p:nvPr/>
        </p:nvSpPr>
        <p:spPr>
          <a:xfrm>
            <a:off x="2084913" y="490754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C6EA257D-8455-9F41-C5FE-C76BF599B396}"/>
              </a:ext>
            </a:extLst>
          </p:cNvPr>
          <p:cNvSpPr txBox="1"/>
          <p:nvPr/>
        </p:nvSpPr>
        <p:spPr>
          <a:xfrm>
            <a:off x="2084913" y="63346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5</a:t>
            </a:r>
            <a:endParaRPr lang="fr-FR" sz="8000" b="1" dirty="0"/>
          </a:p>
        </p:txBody>
      </p:sp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0BFF4DB4-14DE-F66C-1DBA-B4FD30C8ED12}"/>
              </a:ext>
            </a:extLst>
          </p:cNvPr>
          <p:cNvCxnSpPr/>
          <p:nvPr/>
        </p:nvCxnSpPr>
        <p:spPr>
          <a:xfrm>
            <a:off x="1676400" y="6230986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igne de multiplication 10">
            <a:extLst>
              <a:ext uri="{FF2B5EF4-FFF2-40B4-BE49-F238E27FC236}">
                <a16:creationId xmlns:a16="http://schemas.microsoft.com/office/drawing/2014/main" id="{1074026D-9101-189E-FAB5-C981E3C9AA76}"/>
              </a:ext>
            </a:extLst>
          </p:cNvPr>
          <p:cNvSpPr/>
          <p:nvPr/>
        </p:nvSpPr>
        <p:spPr>
          <a:xfrm>
            <a:off x="3223028" y="5943017"/>
            <a:ext cx="480065" cy="455986"/>
          </a:xfrm>
          <a:prstGeom prst="mathMultiply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E2A1B8B6-8BC3-9F9B-30A0-E4C426161DD4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لإنجاز هذه العملية فإننا نضرب البسط في البسط. ونضرب المقام في المقام.</a:t>
            </a:r>
            <a:endParaRPr kumimoji="0" lang="ar-S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CFA4DA76-DCCA-2CE3-F13D-7B99FB4E3DF5}"/>
              </a:ext>
            </a:extLst>
          </p:cNvPr>
          <p:cNvCxnSpPr/>
          <p:nvPr/>
        </p:nvCxnSpPr>
        <p:spPr>
          <a:xfrm>
            <a:off x="2895600" y="5524500"/>
            <a:ext cx="1293942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avec flèche 21">
            <a:extLst>
              <a:ext uri="{FF2B5EF4-FFF2-40B4-BE49-F238E27FC236}">
                <a16:creationId xmlns:a16="http://schemas.microsoft.com/office/drawing/2014/main" id="{B7BD7275-0C9E-F79A-B4A5-156B7A709D58}"/>
              </a:ext>
            </a:extLst>
          </p:cNvPr>
          <p:cNvCxnSpPr>
            <a:cxnSpLocks/>
            <a:endCxn id="10" idx="1"/>
          </p:cNvCxnSpPr>
          <p:nvPr/>
        </p:nvCxnSpPr>
        <p:spPr>
          <a:xfrm>
            <a:off x="2895600" y="6974505"/>
            <a:ext cx="1293942" cy="0"/>
          </a:xfrm>
          <a:prstGeom prst="straightConnector1">
            <a:avLst/>
          </a:prstGeom>
          <a:ln w="38100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ZoneTexte 25">
            <a:extLst>
              <a:ext uri="{FF2B5EF4-FFF2-40B4-BE49-F238E27FC236}">
                <a16:creationId xmlns:a16="http://schemas.microsoft.com/office/drawing/2014/main" id="{5F36D0B8-81F5-5DD9-6597-0249D5E8D429}"/>
              </a:ext>
            </a:extLst>
          </p:cNvPr>
          <p:cNvSpPr txBox="1"/>
          <p:nvPr/>
        </p:nvSpPr>
        <p:spPr>
          <a:xfrm>
            <a:off x="10253515" y="490754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0" b="1" dirty="0"/>
              <a:t>6</a:t>
            </a: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8E5D84A1-24C5-9B86-0F91-2A6368FA899D}"/>
              </a:ext>
            </a:extLst>
          </p:cNvPr>
          <p:cNvSpPr txBox="1"/>
          <p:nvPr/>
        </p:nvSpPr>
        <p:spPr>
          <a:xfrm>
            <a:off x="9949146" y="6334661"/>
            <a:ext cx="131614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000" b="1" dirty="0"/>
              <a:t>45</a:t>
            </a:r>
          </a:p>
        </p:txBody>
      </p:sp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40944570-56AC-5830-A949-56605309F658}"/>
              </a:ext>
            </a:extLst>
          </p:cNvPr>
          <p:cNvCxnSpPr/>
          <p:nvPr/>
        </p:nvCxnSpPr>
        <p:spPr>
          <a:xfrm>
            <a:off x="9845002" y="6230986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Est égal à 29">
            <a:extLst>
              <a:ext uri="{FF2B5EF4-FFF2-40B4-BE49-F238E27FC236}">
                <a16:creationId xmlns:a16="http://schemas.microsoft.com/office/drawing/2014/main" id="{C8426F00-1485-2646-C5B0-C9D833A7D48D}"/>
              </a:ext>
            </a:extLst>
          </p:cNvPr>
          <p:cNvSpPr/>
          <p:nvPr/>
        </p:nvSpPr>
        <p:spPr>
          <a:xfrm>
            <a:off x="9039218" y="5925591"/>
            <a:ext cx="634073" cy="610789"/>
          </a:xfrm>
          <a:prstGeom prst="mathEqual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47441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32F4BF-7A80-6970-8C3E-23FA9A0A38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6A87DCF-2842-C3CA-8D57-992A5507F462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39C12E1-C502-07DA-68F2-E31B8344678C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24DF881-4B01-B013-719C-DEA19AAFE420}"/>
              </a:ext>
            </a:extLst>
          </p:cNvPr>
          <p:cNvSpPr/>
          <p:nvPr/>
        </p:nvSpPr>
        <p:spPr>
          <a:xfrm>
            <a:off x="-1" y="796748"/>
            <a:ext cx="13716001" cy="120968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BB4B8E6-70AD-70BB-9AA4-89BF6151379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انجزوا العملية التالية: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510DFDA-626F-E0E1-B2E5-C790C45B5BA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DBB974F-124B-ED2E-15A7-3C4C6AE08F0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DA9DA426-5AB6-2998-8783-D6BA21D4895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B81D0E7-B9F1-C9E4-4C52-574F4B0B0067}"/>
              </a:ext>
            </a:extLst>
          </p:cNvPr>
          <p:cNvSpPr txBox="1"/>
          <p:nvPr/>
        </p:nvSpPr>
        <p:spPr>
          <a:xfrm>
            <a:off x="7567634" y="4989346"/>
            <a:ext cx="16237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8000" b="1" dirty="0"/>
              <a:t>.</a:t>
            </a:r>
            <a:endParaRPr lang="fr-FR" sz="8000" b="1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F1279D8-B270-2598-D98D-8288836B34A5}"/>
              </a:ext>
            </a:extLst>
          </p:cNvPr>
          <p:cNvSpPr txBox="1"/>
          <p:nvPr/>
        </p:nvSpPr>
        <p:spPr>
          <a:xfrm>
            <a:off x="7682429" y="6312785"/>
            <a:ext cx="1447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8000" b="1" dirty="0"/>
              <a:t>.</a:t>
            </a:r>
            <a:endParaRPr lang="fr-FR" sz="8000" b="1" dirty="0"/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830F6820-B7FD-B253-1B4B-E2646E9A960D}"/>
              </a:ext>
            </a:extLst>
          </p:cNvPr>
          <p:cNvCxnSpPr/>
          <p:nvPr/>
        </p:nvCxnSpPr>
        <p:spPr>
          <a:xfrm>
            <a:off x="7539327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ZoneTexte 10">
            <a:extLst>
              <a:ext uri="{FF2B5EF4-FFF2-40B4-BE49-F238E27FC236}">
                <a16:creationId xmlns:a16="http://schemas.microsoft.com/office/drawing/2014/main" id="{8CBC5FF0-DBB6-6DE4-94DA-EF97F02EB744}"/>
              </a:ext>
            </a:extLst>
          </p:cNvPr>
          <p:cNvSpPr txBox="1"/>
          <p:nvPr/>
        </p:nvSpPr>
        <p:spPr>
          <a:xfrm>
            <a:off x="5256342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0" b="1" dirty="0"/>
              <a:t>7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F069F20-BC51-AFE8-3AFB-8976A855C4BF}"/>
              </a:ext>
            </a:extLst>
          </p:cNvPr>
          <p:cNvSpPr txBox="1"/>
          <p:nvPr/>
        </p:nvSpPr>
        <p:spPr>
          <a:xfrm>
            <a:off x="5286577" y="6230985"/>
            <a:ext cx="104454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0" b="1" dirty="0"/>
              <a:t>3</a:t>
            </a:r>
          </a:p>
        </p:txBody>
      </p: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826D777C-D92E-E18C-3A91-D17379B49418}"/>
              </a:ext>
            </a:extLst>
          </p:cNvPr>
          <p:cNvCxnSpPr/>
          <p:nvPr/>
        </p:nvCxnSpPr>
        <p:spPr>
          <a:xfrm>
            <a:off x="4847829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Est égal à 17">
            <a:extLst>
              <a:ext uri="{FF2B5EF4-FFF2-40B4-BE49-F238E27FC236}">
                <a16:creationId xmlns:a16="http://schemas.microsoft.com/office/drawing/2014/main" id="{A269E0BE-1E60-813D-A5F8-5B9F424CFDC7}"/>
              </a:ext>
            </a:extLst>
          </p:cNvPr>
          <p:cNvSpPr/>
          <p:nvPr/>
        </p:nvSpPr>
        <p:spPr>
          <a:xfrm>
            <a:off x="6606975" y="5903715"/>
            <a:ext cx="634073" cy="610789"/>
          </a:xfrm>
          <a:prstGeom prst="mathEqual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7BBA9D7C-B387-8C3D-0FB9-81C95156AE59}"/>
              </a:ext>
            </a:extLst>
          </p:cNvPr>
          <p:cNvSpPr txBox="1"/>
          <p:nvPr/>
        </p:nvSpPr>
        <p:spPr>
          <a:xfrm>
            <a:off x="3151713" y="490754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0" b="1" dirty="0"/>
              <a:t>5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4546291C-C5B2-6DE0-BA9A-02530509898F}"/>
              </a:ext>
            </a:extLst>
          </p:cNvPr>
          <p:cNvSpPr txBox="1"/>
          <p:nvPr/>
        </p:nvSpPr>
        <p:spPr>
          <a:xfrm>
            <a:off x="3079126" y="6210300"/>
            <a:ext cx="94191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0" b="1" dirty="0"/>
              <a:t>6</a:t>
            </a:r>
          </a:p>
        </p:txBody>
      </p: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990D30B4-0611-CD09-CB10-D6DF33A01FB4}"/>
              </a:ext>
            </a:extLst>
          </p:cNvPr>
          <p:cNvCxnSpPr/>
          <p:nvPr/>
        </p:nvCxnSpPr>
        <p:spPr>
          <a:xfrm>
            <a:off x="2743200" y="6230986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igne de multiplication 8">
            <a:extLst>
              <a:ext uri="{FF2B5EF4-FFF2-40B4-BE49-F238E27FC236}">
                <a16:creationId xmlns:a16="http://schemas.microsoft.com/office/drawing/2014/main" id="{25D37816-238A-13ED-3614-41DED9F31CEE}"/>
              </a:ext>
            </a:extLst>
          </p:cNvPr>
          <p:cNvSpPr/>
          <p:nvPr/>
        </p:nvSpPr>
        <p:spPr>
          <a:xfrm>
            <a:off x="4302037" y="6002992"/>
            <a:ext cx="480065" cy="455986"/>
          </a:xfrm>
          <a:prstGeom prst="mathMultiply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4063341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BE85CE-C197-859A-F568-5CF493220E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4DCAC68-1DC4-D946-9652-31ECDAA645E9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E843E49-3171-DFF9-57D9-EE8BDD103F26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929724E-40D9-2B65-4E4B-633D22DB8D57}"/>
              </a:ext>
            </a:extLst>
          </p:cNvPr>
          <p:cNvSpPr/>
          <p:nvPr/>
        </p:nvSpPr>
        <p:spPr>
          <a:xfrm>
            <a:off x="-1" y="796748"/>
            <a:ext cx="13716001" cy="120968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469E7B-AA02-6AAC-0DBF-CBE7578D906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1600108-8DBF-5DA5-BE6B-C28CB9B77D57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867A011-A9E3-76E8-1CBE-31E70F0CE6F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ABCE3A12-5C63-65FF-F288-27DE9911AA2D}"/>
              </a:ext>
            </a:extLst>
          </p:cNvPr>
          <p:cNvSpPr txBox="1"/>
          <p:nvPr/>
        </p:nvSpPr>
        <p:spPr>
          <a:xfrm>
            <a:off x="7567634" y="4989346"/>
            <a:ext cx="16237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000" b="1" dirty="0"/>
              <a:t>35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8CBBA72-096E-F5DB-0942-0F43557E6044}"/>
              </a:ext>
            </a:extLst>
          </p:cNvPr>
          <p:cNvSpPr txBox="1"/>
          <p:nvPr/>
        </p:nvSpPr>
        <p:spPr>
          <a:xfrm>
            <a:off x="7620000" y="6134100"/>
            <a:ext cx="1447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000" b="1" dirty="0"/>
              <a:t>18</a:t>
            </a:r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310AFE19-35D5-A10C-E17C-F28025FCC060}"/>
              </a:ext>
            </a:extLst>
          </p:cNvPr>
          <p:cNvCxnSpPr/>
          <p:nvPr/>
        </p:nvCxnSpPr>
        <p:spPr>
          <a:xfrm>
            <a:off x="7539327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ZoneTexte 10">
            <a:extLst>
              <a:ext uri="{FF2B5EF4-FFF2-40B4-BE49-F238E27FC236}">
                <a16:creationId xmlns:a16="http://schemas.microsoft.com/office/drawing/2014/main" id="{E72806E6-7EE8-09EE-98BA-4D216696DC5C}"/>
              </a:ext>
            </a:extLst>
          </p:cNvPr>
          <p:cNvSpPr txBox="1"/>
          <p:nvPr/>
        </p:nvSpPr>
        <p:spPr>
          <a:xfrm>
            <a:off x="5256342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0" b="1" dirty="0"/>
              <a:t>7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1741A80-E8B9-1C97-0400-03C01B479ECC}"/>
              </a:ext>
            </a:extLst>
          </p:cNvPr>
          <p:cNvSpPr txBox="1"/>
          <p:nvPr/>
        </p:nvSpPr>
        <p:spPr>
          <a:xfrm>
            <a:off x="5286577" y="6230985"/>
            <a:ext cx="104454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0" b="1" dirty="0"/>
              <a:t>3</a:t>
            </a:r>
          </a:p>
        </p:txBody>
      </p: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8F51755B-8875-ACC5-BB24-DFA858BA175B}"/>
              </a:ext>
            </a:extLst>
          </p:cNvPr>
          <p:cNvCxnSpPr/>
          <p:nvPr/>
        </p:nvCxnSpPr>
        <p:spPr>
          <a:xfrm>
            <a:off x="4847829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Est égal à 17">
            <a:extLst>
              <a:ext uri="{FF2B5EF4-FFF2-40B4-BE49-F238E27FC236}">
                <a16:creationId xmlns:a16="http://schemas.microsoft.com/office/drawing/2014/main" id="{CCE3984B-D642-A861-5701-AF9620E7F809}"/>
              </a:ext>
            </a:extLst>
          </p:cNvPr>
          <p:cNvSpPr/>
          <p:nvPr/>
        </p:nvSpPr>
        <p:spPr>
          <a:xfrm>
            <a:off x="6606975" y="5903715"/>
            <a:ext cx="634073" cy="610789"/>
          </a:xfrm>
          <a:prstGeom prst="mathEqual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6FE1ADDB-F5CA-B664-5EA9-C87DFAAE12BD}"/>
              </a:ext>
            </a:extLst>
          </p:cNvPr>
          <p:cNvSpPr txBox="1"/>
          <p:nvPr/>
        </p:nvSpPr>
        <p:spPr>
          <a:xfrm>
            <a:off x="3151713" y="490754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0" b="1" dirty="0"/>
              <a:t>5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E0B952E3-EB1B-11DE-F39E-0CE8F17A42DC}"/>
              </a:ext>
            </a:extLst>
          </p:cNvPr>
          <p:cNvSpPr txBox="1"/>
          <p:nvPr/>
        </p:nvSpPr>
        <p:spPr>
          <a:xfrm>
            <a:off x="3079126" y="6210300"/>
            <a:ext cx="94191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0" b="1" dirty="0"/>
              <a:t>6</a:t>
            </a:r>
          </a:p>
        </p:txBody>
      </p: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59B0C0AB-E092-F46D-6220-814323B7AAEA}"/>
              </a:ext>
            </a:extLst>
          </p:cNvPr>
          <p:cNvCxnSpPr/>
          <p:nvPr/>
        </p:nvCxnSpPr>
        <p:spPr>
          <a:xfrm>
            <a:off x="2743200" y="6230986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age 8">
            <a:extLst>
              <a:ext uri="{FF2B5EF4-FFF2-40B4-BE49-F238E27FC236}">
                <a16:creationId xmlns:a16="http://schemas.microsoft.com/office/drawing/2014/main" id="{762B574A-FD56-FB57-754E-D174901885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96" b="5996"/>
          <a:stretch/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sp>
        <p:nvSpPr>
          <p:cNvPr id="7" name="Signe de multiplication 6">
            <a:extLst>
              <a:ext uri="{FF2B5EF4-FFF2-40B4-BE49-F238E27FC236}">
                <a16:creationId xmlns:a16="http://schemas.microsoft.com/office/drawing/2014/main" id="{900BC49B-6F17-DCC9-1C58-D90DFB125AF7}"/>
              </a:ext>
            </a:extLst>
          </p:cNvPr>
          <p:cNvSpPr/>
          <p:nvPr/>
        </p:nvSpPr>
        <p:spPr>
          <a:xfrm>
            <a:off x="4278280" y="6002992"/>
            <a:ext cx="480065" cy="455986"/>
          </a:xfrm>
          <a:prstGeom prst="mathMultiply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155426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9F599-00F4-FDA3-FA4A-A009DD877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0435E0C-E4A9-9C1D-4290-0D8B5C0AECE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D4814E5-102A-A987-FAFC-15EFB9556B39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FD21565-12C8-EB42-B72F-877F6C6F792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DF60436-7E7F-8D56-69AF-39103AA8156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E2F9A610-BE0D-058D-D156-87C0444C748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3DF67D6-7EAF-6CFE-830B-1F7FDA61819C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DD593B7-2586-F456-0DDC-342CCF5056E8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4E3D1F8-4B33-7A8D-6BB2-F6454707EBCF}"/>
              </a:ext>
            </a:extLst>
          </p:cNvPr>
          <p:cNvGrpSpPr/>
          <p:nvPr/>
        </p:nvGrpSpPr>
        <p:grpSpPr>
          <a:xfrm>
            <a:off x="1447801" y="4882189"/>
            <a:ext cx="10134599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FCBEC643-78F8-1193-F1FA-9568B81A17FB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CABE8C1-384F-02C7-CC68-30F17B21EDB2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8244530C-0879-6E64-DAD8-886EDAF88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41237" y="5462275"/>
              <a:ext cx="455010" cy="466386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A60EB4CD-8501-B0B2-44AA-BF9E545C4A1C}"/>
              </a:ext>
            </a:extLst>
          </p:cNvPr>
          <p:cNvSpPr txBox="1"/>
          <p:nvPr/>
        </p:nvSpPr>
        <p:spPr>
          <a:xfrm>
            <a:off x="1676400" y="4926897"/>
            <a:ext cx="89107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وكتابة وتثميل وترتيب الأعداد الكسرية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686CDB9-DF0F-95D5-CE08-2FD9B9B56C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AF5D68F-3DCC-950A-5331-536C30389F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2773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957391D-2C75-5519-C30B-69BE899CD39B}"/>
              </a:ext>
            </a:extLst>
          </p:cNvPr>
          <p:cNvSpPr txBox="1"/>
          <p:nvPr/>
        </p:nvSpPr>
        <p:spPr>
          <a:xfrm>
            <a:off x="3160632" y="5524500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ضرب وقسمة الأعداد الكسرية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5815E47-9859-2B51-DCA6-4F7EFB1AB129}"/>
              </a:ext>
            </a:extLst>
          </p:cNvPr>
          <p:cNvSpPr txBox="1"/>
          <p:nvPr/>
        </p:nvSpPr>
        <p:spPr>
          <a:xfrm>
            <a:off x="3313032" y="6141303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502557-4977-4E10-29AB-BCDCEFEAC6F3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23439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4C1740-9336-792D-EF9A-A13CC1FF48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3C94F68-FBCA-2D4B-48AA-93260AD5FCC6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76A0D88-216D-88D9-FA1E-FB2DBB2E03F8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610EE23-8668-3F3D-CF20-AB249DB4C8AE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5082E50-188E-5BEC-642D-87FC881CBFD1}"/>
              </a:ext>
            </a:extLst>
          </p:cNvPr>
          <p:cNvSpPr txBox="1"/>
          <p:nvPr/>
        </p:nvSpPr>
        <p:spPr>
          <a:xfrm>
            <a:off x="838200" y="863026"/>
            <a:ext cx="11601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تعلمنا؟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903E0059-5906-8723-D056-93B8595B2E6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138AC97A-AF65-14FC-E1D3-02C22DF32F0B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C260ECD-B2A0-0B71-EEF0-1999BF7A325F}"/>
              </a:ext>
            </a:extLst>
          </p:cNvPr>
          <p:cNvSpPr txBox="1"/>
          <p:nvPr/>
        </p:nvSpPr>
        <p:spPr>
          <a:xfrm>
            <a:off x="2009789" y="4524003"/>
            <a:ext cx="9696417" cy="40703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ct val="150000"/>
              </a:lnSpc>
              <a:spcBef>
                <a:spcPct val="0"/>
              </a:spcBef>
            </a:pPr>
            <a:r>
              <a: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لحساب جداء عددين كسريين فإننا نضرب البسط في البسط ونضرب المقام في المقام.</a:t>
            </a:r>
          </a:p>
          <a:p>
            <a:pPr marL="0" lvl="1" algn="ctr" defTabSz="685834" rtl="1">
              <a:lnSpc>
                <a:spcPct val="150000"/>
              </a:lnSpc>
              <a:spcBef>
                <a:spcPct val="0"/>
              </a:spcBef>
            </a:pPr>
            <a:r>
              <a:rPr lang="ar-MA" sz="4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نقول: جداء عددين كسريين هو عدد كسري، بسطه هو جداء البسطين ومقامه هو جداء المقامين</a:t>
            </a:r>
            <a:endParaRPr lang="ar-SA" sz="4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9B4B712-18A5-96F1-CD7A-4CC80F782F3B}"/>
              </a:ext>
            </a:extLst>
          </p:cNvPr>
          <p:cNvSpPr txBox="1"/>
          <p:nvPr/>
        </p:nvSpPr>
        <p:spPr>
          <a:xfrm>
            <a:off x="10610817" y="3543300"/>
            <a:ext cx="1828800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ct val="150000"/>
              </a:lnSpc>
              <a:spcBef>
                <a:spcPct val="0"/>
              </a:spcBef>
            </a:pP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نتذكر: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52953745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94C7B2-843A-DCD3-7904-9906AC44ED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4B41EC1-C9F6-CB84-681C-71A203A7A0FE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8C3C9ED-A64F-4DE4-B283-598A13F1A0F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360930B-DE7A-4A01-80D3-AF2BB75D3B46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439688C-276C-AA34-0E2C-054D2BEE4CD8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لاحظوا جيدا، تابعوا معي سأقوم بنمذجة 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إنجاز عملية قسمة عددين كسريين</a:t>
            </a:r>
            <a:endParaRPr kumimoji="0" lang="ar-S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10CCB12-327B-0F50-3087-86E4652213B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5E64819-66E7-0264-7DBC-718E94A091D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pSp>
        <p:nvGrpSpPr>
          <p:cNvPr id="17" name="Groupe 16">
            <a:extLst>
              <a:ext uri="{FF2B5EF4-FFF2-40B4-BE49-F238E27FC236}">
                <a16:creationId xmlns:a16="http://schemas.microsoft.com/office/drawing/2014/main" id="{7C2ADE50-9D82-0C90-22BF-A102D3C4E99C}"/>
              </a:ext>
            </a:extLst>
          </p:cNvPr>
          <p:cNvGrpSpPr/>
          <p:nvPr/>
        </p:nvGrpSpPr>
        <p:grpSpPr>
          <a:xfrm>
            <a:off x="5412814" y="3606459"/>
            <a:ext cx="6552918" cy="6335477"/>
            <a:chOff x="5423146" y="2984386"/>
            <a:chExt cx="6552918" cy="6335477"/>
          </a:xfrm>
        </p:grpSpPr>
        <p:pic>
          <p:nvPicPr>
            <p:cNvPr id="13" name="Image 12" descr="Une image contenant capture d’écran, Rectangle, cadre photo, art&#10;&#10;Le contenu généré par l’IA peut être incorrect.">
              <a:extLst>
                <a:ext uri="{FF2B5EF4-FFF2-40B4-BE49-F238E27FC236}">
                  <a16:creationId xmlns:a16="http://schemas.microsoft.com/office/drawing/2014/main" id="{2DAE3B38-ACD1-A2DA-9FF9-E8E218A3401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38" b="30357"/>
            <a:stretch>
              <a:fillRect/>
            </a:stretch>
          </p:blipFill>
          <p:spPr>
            <a:xfrm>
              <a:off x="5910504" y="2984386"/>
              <a:ext cx="5239166" cy="2750873"/>
            </a:xfrm>
            <a:prstGeom prst="rect">
              <a:avLst/>
            </a:prstGeom>
          </p:spPr>
        </p:pic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E62A2010-8576-9836-B7CA-7A40F1C2FDA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423146" y="4957286"/>
              <a:ext cx="6552918" cy="4362577"/>
            </a:xfrm>
            <a:prstGeom prst="rect">
              <a:avLst/>
            </a:prstGeom>
          </p:spPr>
        </p:pic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3D33E89B-1796-CC78-D14B-595F1DCB72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229" y="3606459"/>
            <a:ext cx="4762500" cy="4762500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86B04501-1129-1801-90AE-96AEEBDF6521}"/>
              </a:ext>
            </a:extLst>
          </p:cNvPr>
          <p:cNvSpPr txBox="1"/>
          <p:nvPr/>
        </p:nvSpPr>
        <p:spPr>
          <a:xfrm>
            <a:off x="976645" y="4939423"/>
            <a:ext cx="3214355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نمذجة 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إنجاز عملية قسمة عددين كسريين.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4054990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293078-C5B9-3B34-74D4-A526CCEA12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879770F-FBFA-12B2-3CAD-F7D37EE2AC01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0DBC3BD-5258-1778-E4BD-7C0C1DEB02AC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6D7012F-3B08-87B8-2839-3EE84386B05D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C7B70C8-CB02-7164-DFE0-A64B5E6051FB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لاحظوا جيدا، تابعوا معي سأقوم بنمذجة 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إنجاز عملية قسمة عددين كسريين</a:t>
            </a:r>
            <a:endParaRPr kumimoji="0" lang="ar-S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CA46FEF-3F18-D1D9-3135-38A9763C461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03712B7-C6F9-929E-6582-1F89FE11417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BC454A4B-488A-1D95-22B5-ECBA40E96948}"/>
              </a:ext>
            </a:extLst>
          </p:cNvPr>
          <p:cNvSpPr txBox="1"/>
          <p:nvPr/>
        </p:nvSpPr>
        <p:spPr>
          <a:xfrm>
            <a:off x="7567634" y="4989346"/>
            <a:ext cx="16237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.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89C67A0-3486-D40C-741C-3236C494538A}"/>
              </a:ext>
            </a:extLst>
          </p:cNvPr>
          <p:cNvSpPr txBox="1"/>
          <p:nvPr/>
        </p:nvSpPr>
        <p:spPr>
          <a:xfrm>
            <a:off x="7682429" y="6312785"/>
            <a:ext cx="1447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.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ADB67171-B3F8-0622-A70B-64F3E8A2734D}"/>
              </a:ext>
            </a:extLst>
          </p:cNvPr>
          <p:cNvCxnSpPr/>
          <p:nvPr/>
        </p:nvCxnSpPr>
        <p:spPr>
          <a:xfrm>
            <a:off x="7539327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>
            <a:extLst>
              <a:ext uri="{FF2B5EF4-FFF2-40B4-BE49-F238E27FC236}">
                <a16:creationId xmlns:a16="http://schemas.microsoft.com/office/drawing/2014/main" id="{81D787BE-B079-09D9-7531-7154E166ADE4}"/>
              </a:ext>
            </a:extLst>
          </p:cNvPr>
          <p:cNvSpPr txBox="1"/>
          <p:nvPr/>
        </p:nvSpPr>
        <p:spPr>
          <a:xfrm>
            <a:off x="5256342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2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E7C930F1-6F2D-0CFB-3A18-0F3E0FF4EADA}"/>
              </a:ext>
            </a:extLst>
          </p:cNvPr>
          <p:cNvSpPr txBox="1"/>
          <p:nvPr/>
        </p:nvSpPr>
        <p:spPr>
          <a:xfrm>
            <a:off x="5256342" y="631278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3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57A98EA9-5E1C-A402-119B-1B37E121BD0C}"/>
              </a:ext>
            </a:extLst>
          </p:cNvPr>
          <p:cNvCxnSpPr/>
          <p:nvPr/>
        </p:nvCxnSpPr>
        <p:spPr>
          <a:xfrm>
            <a:off x="4847829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Est égal à 13">
            <a:extLst>
              <a:ext uri="{FF2B5EF4-FFF2-40B4-BE49-F238E27FC236}">
                <a16:creationId xmlns:a16="http://schemas.microsoft.com/office/drawing/2014/main" id="{079C9CAC-6E4C-8AEF-DD10-DD9B6FB28902}"/>
              </a:ext>
            </a:extLst>
          </p:cNvPr>
          <p:cNvSpPr/>
          <p:nvPr/>
        </p:nvSpPr>
        <p:spPr>
          <a:xfrm>
            <a:off x="6606975" y="5903715"/>
            <a:ext cx="634073" cy="610789"/>
          </a:xfrm>
          <a:prstGeom prst="mathEqual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5B1A48CB-FAB0-D303-4085-17172F969DFB}"/>
              </a:ext>
            </a:extLst>
          </p:cNvPr>
          <p:cNvSpPr txBox="1"/>
          <p:nvPr/>
        </p:nvSpPr>
        <p:spPr>
          <a:xfrm>
            <a:off x="3151713" y="490754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3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66D46B3A-F409-74FB-79F5-0101B242FD60}"/>
              </a:ext>
            </a:extLst>
          </p:cNvPr>
          <p:cNvSpPr txBox="1"/>
          <p:nvPr/>
        </p:nvSpPr>
        <p:spPr>
          <a:xfrm>
            <a:off x="3151713" y="63346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5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B0FF4ADA-733D-9CD2-6E6B-3D73FC64FA1B}"/>
              </a:ext>
            </a:extLst>
          </p:cNvPr>
          <p:cNvCxnSpPr/>
          <p:nvPr/>
        </p:nvCxnSpPr>
        <p:spPr>
          <a:xfrm>
            <a:off x="2743200" y="6230986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igne de division 3">
            <a:extLst>
              <a:ext uri="{FF2B5EF4-FFF2-40B4-BE49-F238E27FC236}">
                <a16:creationId xmlns:a16="http://schemas.microsoft.com/office/drawing/2014/main" id="{F43EA8D2-7FD9-321A-D1D4-107F4608197A}"/>
              </a:ext>
            </a:extLst>
          </p:cNvPr>
          <p:cNvSpPr/>
          <p:nvPr/>
        </p:nvSpPr>
        <p:spPr>
          <a:xfrm>
            <a:off x="4293792" y="6001793"/>
            <a:ext cx="484689" cy="458385"/>
          </a:xfrm>
          <a:prstGeom prst="mathDivid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839985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5DE798-C5FE-8804-136C-3EE030C26F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87BACA6-1BAA-A2B1-993D-7E021765E6BD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E9832F8-0BD6-9D5A-8185-80637194A4CE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5F21437-4797-DD4D-668D-FDE5E33EF28D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F18D607-A10D-81E7-555A-5A3224DAD4C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94AF1E3-05E5-52F5-2E15-C36DEECC092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9" name="ZoneTexte 8">
            <a:extLst>
              <a:ext uri="{FF2B5EF4-FFF2-40B4-BE49-F238E27FC236}">
                <a16:creationId xmlns:a16="http://schemas.microsoft.com/office/drawing/2014/main" id="{B0982622-B766-5F3E-8307-639BEF1DB514}"/>
              </a:ext>
            </a:extLst>
          </p:cNvPr>
          <p:cNvSpPr txBox="1"/>
          <p:nvPr/>
        </p:nvSpPr>
        <p:spPr>
          <a:xfrm>
            <a:off x="4189542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2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C21997A1-57C6-7926-4DBB-25B93FD13B58}"/>
              </a:ext>
            </a:extLst>
          </p:cNvPr>
          <p:cNvSpPr txBox="1"/>
          <p:nvPr/>
        </p:nvSpPr>
        <p:spPr>
          <a:xfrm>
            <a:off x="4189542" y="631278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3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DF70A9E3-7917-E038-1577-382A079DD5A0}"/>
              </a:ext>
            </a:extLst>
          </p:cNvPr>
          <p:cNvCxnSpPr/>
          <p:nvPr/>
        </p:nvCxnSpPr>
        <p:spPr>
          <a:xfrm>
            <a:off x="3781029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Est égal à 13">
            <a:extLst>
              <a:ext uri="{FF2B5EF4-FFF2-40B4-BE49-F238E27FC236}">
                <a16:creationId xmlns:a16="http://schemas.microsoft.com/office/drawing/2014/main" id="{9CE102CA-2053-CC25-E4AC-E17B8E2E413A}"/>
              </a:ext>
            </a:extLst>
          </p:cNvPr>
          <p:cNvSpPr/>
          <p:nvPr/>
        </p:nvSpPr>
        <p:spPr>
          <a:xfrm>
            <a:off x="5540175" y="5903715"/>
            <a:ext cx="634073" cy="610789"/>
          </a:xfrm>
          <a:prstGeom prst="mathEqual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D01F297E-5675-AD38-F4B2-61D541369F56}"/>
              </a:ext>
            </a:extLst>
          </p:cNvPr>
          <p:cNvSpPr txBox="1"/>
          <p:nvPr/>
        </p:nvSpPr>
        <p:spPr>
          <a:xfrm>
            <a:off x="2084913" y="490754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3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46D5B04B-5306-C41E-9FD0-55F00815DB2C}"/>
              </a:ext>
            </a:extLst>
          </p:cNvPr>
          <p:cNvSpPr txBox="1"/>
          <p:nvPr/>
        </p:nvSpPr>
        <p:spPr>
          <a:xfrm>
            <a:off x="2084913" y="63346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5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A837A345-47E1-3D39-1A67-37A54DF9CCF3}"/>
              </a:ext>
            </a:extLst>
          </p:cNvPr>
          <p:cNvCxnSpPr/>
          <p:nvPr/>
        </p:nvCxnSpPr>
        <p:spPr>
          <a:xfrm>
            <a:off x="1676400" y="6230986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ZoneTexte 12">
            <a:extLst>
              <a:ext uri="{FF2B5EF4-FFF2-40B4-BE49-F238E27FC236}">
                <a16:creationId xmlns:a16="http://schemas.microsoft.com/office/drawing/2014/main" id="{40C6D56B-676B-8C30-FC8D-DA87A5173F16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لإنجاز هذه العملية فإننا نضرب العدد الأول في مقلوب العدد الثاني.</a:t>
            </a:r>
            <a:endParaRPr kumimoji="0" lang="ar-S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igne de division 3">
            <a:extLst>
              <a:ext uri="{FF2B5EF4-FFF2-40B4-BE49-F238E27FC236}">
                <a16:creationId xmlns:a16="http://schemas.microsoft.com/office/drawing/2014/main" id="{CA122A5D-4907-BB60-5479-E33F008F3A84}"/>
              </a:ext>
            </a:extLst>
          </p:cNvPr>
          <p:cNvSpPr/>
          <p:nvPr/>
        </p:nvSpPr>
        <p:spPr>
          <a:xfrm>
            <a:off x="3200400" y="6001793"/>
            <a:ext cx="484689" cy="458385"/>
          </a:xfrm>
          <a:prstGeom prst="mathDivid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281753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DE9666-A308-987A-5253-3F7FE3D7FD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1D24057-72F1-5A54-98CE-78677A93A923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944876-B6EE-704A-45AF-53F5D945FC31}"/>
              </a:ext>
            </a:extLst>
          </p:cNvPr>
          <p:cNvSpPr/>
          <p:nvPr/>
        </p:nvSpPr>
        <p:spPr>
          <a:xfrm>
            <a:off x="275853" y="3085504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668FC5D-DDB6-88EB-2F65-C3B6BF24460A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35FEDBE-0FE0-F7F2-5352-CBDE819FDD9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BA1014E-588C-428D-82AB-B0DA85C7626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9" name="ZoneTexte 8">
            <a:extLst>
              <a:ext uri="{FF2B5EF4-FFF2-40B4-BE49-F238E27FC236}">
                <a16:creationId xmlns:a16="http://schemas.microsoft.com/office/drawing/2014/main" id="{08A3B8D6-E40F-D685-9722-3071FC058FEB}"/>
              </a:ext>
            </a:extLst>
          </p:cNvPr>
          <p:cNvSpPr txBox="1"/>
          <p:nvPr/>
        </p:nvSpPr>
        <p:spPr>
          <a:xfrm>
            <a:off x="4189542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2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8253D40-A168-8355-CD93-E5A5F52F2136}"/>
              </a:ext>
            </a:extLst>
          </p:cNvPr>
          <p:cNvSpPr txBox="1"/>
          <p:nvPr/>
        </p:nvSpPr>
        <p:spPr>
          <a:xfrm>
            <a:off x="4189542" y="631278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3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288BF57D-5609-9187-D7BA-DE9FC21F7488}"/>
              </a:ext>
            </a:extLst>
          </p:cNvPr>
          <p:cNvCxnSpPr/>
          <p:nvPr/>
        </p:nvCxnSpPr>
        <p:spPr>
          <a:xfrm>
            <a:off x="3781029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Est égal à 13">
            <a:extLst>
              <a:ext uri="{FF2B5EF4-FFF2-40B4-BE49-F238E27FC236}">
                <a16:creationId xmlns:a16="http://schemas.microsoft.com/office/drawing/2014/main" id="{68D89C85-042E-97DF-F24F-8C974C60F327}"/>
              </a:ext>
            </a:extLst>
          </p:cNvPr>
          <p:cNvSpPr/>
          <p:nvPr/>
        </p:nvSpPr>
        <p:spPr>
          <a:xfrm>
            <a:off x="5540175" y="5903715"/>
            <a:ext cx="634073" cy="610789"/>
          </a:xfrm>
          <a:prstGeom prst="mathEqual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14646314-539C-52C3-BB20-8A9BB4D2596B}"/>
              </a:ext>
            </a:extLst>
          </p:cNvPr>
          <p:cNvSpPr txBox="1"/>
          <p:nvPr/>
        </p:nvSpPr>
        <p:spPr>
          <a:xfrm>
            <a:off x="2084913" y="490754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3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58083509-BE7C-B266-4F2F-0257197E42FD}"/>
              </a:ext>
            </a:extLst>
          </p:cNvPr>
          <p:cNvSpPr txBox="1"/>
          <p:nvPr/>
        </p:nvSpPr>
        <p:spPr>
          <a:xfrm>
            <a:off x="2084913" y="63346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5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2DAC5952-6529-8C82-FC3A-6906B1887CDE}"/>
              </a:ext>
            </a:extLst>
          </p:cNvPr>
          <p:cNvCxnSpPr/>
          <p:nvPr/>
        </p:nvCxnSpPr>
        <p:spPr>
          <a:xfrm>
            <a:off x="1676400" y="6230986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ZoneTexte 12">
            <a:extLst>
              <a:ext uri="{FF2B5EF4-FFF2-40B4-BE49-F238E27FC236}">
                <a16:creationId xmlns:a16="http://schemas.microsoft.com/office/drawing/2014/main" id="{CDE8F5F0-D0E1-3926-D2A7-6572A2C89333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لإنجاز هذه العملية فإننا نضرب العدد الأول في مقلوب العدد الثاني.</a:t>
            </a:r>
            <a:endParaRPr kumimoji="0" lang="ar-S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igne de division 3">
            <a:extLst>
              <a:ext uri="{FF2B5EF4-FFF2-40B4-BE49-F238E27FC236}">
                <a16:creationId xmlns:a16="http://schemas.microsoft.com/office/drawing/2014/main" id="{7620FB22-76E8-CA37-C6BE-CF46B1366C5A}"/>
              </a:ext>
            </a:extLst>
          </p:cNvPr>
          <p:cNvSpPr/>
          <p:nvPr/>
        </p:nvSpPr>
        <p:spPr>
          <a:xfrm>
            <a:off x="3200400" y="6001793"/>
            <a:ext cx="484689" cy="458385"/>
          </a:xfrm>
          <a:prstGeom prst="mathDivid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230D5CE-319A-E98A-A07C-87E0D29B1EB7}"/>
              </a:ext>
            </a:extLst>
          </p:cNvPr>
          <p:cNvSpPr txBox="1"/>
          <p:nvPr/>
        </p:nvSpPr>
        <p:spPr>
          <a:xfrm>
            <a:off x="9171513" y="499110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2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2B35066-6182-A6B1-EB76-6724BDB6568F}"/>
              </a:ext>
            </a:extLst>
          </p:cNvPr>
          <p:cNvSpPr txBox="1"/>
          <p:nvPr/>
        </p:nvSpPr>
        <p:spPr>
          <a:xfrm>
            <a:off x="9171513" y="641821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3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C2B3AC1E-D277-7931-BB21-8B93F748AD71}"/>
              </a:ext>
            </a:extLst>
          </p:cNvPr>
          <p:cNvCxnSpPr/>
          <p:nvPr/>
        </p:nvCxnSpPr>
        <p:spPr>
          <a:xfrm>
            <a:off x="8763000" y="6314539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lèche : courbe vers le bas 10">
            <a:extLst>
              <a:ext uri="{FF2B5EF4-FFF2-40B4-BE49-F238E27FC236}">
                <a16:creationId xmlns:a16="http://schemas.microsoft.com/office/drawing/2014/main" id="{910986B0-80B7-3A1C-A5D9-9378E1C5C768}"/>
              </a:ext>
            </a:extLst>
          </p:cNvPr>
          <p:cNvSpPr/>
          <p:nvPr/>
        </p:nvSpPr>
        <p:spPr>
          <a:xfrm>
            <a:off x="4495801" y="3529913"/>
            <a:ext cx="5257799" cy="1613587"/>
          </a:xfrm>
          <a:prstGeom prst="curvedDownArrow">
            <a:avLst>
              <a:gd name="adj1" fmla="val 11669"/>
              <a:gd name="adj2" fmla="val 31473"/>
              <a:gd name="adj3" fmla="val 25000"/>
            </a:avLst>
          </a:prstGeom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16" name="Flèche : droite 15">
            <a:extLst>
              <a:ext uri="{FF2B5EF4-FFF2-40B4-BE49-F238E27FC236}">
                <a16:creationId xmlns:a16="http://schemas.microsoft.com/office/drawing/2014/main" id="{A496DDBE-AE38-9ADC-6BA3-61E342E38DF6}"/>
              </a:ext>
            </a:extLst>
          </p:cNvPr>
          <p:cNvSpPr/>
          <p:nvPr/>
        </p:nvSpPr>
        <p:spPr>
          <a:xfrm>
            <a:off x="10410456" y="6001793"/>
            <a:ext cx="1171944" cy="610788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Flèche : double flèche verticale 16">
            <a:extLst>
              <a:ext uri="{FF2B5EF4-FFF2-40B4-BE49-F238E27FC236}">
                <a16:creationId xmlns:a16="http://schemas.microsoft.com/office/drawing/2014/main" id="{934471FD-965B-9B18-0869-D4F29E93FC35}"/>
              </a:ext>
            </a:extLst>
          </p:cNvPr>
          <p:cNvSpPr/>
          <p:nvPr/>
        </p:nvSpPr>
        <p:spPr>
          <a:xfrm>
            <a:off x="9753600" y="5676900"/>
            <a:ext cx="308304" cy="1323435"/>
          </a:xfrm>
          <a:prstGeom prst="upDown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DB3F0F46-62F5-E438-630B-4852C2C53E4E}"/>
              </a:ext>
            </a:extLst>
          </p:cNvPr>
          <p:cNvSpPr txBox="1"/>
          <p:nvPr/>
        </p:nvSpPr>
        <p:spPr>
          <a:xfrm>
            <a:off x="12143313" y="497595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3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9E91CFB2-9212-9290-7862-3BDD50287015}"/>
              </a:ext>
            </a:extLst>
          </p:cNvPr>
          <p:cNvSpPr txBox="1"/>
          <p:nvPr/>
        </p:nvSpPr>
        <p:spPr>
          <a:xfrm>
            <a:off x="12143313" y="640307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2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D45DE881-5B1A-341A-7C7F-2DB5BDECCB42}"/>
              </a:ext>
            </a:extLst>
          </p:cNvPr>
          <p:cNvCxnSpPr/>
          <p:nvPr/>
        </p:nvCxnSpPr>
        <p:spPr>
          <a:xfrm>
            <a:off x="11734800" y="6299398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ZoneTexte 25">
            <a:extLst>
              <a:ext uri="{FF2B5EF4-FFF2-40B4-BE49-F238E27FC236}">
                <a16:creationId xmlns:a16="http://schemas.microsoft.com/office/drawing/2014/main" id="{722CEEBF-6100-07D6-F30A-0FB8C71A6D3C}"/>
              </a:ext>
            </a:extLst>
          </p:cNvPr>
          <p:cNvSpPr txBox="1"/>
          <p:nvPr/>
        </p:nvSpPr>
        <p:spPr>
          <a:xfrm>
            <a:off x="6885513" y="719414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2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2796DF8-EB57-27A8-8937-2239E30D0E72}"/>
              </a:ext>
            </a:extLst>
          </p:cNvPr>
          <p:cNvSpPr txBox="1"/>
          <p:nvPr/>
        </p:nvSpPr>
        <p:spPr>
          <a:xfrm>
            <a:off x="6885513" y="862125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3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8" name="Connecteur droit 27">
            <a:extLst>
              <a:ext uri="{FF2B5EF4-FFF2-40B4-BE49-F238E27FC236}">
                <a16:creationId xmlns:a16="http://schemas.microsoft.com/office/drawing/2014/main" id="{9F8735F2-8646-48F4-F610-6A1FCBBB3A22}"/>
              </a:ext>
            </a:extLst>
          </p:cNvPr>
          <p:cNvCxnSpPr>
            <a:cxnSpLocks/>
          </p:cNvCxnSpPr>
          <p:nvPr/>
        </p:nvCxnSpPr>
        <p:spPr>
          <a:xfrm>
            <a:off x="6477000" y="8517582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ZoneTexte 28">
            <a:extLst>
              <a:ext uri="{FF2B5EF4-FFF2-40B4-BE49-F238E27FC236}">
                <a16:creationId xmlns:a16="http://schemas.microsoft.com/office/drawing/2014/main" id="{70FB6F8A-19C6-08EA-940B-9D7405F44E70}"/>
              </a:ext>
            </a:extLst>
          </p:cNvPr>
          <p:cNvSpPr txBox="1"/>
          <p:nvPr/>
        </p:nvSpPr>
        <p:spPr>
          <a:xfrm>
            <a:off x="10829664" y="717900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2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895E8E20-8F50-760A-FE67-6D9BC90DE1F3}"/>
              </a:ext>
            </a:extLst>
          </p:cNvPr>
          <p:cNvSpPr txBox="1"/>
          <p:nvPr/>
        </p:nvSpPr>
        <p:spPr>
          <a:xfrm>
            <a:off x="10829664" y="860611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2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31" name="Connecteur droit 30">
            <a:extLst>
              <a:ext uri="{FF2B5EF4-FFF2-40B4-BE49-F238E27FC236}">
                <a16:creationId xmlns:a16="http://schemas.microsoft.com/office/drawing/2014/main" id="{6E1A69EA-40B6-8861-7B51-CF177E662902}"/>
              </a:ext>
            </a:extLst>
          </p:cNvPr>
          <p:cNvCxnSpPr>
            <a:cxnSpLocks/>
          </p:cNvCxnSpPr>
          <p:nvPr/>
        </p:nvCxnSpPr>
        <p:spPr>
          <a:xfrm>
            <a:off x="10421151" y="8502441"/>
            <a:ext cx="14478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ZoneTexte 33">
            <a:extLst>
              <a:ext uri="{FF2B5EF4-FFF2-40B4-BE49-F238E27FC236}">
                <a16:creationId xmlns:a16="http://schemas.microsoft.com/office/drawing/2014/main" id="{0C766CF7-F608-014F-9B6D-8355EDCDD413}"/>
              </a:ext>
            </a:extLst>
          </p:cNvPr>
          <p:cNvSpPr txBox="1"/>
          <p:nvPr/>
        </p:nvSpPr>
        <p:spPr>
          <a:xfrm>
            <a:off x="7613360" y="8267700"/>
            <a:ext cx="2826040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هو </a:t>
            </a: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مقلوب</a:t>
            </a:r>
            <a:endParaRPr kumimoji="0" lang="ar-SA" sz="8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5222380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4135C0-7EFB-50AD-1A04-63F2F35ACA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448454B-15E7-6316-8190-A14FCBEA478C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C4E1751-60A2-C14B-C504-225C1DADB76D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7F99A01-B447-2D46-7D73-6E6FCFC65121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D1A4293-5FC9-3FCF-AC21-FE2C14E0F9DF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D26BAD8-77C4-C0BB-6D70-F9972E74A28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9" name="ZoneTexte 8">
            <a:extLst>
              <a:ext uri="{FF2B5EF4-FFF2-40B4-BE49-F238E27FC236}">
                <a16:creationId xmlns:a16="http://schemas.microsoft.com/office/drawing/2014/main" id="{07F42E9C-099E-774F-37EC-87FD455C8E1C}"/>
              </a:ext>
            </a:extLst>
          </p:cNvPr>
          <p:cNvSpPr txBox="1"/>
          <p:nvPr/>
        </p:nvSpPr>
        <p:spPr>
          <a:xfrm>
            <a:off x="3046542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2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21651118-BBAB-4BD2-3D92-5EAF1BBEB154}"/>
              </a:ext>
            </a:extLst>
          </p:cNvPr>
          <p:cNvSpPr txBox="1"/>
          <p:nvPr/>
        </p:nvSpPr>
        <p:spPr>
          <a:xfrm>
            <a:off x="3046542" y="631278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3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59A7352C-34D1-53EC-A921-0466CF56AB80}"/>
              </a:ext>
            </a:extLst>
          </p:cNvPr>
          <p:cNvCxnSpPr/>
          <p:nvPr/>
        </p:nvCxnSpPr>
        <p:spPr>
          <a:xfrm>
            <a:off x="2638029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Est égal à 13">
            <a:extLst>
              <a:ext uri="{FF2B5EF4-FFF2-40B4-BE49-F238E27FC236}">
                <a16:creationId xmlns:a16="http://schemas.microsoft.com/office/drawing/2014/main" id="{015CBAD3-1817-9998-20F7-EE3641B0A93A}"/>
              </a:ext>
            </a:extLst>
          </p:cNvPr>
          <p:cNvSpPr/>
          <p:nvPr/>
        </p:nvSpPr>
        <p:spPr>
          <a:xfrm>
            <a:off x="4397175" y="5903715"/>
            <a:ext cx="634073" cy="610789"/>
          </a:xfrm>
          <a:prstGeom prst="mathEqual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A2C9AAA7-99DC-CBEA-C774-649067A7BE3C}"/>
              </a:ext>
            </a:extLst>
          </p:cNvPr>
          <p:cNvSpPr txBox="1"/>
          <p:nvPr/>
        </p:nvSpPr>
        <p:spPr>
          <a:xfrm>
            <a:off x="941913" y="490754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3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163F2DD7-BA5B-6323-0B77-A06F4A88B29E}"/>
              </a:ext>
            </a:extLst>
          </p:cNvPr>
          <p:cNvSpPr txBox="1"/>
          <p:nvPr/>
        </p:nvSpPr>
        <p:spPr>
          <a:xfrm>
            <a:off x="941913" y="63346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5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7886D34C-5759-F1EA-358C-8E680C93A661}"/>
              </a:ext>
            </a:extLst>
          </p:cNvPr>
          <p:cNvCxnSpPr/>
          <p:nvPr/>
        </p:nvCxnSpPr>
        <p:spPr>
          <a:xfrm>
            <a:off x="533400" y="6230986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igne de division 3">
            <a:extLst>
              <a:ext uri="{FF2B5EF4-FFF2-40B4-BE49-F238E27FC236}">
                <a16:creationId xmlns:a16="http://schemas.microsoft.com/office/drawing/2014/main" id="{6D11EB89-9E14-5D7B-29AE-1B37AA547AE2}"/>
              </a:ext>
            </a:extLst>
          </p:cNvPr>
          <p:cNvSpPr/>
          <p:nvPr/>
        </p:nvSpPr>
        <p:spPr>
          <a:xfrm>
            <a:off x="2083992" y="6001793"/>
            <a:ext cx="484689" cy="458385"/>
          </a:xfrm>
          <a:prstGeom prst="mathDivid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610F1F8F-4190-62BE-29D1-CDB6DA8B2783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لإنجاز هذه العملية فإننا نضرب العدد الأول في مقلوب العدد الثاني.</a:t>
            </a:r>
            <a:endParaRPr kumimoji="0" lang="ar-S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8A9201B4-D026-C8C2-0160-267B561DBDED}"/>
              </a:ext>
            </a:extLst>
          </p:cNvPr>
          <p:cNvSpPr txBox="1"/>
          <p:nvPr/>
        </p:nvSpPr>
        <p:spPr>
          <a:xfrm>
            <a:off x="9069297" y="4935020"/>
            <a:ext cx="25420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8000" b="1" dirty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3 × 3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96EFCB2A-F851-5F03-2EBC-61E756CD1FE6}"/>
              </a:ext>
            </a:extLst>
          </p:cNvPr>
          <p:cNvCxnSpPr>
            <a:cxnSpLocks/>
          </p:cNvCxnSpPr>
          <p:nvPr/>
        </p:nvCxnSpPr>
        <p:spPr>
          <a:xfrm flipV="1">
            <a:off x="9448800" y="6154783"/>
            <a:ext cx="1815943" cy="1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Est égal à 20">
            <a:extLst>
              <a:ext uri="{FF2B5EF4-FFF2-40B4-BE49-F238E27FC236}">
                <a16:creationId xmlns:a16="http://schemas.microsoft.com/office/drawing/2014/main" id="{0F376478-68FD-4115-E238-A4859E6645AD}"/>
              </a:ext>
            </a:extLst>
          </p:cNvPr>
          <p:cNvSpPr/>
          <p:nvPr/>
        </p:nvSpPr>
        <p:spPr>
          <a:xfrm>
            <a:off x="8763000" y="5849389"/>
            <a:ext cx="634073" cy="610789"/>
          </a:xfrm>
          <a:prstGeom prst="mathEqual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172FC028-A8A4-15CE-43FA-91534E8C1795}"/>
              </a:ext>
            </a:extLst>
          </p:cNvPr>
          <p:cNvSpPr txBox="1"/>
          <p:nvPr/>
        </p:nvSpPr>
        <p:spPr>
          <a:xfrm>
            <a:off x="7689464" y="489925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3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F1A2EDA4-713F-42A5-A8AC-F5849932B188}"/>
              </a:ext>
            </a:extLst>
          </p:cNvPr>
          <p:cNvSpPr txBox="1"/>
          <p:nvPr/>
        </p:nvSpPr>
        <p:spPr>
          <a:xfrm>
            <a:off x="7689464" y="632637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2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5" name="Connecteur droit 24">
            <a:extLst>
              <a:ext uri="{FF2B5EF4-FFF2-40B4-BE49-F238E27FC236}">
                <a16:creationId xmlns:a16="http://schemas.microsoft.com/office/drawing/2014/main" id="{A343ADD1-D33C-2F5D-7374-149C03B8DDEB}"/>
              </a:ext>
            </a:extLst>
          </p:cNvPr>
          <p:cNvCxnSpPr/>
          <p:nvPr/>
        </p:nvCxnSpPr>
        <p:spPr>
          <a:xfrm>
            <a:off x="7280951" y="6222695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ZoneTexte 25">
            <a:extLst>
              <a:ext uri="{FF2B5EF4-FFF2-40B4-BE49-F238E27FC236}">
                <a16:creationId xmlns:a16="http://schemas.microsoft.com/office/drawing/2014/main" id="{03A3054D-582F-7B4E-3E4E-0B642BFD6207}"/>
              </a:ext>
            </a:extLst>
          </p:cNvPr>
          <p:cNvSpPr txBox="1"/>
          <p:nvPr/>
        </p:nvSpPr>
        <p:spPr>
          <a:xfrm>
            <a:off x="5584835" y="4921132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3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C4BA3F5D-E634-61DE-FBD1-BDAEA0B07857}"/>
              </a:ext>
            </a:extLst>
          </p:cNvPr>
          <p:cNvSpPr txBox="1"/>
          <p:nvPr/>
        </p:nvSpPr>
        <p:spPr>
          <a:xfrm>
            <a:off x="5584835" y="634824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5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9" name="Connecteur droit 28">
            <a:extLst>
              <a:ext uri="{FF2B5EF4-FFF2-40B4-BE49-F238E27FC236}">
                <a16:creationId xmlns:a16="http://schemas.microsoft.com/office/drawing/2014/main" id="{BB063006-00AA-DD5C-A146-AB32D3B004C8}"/>
              </a:ext>
            </a:extLst>
          </p:cNvPr>
          <p:cNvCxnSpPr/>
          <p:nvPr/>
        </p:nvCxnSpPr>
        <p:spPr>
          <a:xfrm>
            <a:off x="5176322" y="6244571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Signe de multiplication 30">
            <a:extLst>
              <a:ext uri="{FF2B5EF4-FFF2-40B4-BE49-F238E27FC236}">
                <a16:creationId xmlns:a16="http://schemas.microsoft.com/office/drawing/2014/main" id="{183701D9-2AC5-7224-04F9-DA4BD902FD71}"/>
              </a:ext>
            </a:extLst>
          </p:cNvPr>
          <p:cNvSpPr/>
          <p:nvPr/>
        </p:nvSpPr>
        <p:spPr>
          <a:xfrm>
            <a:off x="6721562" y="6004192"/>
            <a:ext cx="480065" cy="455986"/>
          </a:xfrm>
          <a:prstGeom prst="mathMultiply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570A1114-A979-6300-75DB-6A4FDCD5D7B1}"/>
              </a:ext>
            </a:extLst>
          </p:cNvPr>
          <p:cNvSpPr txBox="1"/>
          <p:nvPr/>
        </p:nvSpPr>
        <p:spPr>
          <a:xfrm>
            <a:off x="11991707" y="4874527"/>
            <a:ext cx="16237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9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88A3075A-B4F7-3445-7DEC-B8A25BF77F5E}"/>
              </a:ext>
            </a:extLst>
          </p:cNvPr>
          <p:cNvSpPr txBox="1"/>
          <p:nvPr/>
        </p:nvSpPr>
        <p:spPr>
          <a:xfrm>
            <a:off x="12106502" y="6197966"/>
            <a:ext cx="1447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10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34" name="Connecteur droit 33">
            <a:extLst>
              <a:ext uri="{FF2B5EF4-FFF2-40B4-BE49-F238E27FC236}">
                <a16:creationId xmlns:a16="http://schemas.microsoft.com/office/drawing/2014/main" id="{50236C0F-4E9E-BD60-100A-BB4D4473BB74}"/>
              </a:ext>
            </a:extLst>
          </p:cNvPr>
          <p:cNvCxnSpPr/>
          <p:nvPr/>
        </p:nvCxnSpPr>
        <p:spPr>
          <a:xfrm>
            <a:off x="11887200" y="6094291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Est égal à 34">
            <a:extLst>
              <a:ext uri="{FF2B5EF4-FFF2-40B4-BE49-F238E27FC236}">
                <a16:creationId xmlns:a16="http://schemas.microsoft.com/office/drawing/2014/main" id="{58FC747B-3CDE-65E9-3920-39172EDEC95D}"/>
              </a:ext>
            </a:extLst>
          </p:cNvPr>
          <p:cNvSpPr/>
          <p:nvPr/>
        </p:nvSpPr>
        <p:spPr>
          <a:xfrm>
            <a:off x="11264743" y="5788896"/>
            <a:ext cx="634073" cy="610789"/>
          </a:xfrm>
          <a:prstGeom prst="mathEqual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C6F68986-D502-1A89-A493-32058C58C5CE}"/>
              </a:ext>
            </a:extLst>
          </p:cNvPr>
          <p:cNvSpPr txBox="1"/>
          <p:nvPr/>
        </p:nvSpPr>
        <p:spPr>
          <a:xfrm>
            <a:off x="9100118" y="6326370"/>
            <a:ext cx="254205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8000" b="1" dirty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5 × 2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286660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AEE27A-C5FB-46EE-4D94-2B9F8087E4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6C64C39-5851-DAC8-72DA-730B6B8B019E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56C37F1-235D-DF85-19F3-57351836B38D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DE109A4-BAA3-1D41-1FC0-F2078002BB42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A721C30-D5A9-A49D-20B5-CDDAB311ED8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F437AAD-5FF6-0773-4BCA-4EBEB997C0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ZoneTexte 12">
            <a:extLst>
              <a:ext uri="{FF2B5EF4-FFF2-40B4-BE49-F238E27FC236}">
                <a16:creationId xmlns:a16="http://schemas.microsoft.com/office/drawing/2014/main" id="{29D21DE7-758F-6D74-3B96-3424990827C0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لإنجاز هذه العملية فإننا نضرب العدد الأول في مقلوب العدد الثاني.</a:t>
            </a:r>
            <a:endParaRPr kumimoji="0" lang="ar-S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AB419EAB-2747-C765-BF19-D4FBE0467276}"/>
              </a:ext>
            </a:extLst>
          </p:cNvPr>
          <p:cNvSpPr txBox="1"/>
          <p:nvPr/>
        </p:nvSpPr>
        <p:spPr>
          <a:xfrm>
            <a:off x="5890265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2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4602E199-739C-7025-49A1-B3CA80E07F8A}"/>
              </a:ext>
            </a:extLst>
          </p:cNvPr>
          <p:cNvSpPr txBox="1"/>
          <p:nvPr/>
        </p:nvSpPr>
        <p:spPr>
          <a:xfrm>
            <a:off x="5890265" y="6312785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3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37" name="Connecteur droit 36">
            <a:extLst>
              <a:ext uri="{FF2B5EF4-FFF2-40B4-BE49-F238E27FC236}">
                <a16:creationId xmlns:a16="http://schemas.microsoft.com/office/drawing/2014/main" id="{9A1F8DEA-036B-E2E2-BFB4-8B6BAD59B361}"/>
              </a:ext>
            </a:extLst>
          </p:cNvPr>
          <p:cNvCxnSpPr/>
          <p:nvPr/>
        </p:nvCxnSpPr>
        <p:spPr>
          <a:xfrm>
            <a:off x="5481752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Est égal à 37">
            <a:extLst>
              <a:ext uri="{FF2B5EF4-FFF2-40B4-BE49-F238E27FC236}">
                <a16:creationId xmlns:a16="http://schemas.microsoft.com/office/drawing/2014/main" id="{5F2B741E-FB52-4CFB-EC54-B0D0B942EF3E}"/>
              </a:ext>
            </a:extLst>
          </p:cNvPr>
          <p:cNvSpPr/>
          <p:nvPr/>
        </p:nvSpPr>
        <p:spPr>
          <a:xfrm>
            <a:off x="7240898" y="5903715"/>
            <a:ext cx="634073" cy="610789"/>
          </a:xfrm>
          <a:prstGeom prst="mathEqual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9A00644A-2C40-A570-89E1-1C850E3A4FA1}"/>
              </a:ext>
            </a:extLst>
          </p:cNvPr>
          <p:cNvSpPr txBox="1"/>
          <p:nvPr/>
        </p:nvSpPr>
        <p:spPr>
          <a:xfrm>
            <a:off x="3785636" y="490754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3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FF851AAA-81D9-06A3-E31E-698108C71B84}"/>
              </a:ext>
            </a:extLst>
          </p:cNvPr>
          <p:cNvSpPr txBox="1"/>
          <p:nvPr/>
        </p:nvSpPr>
        <p:spPr>
          <a:xfrm>
            <a:off x="3785636" y="633466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5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41" name="Connecteur droit 40">
            <a:extLst>
              <a:ext uri="{FF2B5EF4-FFF2-40B4-BE49-F238E27FC236}">
                <a16:creationId xmlns:a16="http://schemas.microsoft.com/office/drawing/2014/main" id="{4F2D30D0-B88C-A4FC-2D5D-B611CAC81CF0}"/>
              </a:ext>
            </a:extLst>
          </p:cNvPr>
          <p:cNvCxnSpPr/>
          <p:nvPr/>
        </p:nvCxnSpPr>
        <p:spPr>
          <a:xfrm>
            <a:off x="3377123" y="6230986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Signe de division 41">
            <a:extLst>
              <a:ext uri="{FF2B5EF4-FFF2-40B4-BE49-F238E27FC236}">
                <a16:creationId xmlns:a16="http://schemas.microsoft.com/office/drawing/2014/main" id="{AF6B8F6E-2AEB-A523-B2AC-1A729F624D5C}"/>
              </a:ext>
            </a:extLst>
          </p:cNvPr>
          <p:cNvSpPr/>
          <p:nvPr/>
        </p:nvSpPr>
        <p:spPr>
          <a:xfrm>
            <a:off x="4927715" y="6001793"/>
            <a:ext cx="484689" cy="458385"/>
          </a:xfrm>
          <a:prstGeom prst="mathDivid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" name="ZoneTexte 42">
            <a:extLst>
              <a:ext uri="{FF2B5EF4-FFF2-40B4-BE49-F238E27FC236}">
                <a16:creationId xmlns:a16="http://schemas.microsoft.com/office/drawing/2014/main" id="{0FC8B15B-8314-84A6-58C7-FE06310FAAF1}"/>
              </a:ext>
            </a:extLst>
          </p:cNvPr>
          <p:cNvSpPr txBox="1"/>
          <p:nvPr/>
        </p:nvSpPr>
        <p:spPr>
          <a:xfrm>
            <a:off x="8206030" y="5011222"/>
            <a:ext cx="16237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9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372994BC-BD0C-DE93-0E4A-EC706BAC3F3A}"/>
              </a:ext>
            </a:extLst>
          </p:cNvPr>
          <p:cNvSpPr txBox="1"/>
          <p:nvPr/>
        </p:nvSpPr>
        <p:spPr>
          <a:xfrm>
            <a:off x="8320825" y="6334661"/>
            <a:ext cx="1447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10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45" name="Connecteur droit 44">
            <a:extLst>
              <a:ext uri="{FF2B5EF4-FFF2-40B4-BE49-F238E27FC236}">
                <a16:creationId xmlns:a16="http://schemas.microsoft.com/office/drawing/2014/main" id="{EF7E3013-602A-75DD-4391-E8174E3499C3}"/>
              </a:ext>
            </a:extLst>
          </p:cNvPr>
          <p:cNvCxnSpPr/>
          <p:nvPr/>
        </p:nvCxnSpPr>
        <p:spPr>
          <a:xfrm>
            <a:off x="8101523" y="6230986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845842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4D55FC-7B78-2A0F-DD27-7EBA54ACE8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6AB4AA9-E075-5E3A-2930-9D8519E923D5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9E76D02-295E-326F-F52A-52C820151667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D99D432-890B-5D66-0EAF-68C261EE6694}"/>
              </a:ext>
            </a:extLst>
          </p:cNvPr>
          <p:cNvSpPr/>
          <p:nvPr/>
        </p:nvSpPr>
        <p:spPr>
          <a:xfrm>
            <a:off x="-1" y="796748"/>
            <a:ext cx="13716001" cy="120968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6C37F85-C5A1-7CCA-DC06-9A539730C5E3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على ألواحكم انجزوا العملية التالية:</a:t>
            </a: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D861B7E-B17F-07E8-CBF7-AD243A00493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D87452A-FA88-3456-401D-FB42061E6DD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AAB14856-F2BC-190C-D1BA-6CF1DD9A04C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47FE215-7188-C660-17D8-0687EF9456C4}"/>
              </a:ext>
            </a:extLst>
          </p:cNvPr>
          <p:cNvSpPr txBox="1"/>
          <p:nvPr/>
        </p:nvSpPr>
        <p:spPr>
          <a:xfrm>
            <a:off x="7567634" y="4989346"/>
            <a:ext cx="16237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.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EECBD64-0F66-30B5-1C62-2FD8628376A9}"/>
              </a:ext>
            </a:extLst>
          </p:cNvPr>
          <p:cNvSpPr txBox="1"/>
          <p:nvPr/>
        </p:nvSpPr>
        <p:spPr>
          <a:xfrm>
            <a:off x="7682429" y="6312785"/>
            <a:ext cx="1447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.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D696A903-7D45-7485-C1C9-0934BC8D8404}"/>
              </a:ext>
            </a:extLst>
          </p:cNvPr>
          <p:cNvCxnSpPr/>
          <p:nvPr/>
        </p:nvCxnSpPr>
        <p:spPr>
          <a:xfrm>
            <a:off x="7539327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ZoneTexte 10">
            <a:extLst>
              <a:ext uri="{FF2B5EF4-FFF2-40B4-BE49-F238E27FC236}">
                <a16:creationId xmlns:a16="http://schemas.microsoft.com/office/drawing/2014/main" id="{790C2A4E-F37F-4B1D-BACC-6D4B4A89ABAC}"/>
              </a:ext>
            </a:extLst>
          </p:cNvPr>
          <p:cNvSpPr txBox="1"/>
          <p:nvPr/>
        </p:nvSpPr>
        <p:spPr>
          <a:xfrm>
            <a:off x="5256342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3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E15153B-7C4B-39A5-CB2B-B9C28097C8F0}"/>
              </a:ext>
            </a:extLst>
          </p:cNvPr>
          <p:cNvSpPr txBox="1"/>
          <p:nvPr/>
        </p:nvSpPr>
        <p:spPr>
          <a:xfrm>
            <a:off x="5286577" y="6230985"/>
            <a:ext cx="104454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9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13B94CDA-F870-79DF-AC24-859735BF6A22}"/>
              </a:ext>
            </a:extLst>
          </p:cNvPr>
          <p:cNvCxnSpPr/>
          <p:nvPr/>
        </p:nvCxnSpPr>
        <p:spPr>
          <a:xfrm>
            <a:off x="4847829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Est égal à 17">
            <a:extLst>
              <a:ext uri="{FF2B5EF4-FFF2-40B4-BE49-F238E27FC236}">
                <a16:creationId xmlns:a16="http://schemas.microsoft.com/office/drawing/2014/main" id="{2F92D2B7-137F-3B56-99B9-D3CD057A557C}"/>
              </a:ext>
            </a:extLst>
          </p:cNvPr>
          <p:cNvSpPr/>
          <p:nvPr/>
        </p:nvSpPr>
        <p:spPr>
          <a:xfrm>
            <a:off x="6606975" y="5903715"/>
            <a:ext cx="634073" cy="610789"/>
          </a:xfrm>
          <a:prstGeom prst="mathEqual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6B2810AF-A815-A65D-0F20-5CE4523BAD32}"/>
              </a:ext>
            </a:extLst>
          </p:cNvPr>
          <p:cNvSpPr txBox="1"/>
          <p:nvPr/>
        </p:nvSpPr>
        <p:spPr>
          <a:xfrm>
            <a:off x="3151713" y="490754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4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DC2D5E74-0706-54C1-6320-5A6CC1F6774D}"/>
              </a:ext>
            </a:extLst>
          </p:cNvPr>
          <p:cNvSpPr txBox="1"/>
          <p:nvPr/>
        </p:nvSpPr>
        <p:spPr>
          <a:xfrm>
            <a:off x="3079126" y="6354873"/>
            <a:ext cx="94191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7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F0B5F677-C1A0-6B2D-AAF5-57C40B94BDC5}"/>
              </a:ext>
            </a:extLst>
          </p:cNvPr>
          <p:cNvCxnSpPr/>
          <p:nvPr/>
        </p:nvCxnSpPr>
        <p:spPr>
          <a:xfrm>
            <a:off x="2743200" y="6230986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igne de division 5">
            <a:extLst>
              <a:ext uri="{FF2B5EF4-FFF2-40B4-BE49-F238E27FC236}">
                <a16:creationId xmlns:a16="http://schemas.microsoft.com/office/drawing/2014/main" id="{C6ACDAB4-637A-5513-1CE7-17828D1250B5}"/>
              </a:ext>
            </a:extLst>
          </p:cNvPr>
          <p:cNvSpPr/>
          <p:nvPr/>
        </p:nvSpPr>
        <p:spPr>
          <a:xfrm>
            <a:off x="4254099" y="6001792"/>
            <a:ext cx="484689" cy="458385"/>
          </a:xfrm>
          <a:prstGeom prst="mathDivid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115726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5A5009-87D9-FB26-1463-F054FFE1CC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535F62E-D40B-BD7D-2A9C-E44CD6C75603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6D8B754-B286-D8FE-F17D-1CE7596F30B1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FD87126-A219-D333-08F3-221CB3BFC3B4}"/>
              </a:ext>
            </a:extLst>
          </p:cNvPr>
          <p:cNvSpPr/>
          <p:nvPr/>
        </p:nvSpPr>
        <p:spPr>
          <a:xfrm>
            <a:off x="-1" y="796748"/>
            <a:ext cx="13716001" cy="120968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10B4339-7243-ADC5-D52B-AC07D29817F3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التصحيح</a:t>
            </a: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9152F32-4ACC-58BB-3BF7-7DF38A592698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80639A5-26B0-EC55-9131-4DB164C9347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60E8802E-6B54-C97E-9DB4-EDC8150702DE}"/>
              </a:ext>
            </a:extLst>
          </p:cNvPr>
          <p:cNvSpPr txBox="1"/>
          <p:nvPr/>
        </p:nvSpPr>
        <p:spPr>
          <a:xfrm>
            <a:off x="7567634" y="4989346"/>
            <a:ext cx="162377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36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538EA0B-14C6-30A6-9AF3-9AE82ED9AD5C}"/>
              </a:ext>
            </a:extLst>
          </p:cNvPr>
          <p:cNvSpPr txBox="1"/>
          <p:nvPr/>
        </p:nvSpPr>
        <p:spPr>
          <a:xfrm>
            <a:off x="7467600" y="6312785"/>
            <a:ext cx="1447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21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F229AA85-6F70-B092-68C5-2C5A08D172D5}"/>
              </a:ext>
            </a:extLst>
          </p:cNvPr>
          <p:cNvCxnSpPr/>
          <p:nvPr/>
        </p:nvCxnSpPr>
        <p:spPr>
          <a:xfrm>
            <a:off x="7539327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ZoneTexte 10">
            <a:extLst>
              <a:ext uri="{FF2B5EF4-FFF2-40B4-BE49-F238E27FC236}">
                <a16:creationId xmlns:a16="http://schemas.microsoft.com/office/drawing/2014/main" id="{8DD6EDD0-C622-1ED3-6382-6FF6A22ED623}"/>
              </a:ext>
            </a:extLst>
          </p:cNvPr>
          <p:cNvSpPr txBox="1"/>
          <p:nvPr/>
        </p:nvSpPr>
        <p:spPr>
          <a:xfrm>
            <a:off x="5256342" y="4885671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3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31F1074-0B1F-0038-D8E5-E50534778692}"/>
              </a:ext>
            </a:extLst>
          </p:cNvPr>
          <p:cNvSpPr txBox="1"/>
          <p:nvPr/>
        </p:nvSpPr>
        <p:spPr>
          <a:xfrm>
            <a:off x="5286577" y="6230985"/>
            <a:ext cx="104454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9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3AE03B0B-BC13-3D2D-A209-294096744D1F}"/>
              </a:ext>
            </a:extLst>
          </p:cNvPr>
          <p:cNvCxnSpPr/>
          <p:nvPr/>
        </p:nvCxnSpPr>
        <p:spPr>
          <a:xfrm>
            <a:off x="4847829" y="6209110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Est égal à 17">
            <a:extLst>
              <a:ext uri="{FF2B5EF4-FFF2-40B4-BE49-F238E27FC236}">
                <a16:creationId xmlns:a16="http://schemas.microsoft.com/office/drawing/2014/main" id="{33CD2177-E392-7D31-E521-BCC5492E4E72}"/>
              </a:ext>
            </a:extLst>
          </p:cNvPr>
          <p:cNvSpPr/>
          <p:nvPr/>
        </p:nvSpPr>
        <p:spPr>
          <a:xfrm>
            <a:off x="6606975" y="5903715"/>
            <a:ext cx="634073" cy="610789"/>
          </a:xfrm>
          <a:prstGeom prst="mathEqual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88D117EF-D5D0-38AB-2C02-16DEE9AE963E}"/>
              </a:ext>
            </a:extLst>
          </p:cNvPr>
          <p:cNvSpPr txBox="1"/>
          <p:nvPr/>
        </p:nvSpPr>
        <p:spPr>
          <a:xfrm>
            <a:off x="3151713" y="4907547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4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FAEB1D13-2749-B479-9574-EA4EEB3E7B3E}"/>
              </a:ext>
            </a:extLst>
          </p:cNvPr>
          <p:cNvSpPr txBox="1"/>
          <p:nvPr/>
        </p:nvSpPr>
        <p:spPr>
          <a:xfrm>
            <a:off x="3079126" y="6354873"/>
            <a:ext cx="94191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7</a:t>
            </a:r>
            <a:endParaRPr kumimoji="0" lang="fr-FR" sz="8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2E942040-2875-D5C3-503F-C9C87A9B8FAC}"/>
              </a:ext>
            </a:extLst>
          </p:cNvPr>
          <p:cNvCxnSpPr/>
          <p:nvPr/>
        </p:nvCxnSpPr>
        <p:spPr>
          <a:xfrm>
            <a:off x="2743200" y="6230986"/>
            <a:ext cx="14478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age 8">
            <a:extLst>
              <a:ext uri="{FF2B5EF4-FFF2-40B4-BE49-F238E27FC236}">
                <a16:creationId xmlns:a16="http://schemas.microsoft.com/office/drawing/2014/main" id="{32EBF9E6-4106-A9D0-3EE3-A3D1DF76CC4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96" b="5996"/>
          <a:stretch/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sp>
        <p:nvSpPr>
          <p:cNvPr id="6" name="Signe de division 5">
            <a:extLst>
              <a:ext uri="{FF2B5EF4-FFF2-40B4-BE49-F238E27FC236}">
                <a16:creationId xmlns:a16="http://schemas.microsoft.com/office/drawing/2014/main" id="{B2CCBDE8-012C-2AE7-0D66-E3944C56FCDC}"/>
              </a:ext>
            </a:extLst>
          </p:cNvPr>
          <p:cNvSpPr/>
          <p:nvPr/>
        </p:nvSpPr>
        <p:spPr>
          <a:xfrm>
            <a:off x="4274549" y="6001792"/>
            <a:ext cx="484689" cy="458385"/>
          </a:xfrm>
          <a:prstGeom prst="mathDivid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9475551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4E0F9E-0451-893E-A46F-9D828F4368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B41B21C-8815-642B-3DA9-4825E19A7A69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142269C-B91D-86A9-220E-EB32D298D422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86D84F1-D8C6-7D62-4736-72A7087ECFDA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F64E5AA-80A6-D0D5-ADAC-27B5F9C81478}"/>
              </a:ext>
            </a:extLst>
          </p:cNvPr>
          <p:cNvSpPr txBox="1"/>
          <p:nvPr/>
        </p:nvSpPr>
        <p:spPr>
          <a:xfrm>
            <a:off x="838200" y="863026"/>
            <a:ext cx="11601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ماذا تعلمنا؟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3BB377E3-57E3-E5D6-EB4B-2228401E92E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ACE6154C-D066-BB77-CA53-3C39F1CFB813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7249903-E1B0-527A-7E7C-44D0658B9056}"/>
              </a:ext>
            </a:extLst>
          </p:cNvPr>
          <p:cNvSpPr txBox="1"/>
          <p:nvPr/>
        </p:nvSpPr>
        <p:spPr>
          <a:xfrm>
            <a:off x="2009789" y="4524003"/>
            <a:ext cx="9696417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ctr" defTabSz="685834" rtl="1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لقسمة </a:t>
            </a: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عددين كسريين فإننا نضرب العدد الأول في مقلوب العدد الثاني.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FD03471D-703F-306F-2DD4-6213DD1888DE}"/>
              </a:ext>
            </a:extLst>
          </p:cNvPr>
          <p:cNvSpPr txBox="1"/>
          <p:nvPr/>
        </p:nvSpPr>
        <p:spPr>
          <a:xfrm>
            <a:off x="10610817" y="3543300"/>
            <a:ext cx="1828800" cy="10233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ctr" defTabSz="685834" rtl="1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نتذكر:</a:t>
            </a:r>
            <a:endParaRPr kumimoji="0" lang="ar-SA" sz="4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5708961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CF225D0-ADF2-6E1E-E7C2-D114B260ECEB}"/>
              </a:ext>
            </a:extLst>
          </p:cNvPr>
          <p:cNvGrpSpPr/>
          <p:nvPr/>
        </p:nvGrpSpPr>
        <p:grpSpPr>
          <a:xfrm>
            <a:off x="857250" y="1032718"/>
            <a:ext cx="12001500" cy="8073833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562FC0F-6F40-44E2-32C0-82B5E07E7D8A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831F7CB9-EC75-2F5F-2A9E-C313038D2A9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566FA82-0094-7AB0-CE7A-A79A53FB7083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2563AAB-5ED2-94FD-8850-D850DF7529A7}"/>
              </a:ext>
            </a:extLst>
          </p:cNvPr>
          <p:cNvSpPr txBox="1"/>
          <p:nvPr/>
        </p:nvSpPr>
        <p:spPr>
          <a:xfrm>
            <a:off x="9415463" y="3701739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العرض الرقمي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D46E900-9EAD-69E8-AF3D-052C34D5D8D2}"/>
              </a:ext>
            </a:extLst>
          </p:cNvPr>
          <p:cNvSpPr txBox="1"/>
          <p:nvPr/>
        </p:nvSpPr>
        <p:spPr>
          <a:xfrm>
            <a:off x="5457378" y="3701738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عدة المناولة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39E018F-E9B0-D81B-8318-E232006A689A}"/>
              </a:ext>
            </a:extLst>
          </p:cNvPr>
          <p:cNvSpPr txBox="1"/>
          <p:nvPr/>
        </p:nvSpPr>
        <p:spPr>
          <a:xfrm>
            <a:off x="1532240" y="3701738"/>
            <a:ext cx="2126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المذكرة اليومية 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F19C82A-C505-2046-AF92-DEDB62B8114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الإعداد المادي للأستاذ</a:t>
            </a:r>
            <a:endParaRPr lang="fr-FR" sz="4000" b="1" dirty="0">
              <a:solidFill>
                <a:schemeClr val="tx2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96468354-FB92-88BF-87E0-03D3F42A004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5463" y="4649023"/>
            <a:ext cx="2993578" cy="224518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1C33BAD5-B18B-F5F1-AC32-57C01C83E3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59242" y="4506048"/>
            <a:ext cx="2126957" cy="2852433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86E27812-A84A-7C95-F75A-80D6C8CE3912}"/>
              </a:ext>
            </a:extLst>
          </p:cNvPr>
          <p:cNvSpPr txBox="1"/>
          <p:nvPr/>
        </p:nvSpPr>
        <p:spPr>
          <a:xfrm>
            <a:off x="5645441" y="4914900"/>
            <a:ext cx="266035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2800" b="1" dirty="0"/>
              <a:t>أوراق بيضاء للطي والتقطيع</a:t>
            </a:r>
            <a:endParaRPr lang="fr-FR" sz="2800" b="1" dirty="0"/>
          </a:p>
        </p:txBody>
      </p:sp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56B0D9-2D95-8D87-27D6-432DFA0DFC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1CB9FA0-CE77-7A82-E98D-40FC53A111D0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D0E43D5-2ECC-4374-B16F-04927FFC1A5A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85FDD31-0C94-94ED-C5B8-8E7E9BDF60EB}"/>
              </a:ext>
            </a:extLst>
          </p:cNvPr>
          <p:cNvSpPr/>
          <p:nvPr/>
        </p:nvSpPr>
        <p:spPr>
          <a:xfrm>
            <a:off x="-1" y="796748"/>
            <a:ext cx="13716001" cy="1905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DB08951-F97C-7CF7-B9FB-41F9B465F7B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025EEC5-223C-476F-6232-25A7DA4E899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914D5C6C-9458-08B3-74A3-A185D7EB0866}"/>
              </a:ext>
            </a:extLst>
          </p:cNvPr>
          <p:cNvSpPr txBox="1"/>
          <p:nvPr/>
        </p:nvSpPr>
        <p:spPr>
          <a:xfrm>
            <a:off x="275851" y="882595"/>
            <a:ext cx="12344993" cy="20274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كراساتكم الصفحة </a:t>
            </a:r>
            <a:r>
              <a:rPr lang="fr-FR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41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وأنجزوا التمرين رقم 3.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(اطلب من المتعلمين تغيير (+) إلى (×) في السطر الأول) 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(اطلب من المتعلمين تغيير (+) إلى (÷) في السطر الثاني) 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لديكم 4 دقائق للإنجاز سيحصل الأسرع منكم والذي لديه أكبر عدد من الإجابات الصحيحة على نجمة.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6" name="Image 15" descr="Une image contenant texte, capture d’écran, ligne, Police&#10;&#10;Le contenu généré par l’IA peut être incorrect.">
            <a:extLst>
              <a:ext uri="{FF2B5EF4-FFF2-40B4-BE49-F238E27FC236}">
                <a16:creationId xmlns:a16="http://schemas.microsoft.com/office/drawing/2014/main" id="{7AA955F9-57E1-2EBE-B34B-CE6BA7F8A64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328" y="4553921"/>
            <a:ext cx="13161818" cy="3987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60979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121951-8C0C-58F6-0FE8-AEF90B1291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9FA797D-79D8-4204-2634-F345DA6B0E6D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41C0BCE-2ED9-D594-B37A-4662BC6DFB2F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40CE112-D8D6-1018-6212-33FCAECF49AF}"/>
              </a:ext>
            </a:extLst>
          </p:cNvPr>
          <p:cNvSpPr/>
          <p:nvPr/>
        </p:nvSpPr>
        <p:spPr>
          <a:xfrm>
            <a:off x="-1" y="796748"/>
            <a:ext cx="13716001" cy="120968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40AF3AC-36BB-EF56-5520-69A7DB62BF2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57695EC-FEC9-4CE4-F1F6-36E3354341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5467920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E87C47A6-A755-BC95-8A24-7EC940CD414B}"/>
              </a:ext>
            </a:extLst>
          </p:cNvPr>
          <p:cNvSpPr txBox="1"/>
          <p:nvPr/>
        </p:nvSpPr>
        <p:spPr>
          <a:xfrm>
            <a:off x="275851" y="882595"/>
            <a:ext cx="12344993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6DBCFB8-5F06-A638-1E27-1F45F0797702}"/>
              </a:ext>
            </a:extLst>
          </p:cNvPr>
          <p:cNvSpPr txBox="1"/>
          <p:nvPr/>
        </p:nvSpPr>
        <p:spPr>
          <a:xfrm>
            <a:off x="2962290" y="3212020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تصحيح</a:t>
            </a: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تفاعلي على السبورة الجانبية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036C8BB-7A9B-BCF9-60DD-DD696DC320AC}"/>
              </a:ext>
            </a:extLst>
          </p:cNvPr>
          <p:cNvSpPr txBox="1"/>
          <p:nvPr/>
        </p:nvSpPr>
        <p:spPr>
          <a:xfrm>
            <a:off x="2997850" y="9241549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تمنح النجمة للفائز في نهاية التصحيح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capture d’écran, ligne, Police&#10;&#10;Le contenu généré par l’IA peut être incorrect.">
            <a:extLst>
              <a:ext uri="{FF2B5EF4-FFF2-40B4-BE49-F238E27FC236}">
                <a16:creationId xmlns:a16="http://schemas.microsoft.com/office/drawing/2014/main" id="{5A1A8BDF-ABFB-9C35-B0E8-E19876DEBF3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82" y="4356562"/>
            <a:ext cx="13114564" cy="3987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97991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8B530D-DDFD-12D9-4640-9ECF3F1F43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0AD9D85-37D6-EB9D-84B6-509194D261F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335D8E9-7BF8-3278-5D50-AF7AA4220E37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D54ADC62-904D-82CA-C736-6BFD98B0F26B}"/>
              </a:ext>
            </a:extLst>
          </p:cNvPr>
          <p:cNvSpPr txBox="1"/>
          <p:nvPr/>
        </p:nvSpPr>
        <p:spPr>
          <a:xfrm>
            <a:off x="1143000" y="4312503"/>
            <a:ext cx="10515600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حل المسائل باستعمال استراتيجية الأسئلة الأربعة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6103261-4696-347D-43E8-827D53102610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3D18E475-9605-C20E-B443-32242509D7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1CB5CD5F-DB1D-DEFA-D2ED-72F8C27ADE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10" name="Image 9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06E4964C-E590-F577-4456-3BC7A496378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6" t="4255" r="50434" b="64450"/>
          <a:stretch>
            <a:fillRect/>
          </a:stretch>
        </p:blipFill>
        <p:spPr>
          <a:xfrm>
            <a:off x="5593596" y="5600700"/>
            <a:ext cx="2265336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194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7CFFD-D22B-68B6-5FBC-AD50328A2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783297-3CF2-D0B8-3FD6-C91A5D6D797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ED9F8F-061B-9547-C090-2A20178F3131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C8D2699-2238-AD67-2CA3-3548D3239D1A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0174F8-68CE-2E36-4923-05B19970F70E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المسألة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تعرض المسألة على المسلاط العاكس ويقرأها الأستاذ قراءة واضحة ومتأنية.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1BFBBD-7DFF-E309-3F0E-E3CA7A64D13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0ED185-DD67-D569-876D-2CC3F44454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705861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 : coins arrondis 4">
                <a:extLst>
                  <a:ext uri="{FF2B5EF4-FFF2-40B4-BE49-F238E27FC236}">
                    <a16:creationId xmlns:a16="http://schemas.microsoft.com/office/drawing/2014/main" id="{1A031717-73CD-0951-20C9-8369B8428738}"/>
                  </a:ext>
                </a:extLst>
              </p:cNvPr>
              <p:cNvSpPr/>
              <p:nvPr/>
            </p:nvSpPr>
            <p:spPr>
              <a:xfrm>
                <a:off x="1638297" y="3420423"/>
                <a:ext cx="10439401" cy="5906208"/>
              </a:xfrm>
              <a:prstGeom prst="roundRect">
                <a:avLst/>
              </a:prstGeom>
              <a:noFill/>
              <a:ln>
                <a:solidFill>
                  <a:schemeClr val="accent4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 rtl="1"/>
                <a:r>
                  <a:rPr lang="ar-MA" sz="66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عند فاطمة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6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6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18</m:t>
                        </m:r>
                      </m:num>
                      <m:den>
                        <m:r>
                          <a:rPr lang="ar-MA" sz="6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10</m:t>
                        </m:r>
                      </m:den>
                    </m:f>
                  </m:oMath>
                </a14:m>
                <a:r>
                  <a:rPr lang="ar-MA" sz="66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 كيلوغراما من الشكولاتة،  تريد توزيعها في علب تسع كل واحدة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6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6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3</m:t>
                        </m:r>
                      </m:num>
                      <m:den>
                        <m:r>
                          <a:rPr lang="ar-MA" sz="6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10</m:t>
                        </m:r>
                      </m:den>
                    </m:f>
                  </m:oMath>
                </a14:m>
                <a:r>
                  <a:rPr lang="ar-MA" sz="66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كيلوغراما.</a:t>
                </a:r>
                <a:endParaRPr lang="fr-FR" sz="6600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algn="r" rtl="1"/>
                <a:r>
                  <a:rPr lang="ar-MA" sz="66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كم علبة يمكنها تعبئتها؟</a:t>
                </a:r>
              </a:p>
            </p:txBody>
          </p:sp>
        </mc:Choice>
        <mc:Fallback xmlns="">
          <p:sp>
            <p:nvSpPr>
              <p:cNvPr id="13" name="Rectangle : coins arrondis 4">
                <a:extLst>
                  <a:ext uri="{FF2B5EF4-FFF2-40B4-BE49-F238E27FC236}">
                    <a16:creationId xmlns:a16="http://schemas.microsoft.com/office/drawing/2014/main" id="{1A031717-73CD-0951-20C9-8369B842873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8297" y="3420423"/>
                <a:ext cx="10439401" cy="5906208"/>
              </a:xfrm>
              <a:prstGeom prst="roundRect">
                <a:avLst/>
              </a:prstGeom>
              <a:blipFill>
                <a:blip r:embed="rId4"/>
                <a:stretch>
                  <a:fillRect r="-1166"/>
                </a:stretch>
              </a:blipFill>
              <a:ln>
                <a:solidFill>
                  <a:schemeClr val="accent4"/>
                </a:solidFill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 3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19C6A2EB-F020-E434-DC09-6A9546C0245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91614" y="1058801"/>
            <a:ext cx="887015" cy="105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80371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541DB-EB1A-F23F-45D0-500D2EF7E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60BDB6-22FD-B048-EA5F-F53EE3E43C3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374577-FDCB-6295-0D15-BB2DFD6D896B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4BFD71-C61E-D28C-1118-8DBE310FFFAF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F7067C-FE0B-28CE-EE19-06FA5CE5773E}"/>
              </a:ext>
            </a:extLst>
          </p:cNvPr>
          <p:cNvSpPr txBox="1"/>
          <p:nvPr/>
        </p:nvSpPr>
        <p:spPr>
          <a:xfrm>
            <a:off x="1447800" y="863026"/>
            <a:ext cx="109918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أغمضوا أعينكم وحاولوا تخيل المسألة.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يطرح الأستاذ  سلسلة من الأسئلة لمساعدة المتعلمين على فهم المسألة والتعرف على العملية المناسبة.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FE3053-8428-0CA4-A31B-BA7F4B7398A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0E4C6D-AAA7-1F7B-B51A-B4B71C4209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5647832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Visage humain, garçon, jeune enfant, clipart&#10;&#10;Le contenu généré par l’IA peut être incorrect.">
            <a:extLst>
              <a:ext uri="{FF2B5EF4-FFF2-40B4-BE49-F238E27FC236}">
                <a16:creationId xmlns:a16="http://schemas.microsoft.com/office/drawing/2014/main" id="{621C1C4E-8385-CC6E-2769-9EB21903B6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6792" r="22549" b="30223"/>
          <a:stretch>
            <a:fillRect/>
          </a:stretch>
        </p:blipFill>
        <p:spPr>
          <a:xfrm>
            <a:off x="3271481" y="3771900"/>
            <a:ext cx="7173037" cy="465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36486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11628-30C0-3281-D539-E8A31B04D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C9150A-F1E8-6112-3488-CF5C4935389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AD85831-BF5E-6A30-CB92-5977AA2CF65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728FC54-D7F3-1E1D-3D01-4867E4E8781E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FA6371-3340-980E-3191-9F7D0092AE7A}"/>
              </a:ext>
            </a:extLst>
          </p:cNvPr>
          <p:cNvSpPr txBox="1"/>
          <p:nvPr/>
        </p:nvSpPr>
        <p:spPr>
          <a:xfrm>
            <a:off x="426372" y="863026"/>
            <a:ext cx="12013246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سنتذكر جميعا 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كيفية حل المسالة باستخدام استراتيجية الأسئلة الأربعة.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سنحاول أولا استخراج المعلومات الواردة في المسألة.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BF9FCFD-4FA2-29D8-286F-876A9152AEE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803669C-31B9-B378-0A86-FAC3913D3A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0750264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360461D-15D5-1798-FB68-87C07015750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7D6AD83C-CA08-4A93-D444-BEB7913CF21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 : coins arrondis 4">
                <a:extLst>
                  <a:ext uri="{FF2B5EF4-FFF2-40B4-BE49-F238E27FC236}">
                    <a16:creationId xmlns:a16="http://schemas.microsoft.com/office/drawing/2014/main" id="{7D097942-D08F-493F-C2CF-33E36FFBAB4F}"/>
                  </a:ext>
                </a:extLst>
              </p:cNvPr>
              <p:cNvSpPr/>
              <p:nvPr/>
            </p:nvSpPr>
            <p:spPr>
              <a:xfrm>
                <a:off x="7644876" y="3086100"/>
                <a:ext cx="5232405" cy="5874614"/>
              </a:xfrm>
              <a:prstGeom prst="roundRect">
                <a:avLst/>
              </a:prstGeom>
              <a:solidFill>
                <a:schemeClr val="accent4"/>
              </a:solidFill>
              <a:ln/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 rtl="1"/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عند فاطمة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18</m:t>
                        </m:r>
                      </m:num>
                      <m:den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10</m:t>
                        </m:r>
                      </m:den>
                    </m:f>
                  </m:oMath>
                </a14:m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 كيلوغراما من الشكولاتة،  تريد توزيعها في علب تسع كل واحدة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3</m:t>
                        </m:r>
                      </m:num>
                      <m:den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10</m:t>
                        </m:r>
                      </m:den>
                    </m:f>
                  </m:oMath>
                </a14:m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كيلوغراما.</a:t>
                </a:r>
                <a:endParaRPr lang="fr-FR" sz="5400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algn="r" rtl="1"/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كم علبة يمكنها تعبئتها؟</a:t>
                </a:r>
              </a:p>
            </p:txBody>
          </p:sp>
        </mc:Choice>
        <mc:Fallback xmlns="">
          <p:sp>
            <p:nvSpPr>
              <p:cNvPr id="6" name="Rectangle : coins arrondis 4">
                <a:extLst>
                  <a:ext uri="{FF2B5EF4-FFF2-40B4-BE49-F238E27FC236}">
                    <a16:creationId xmlns:a16="http://schemas.microsoft.com/office/drawing/2014/main" id="{7D097942-D08F-493F-C2CF-33E36FFBAB4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4876" y="3086100"/>
                <a:ext cx="5232405" cy="5874614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ZoneTexte 3">
            <a:extLst>
              <a:ext uri="{FF2B5EF4-FFF2-40B4-BE49-F238E27FC236}">
                <a16:creationId xmlns:a16="http://schemas.microsoft.com/office/drawing/2014/main" id="{2CD99393-0540-3845-4661-C17952A22FE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1- </a:t>
            </a: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من يذكرني بالسؤال الأول</a:t>
            </a:r>
            <a:r>
              <a:rPr kumimoji="0" lang="ar-S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؟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2484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1E5E6F-FDE3-18C5-881D-03475FBC01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5A8165-F766-04C6-6659-BBA82A9CBF4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1218A58-6665-B3D8-AE00-6DC068E9E52F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B702228-AA72-C71A-5739-49E74A4FB1F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DE9201-434B-98D2-7387-2C8475FCA1AE}"/>
              </a:ext>
            </a:extLst>
          </p:cNvPr>
          <p:cNvSpPr txBox="1"/>
          <p:nvPr/>
        </p:nvSpPr>
        <p:spPr>
          <a:xfrm>
            <a:off x="426372" y="863026"/>
            <a:ext cx="12013246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 الأول هو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02448BA-282D-1B7D-FD80-D3DE81F5260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C5AD0B5-92BE-3851-1DFD-269197CEC8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454446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F2FB7331-4504-3B3F-81EF-851AC7D6C3D5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FBA3388-7778-9811-AB32-6CBF466B62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 : coins arrondis 4">
                <a:extLst>
                  <a:ext uri="{FF2B5EF4-FFF2-40B4-BE49-F238E27FC236}">
                    <a16:creationId xmlns:a16="http://schemas.microsoft.com/office/drawing/2014/main" id="{7D1EBC0C-3868-B2C7-CD55-E01D5C8F0228}"/>
                  </a:ext>
                </a:extLst>
              </p:cNvPr>
              <p:cNvSpPr/>
              <p:nvPr/>
            </p:nvSpPr>
            <p:spPr>
              <a:xfrm>
                <a:off x="7664345" y="2836774"/>
                <a:ext cx="5232405" cy="6103214"/>
              </a:xfrm>
              <a:prstGeom prst="roundRect">
                <a:avLst/>
              </a:prstGeom>
              <a:solidFill>
                <a:schemeClr val="accent4"/>
              </a:solidFill>
              <a:ln/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 rtl="1"/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عند فاطمة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18</m:t>
                        </m:r>
                      </m:num>
                      <m:den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10</m:t>
                        </m:r>
                      </m:den>
                    </m:f>
                  </m:oMath>
                </a14:m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 كيلوغراما من الشكولاتة،  تريد توزيعها في علب تسع كل واحدة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3</m:t>
                        </m:r>
                      </m:num>
                      <m:den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10</m:t>
                        </m:r>
                      </m:den>
                    </m:f>
                  </m:oMath>
                </a14:m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كيلوغراما.</a:t>
                </a:r>
                <a:endParaRPr lang="fr-FR" sz="5400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algn="r" rtl="1"/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كم علبة يمكنها تعبئتها؟</a:t>
                </a:r>
              </a:p>
            </p:txBody>
          </p:sp>
        </mc:Choice>
        <mc:Fallback xmlns="">
          <p:sp>
            <p:nvSpPr>
              <p:cNvPr id="6" name="Rectangle : coins arrondis 4">
                <a:extLst>
                  <a:ext uri="{FF2B5EF4-FFF2-40B4-BE49-F238E27FC236}">
                    <a16:creationId xmlns:a16="http://schemas.microsoft.com/office/drawing/2014/main" id="{7D1EBC0C-3868-B2C7-CD55-E01D5C8F022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64345" y="2836774"/>
                <a:ext cx="5232405" cy="6103214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ZoneTexte 3">
            <a:extLst>
              <a:ext uri="{FF2B5EF4-FFF2-40B4-BE49-F238E27FC236}">
                <a16:creationId xmlns:a16="http://schemas.microsoft.com/office/drawing/2014/main" id="{25FAEB2C-A165-93A1-1106-0AC6BCF5EF4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1- </a:t>
            </a:r>
            <a:r>
              <a:rPr kumimoji="0" lang="ar-S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ما المعلومات الواردة في المسألة؟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822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58F44-A0EF-75D9-A97B-422D59165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8D20D8D-9912-7293-59B8-99D18311EE8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7BCD46-627A-E3A5-7BF2-58113283DD9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BB9493-58D1-A9C3-A6CD-939F5BF0961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7D7385-0243-E910-0662-5890F4364CD8}"/>
              </a:ext>
            </a:extLst>
          </p:cNvPr>
          <p:cNvSpPr txBox="1"/>
          <p:nvPr/>
        </p:nvSpPr>
        <p:spPr>
          <a:xfrm>
            <a:off x="1905000" y="1012969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يوجه الأستاذ المتعلمين لاستخراج المعلومات الواردة في المسألة.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784AFFC-1F48-098B-16B4-C066DF2A7F6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C02DB60-C93F-3E13-AA72-DE674D0623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3287757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3205596-09E5-901D-4AE4-3CF2605E53C5}"/>
              </a:ext>
            </a:extLst>
          </p:cNvPr>
          <p:cNvSpPr/>
          <p:nvPr/>
        </p:nvSpPr>
        <p:spPr>
          <a:xfrm>
            <a:off x="829410" y="30861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الحل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3" name="Image 12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E3BD902-A3FA-8698-9231-3B472EE1AD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2136" y="397835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797042F2-2BF8-B98A-08A4-F2A4E0BCEC84}"/>
              </a:ext>
            </a:extLst>
          </p:cNvPr>
          <p:cNvCxnSpPr/>
          <p:nvPr/>
        </p:nvCxnSpPr>
        <p:spPr>
          <a:xfrm>
            <a:off x="8095281" y="5295900"/>
            <a:ext cx="2826605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3F98C9E1-085D-11A3-97B2-FB7FE085E4AB}"/>
                  </a:ext>
                </a:extLst>
              </p:cNvPr>
              <p:cNvSpPr txBox="1"/>
              <p:nvPr/>
            </p:nvSpPr>
            <p:spPr>
              <a:xfrm>
                <a:off x="865986" y="4481496"/>
                <a:ext cx="5638799" cy="36856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SA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ea typeface="+mn-ea"/>
                    <a:cs typeface="Microsoft Uighur" panose="02000000000000000000" pitchFamily="2" charset="-78"/>
                  </a:rPr>
                  <a:t>المعلومات الواردة في المسألة هي:</a:t>
                </a:r>
              </a:p>
              <a:p>
                <a:pPr marL="914400" lvl="0" indent="-914400" algn="r" rtl="1">
                  <a:buFont typeface="+mj-lt"/>
                  <a:buAutoNum type="arabicPeriod"/>
                  <a:defRPr/>
                </a:pPr>
                <a:r>
                  <a:rPr lang="ar-MA" sz="4800" b="1" dirty="0">
                    <a:solidFill>
                      <a:prstClr val="black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عند فاطمة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48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4800" b="1" i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𝟏𝟖</m:t>
                        </m:r>
                      </m:num>
                      <m:den>
                        <m:r>
                          <a:rPr lang="ar-MA" sz="4800" b="1" i="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ar-MA" sz="4800" b="1" dirty="0">
                    <a:solidFill>
                      <a:prstClr val="black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 كيلوغراما من الشكولاتة</a:t>
                </a:r>
              </a:p>
              <a:p>
                <a:pPr marL="914400" lvl="0" indent="-914400" algn="r" rtl="1">
                  <a:buFont typeface="+mj-lt"/>
                  <a:buAutoNum type="arabicPeriod"/>
                  <a:defRPr/>
                </a:pPr>
                <a:r>
                  <a:rPr lang="ar-MA" sz="4800" b="1" dirty="0">
                    <a:solidFill>
                      <a:prstClr val="black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تسع كل علبة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48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4800" b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3</m:t>
                        </m:r>
                      </m:num>
                      <m:den>
                        <m:r>
                          <a:rPr lang="ar-MA" sz="4800" b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10</m:t>
                        </m:r>
                      </m:den>
                    </m:f>
                  </m:oMath>
                </a14:m>
                <a:r>
                  <a:rPr lang="ar-MA" sz="4800" b="1" dirty="0">
                    <a:solidFill>
                      <a:prstClr val="black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كيلوغراما</a:t>
                </a:r>
                <a:endParaRPr lang="ar-SA" sz="4800" b="1" dirty="0">
                  <a:solidFill>
                    <a:prstClr val="black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</mc:Choice>
        <mc:Fallback xmlns="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3F98C9E1-085D-11A3-97B2-FB7FE085E4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5986" y="4481496"/>
                <a:ext cx="5638799" cy="3685689"/>
              </a:xfrm>
              <a:prstGeom prst="rect">
                <a:avLst/>
              </a:prstGeom>
              <a:blipFill>
                <a:blip r:embed="rId5"/>
                <a:stretch>
                  <a:fillRect l="-4649" t="-3802" r="-4973" b="-611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 : coins arrondis 4">
                <a:extLst>
                  <a:ext uri="{FF2B5EF4-FFF2-40B4-BE49-F238E27FC236}">
                    <a16:creationId xmlns:a16="http://schemas.microsoft.com/office/drawing/2014/main" id="{B05ED069-2E39-CFFC-1849-0070BB4DC366}"/>
                  </a:ext>
                </a:extLst>
              </p:cNvPr>
              <p:cNvSpPr/>
              <p:nvPr/>
            </p:nvSpPr>
            <p:spPr>
              <a:xfrm>
                <a:off x="7740612" y="2907663"/>
                <a:ext cx="5232405" cy="6011407"/>
              </a:xfrm>
              <a:prstGeom prst="roundRect">
                <a:avLst/>
              </a:prstGeom>
              <a:solidFill>
                <a:schemeClr val="accent4"/>
              </a:solidFill>
              <a:ln/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 rtl="1"/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عند فاطمة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18</m:t>
                        </m:r>
                      </m:num>
                      <m:den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10</m:t>
                        </m:r>
                      </m:den>
                    </m:f>
                  </m:oMath>
                </a14:m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 كيلوغراما من الشكولاتة،  تريد توزيعها في علب تسع كل واحدة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3</m:t>
                        </m:r>
                      </m:num>
                      <m:den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10</m:t>
                        </m:r>
                      </m:den>
                    </m:f>
                  </m:oMath>
                </a14:m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كيلوغراما.</a:t>
                </a:r>
                <a:endParaRPr lang="fr-FR" sz="5400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algn="r" rtl="1"/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كم علبة يمكنها تعبئتها؟</a:t>
                </a:r>
              </a:p>
            </p:txBody>
          </p:sp>
        </mc:Choice>
        <mc:Fallback xmlns="">
          <p:sp>
            <p:nvSpPr>
              <p:cNvPr id="14" name="Rectangle : coins arrondis 4">
                <a:extLst>
                  <a:ext uri="{FF2B5EF4-FFF2-40B4-BE49-F238E27FC236}">
                    <a16:creationId xmlns:a16="http://schemas.microsoft.com/office/drawing/2014/main" id="{B05ED069-2E39-CFFC-1849-0070BB4DC36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0612" y="2907663"/>
                <a:ext cx="5232405" cy="6011407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71616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9210FE-DD3D-FA67-1652-F1E0B2988B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6505CE8-B2BD-6CE5-1714-2EDEFCE4AA2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7A390C0-0CE2-73EC-E9D7-110C860E49FE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E7558BF-7F84-1EA6-196B-9F458D34AC8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EB57C0-34E7-F061-2EB4-904632B08641}"/>
              </a:ext>
            </a:extLst>
          </p:cNvPr>
          <p:cNvSpPr txBox="1"/>
          <p:nvPr/>
        </p:nvSpPr>
        <p:spPr>
          <a:xfrm>
            <a:off x="426372" y="863026"/>
            <a:ext cx="12013246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سنتذكر السؤال الثاني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AA7ABC1-A3DA-4D7C-9B25-C93CF5E8132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8ECAED0-8CAF-CCD2-248C-8D770B5ED9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4609172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F595918-7B3C-4FDA-52AA-D3BB67524FBF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124476F9-6DF3-B35D-A822-20BD6AAEE0A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 : coins arrondis 4">
                <a:extLst>
                  <a:ext uri="{FF2B5EF4-FFF2-40B4-BE49-F238E27FC236}">
                    <a16:creationId xmlns:a16="http://schemas.microsoft.com/office/drawing/2014/main" id="{54DDCD5A-ED66-D623-2A54-C9E0967C1DE8}"/>
                  </a:ext>
                </a:extLst>
              </p:cNvPr>
              <p:cNvSpPr/>
              <p:nvPr/>
            </p:nvSpPr>
            <p:spPr>
              <a:xfrm>
                <a:off x="7644876" y="3211656"/>
                <a:ext cx="5232405" cy="5749058"/>
              </a:xfrm>
              <a:prstGeom prst="roundRect">
                <a:avLst/>
              </a:prstGeom>
              <a:solidFill>
                <a:schemeClr val="accent4"/>
              </a:solidFill>
              <a:ln/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 rtl="1"/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عند فاطمة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18</m:t>
                        </m:r>
                      </m:num>
                      <m:den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10</m:t>
                        </m:r>
                      </m:den>
                    </m:f>
                  </m:oMath>
                </a14:m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 كيلوغراما من الشكولاتة،  تريد توزيعها في علب تسع كل واحدة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3</m:t>
                        </m:r>
                      </m:num>
                      <m:den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10</m:t>
                        </m:r>
                      </m:den>
                    </m:f>
                  </m:oMath>
                </a14:m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كيلوغراما.</a:t>
                </a:r>
                <a:endParaRPr lang="fr-FR" sz="5400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algn="r" rtl="1"/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كم علبة يمكنها تعبئتها؟</a:t>
                </a:r>
              </a:p>
            </p:txBody>
          </p:sp>
        </mc:Choice>
        <mc:Fallback xmlns="">
          <p:sp>
            <p:nvSpPr>
              <p:cNvPr id="6" name="Rectangle : coins arrondis 4">
                <a:extLst>
                  <a:ext uri="{FF2B5EF4-FFF2-40B4-BE49-F238E27FC236}">
                    <a16:creationId xmlns:a16="http://schemas.microsoft.com/office/drawing/2014/main" id="{54DDCD5A-ED66-D623-2A54-C9E0967C1DE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4876" y="3211656"/>
                <a:ext cx="5232405" cy="5749058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ZoneTexte 3">
            <a:extLst>
              <a:ext uri="{FF2B5EF4-FFF2-40B4-BE49-F238E27FC236}">
                <a16:creationId xmlns:a16="http://schemas.microsoft.com/office/drawing/2014/main" id="{06A2449F-B68D-6557-63D8-D3EE57C5723E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1- </a:t>
            </a: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من يذكرني بالسؤال الثاني</a:t>
            </a:r>
            <a:r>
              <a:rPr kumimoji="0" lang="ar-S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؟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0302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85A6D-3194-C952-6A9F-F0EAF9481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2314193-6502-988B-986D-6E56A6A6D5B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1C08D9-1894-A519-3B37-834E4B0DB5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7F08689-56A9-2CC8-9039-6FA8F59D3995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258125-1811-ED4A-C58C-B10C4DB71BB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 الثاني هو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E4BCD29-4644-51D0-E845-A526AA77112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00C0FD-75F6-A272-2235-5D49279D7E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5685505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CDB436F-CB4A-E409-DABB-2B525C4A8E0B}"/>
              </a:ext>
            </a:extLst>
          </p:cNvPr>
          <p:cNvSpPr/>
          <p:nvPr/>
        </p:nvSpPr>
        <p:spPr>
          <a:xfrm>
            <a:off x="829678" y="308587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0" name="Image 9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AF20D803-817C-DF22-7DE3-8581EE6D804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7763" y="3947266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 : coins arrondis 4">
                <a:extLst>
                  <a:ext uri="{FF2B5EF4-FFF2-40B4-BE49-F238E27FC236}">
                    <a16:creationId xmlns:a16="http://schemas.microsoft.com/office/drawing/2014/main" id="{47767E66-4B53-7874-9BE9-675F3189E063}"/>
                  </a:ext>
                </a:extLst>
              </p:cNvPr>
              <p:cNvSpPr/>
              <p:nvPr/>
            </p:nvSpPr>
            <p:spPr>
              <a:xfrm>
                <a:off x="7644876" y="2949307"/>
                <a:ext cx="5232405" cy="6011407"/>
              </a:xfrm>
              <a:prstGeom prst="roundRect">
                <a:avLst/>
              </a:prstGeom>
              <a:solidFill>
                <a:schemeClr val="accent4"/>
              </a:solidFill>
              <a:ln/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 rtl="1"/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عند فاطمة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18</m:t>
                        </m:r>
                      </m:num>
                      <m:den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10</m:t>
                        </m:r>
                      </m:den>
                    </m:f>
                  </m:oMath>
                </a14:m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 كيلوغراما من الشكولاتة،  تريد توزيعها في علب تسع كل واحدة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3</m:t>
                        </m:r>
                      </m:num>
                      <m:den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10</m:t>
                        </m:r>
                      </m:den>
                    </m:f>
                  </m:oMath>
                </a14:m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كيلوغراما.</a:t>
                </a:r>
                <a:endParaRPr lang="fr-FR" sz="5400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algn="r" rtl="1"/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كم علبة يمكنها تعبئتها؟</a:t>
                </a:r>
              </a:p>
            </p:txBody>
          </p:sp>
        </mc:Choice>
        <mc:Fallback xmlns="">
          <p:sp>
            <p:nvSpPr>
              <p:cNvPr id="11" name="Rectangle : coins arrondis 4">
                <a:extLst>
                  <a:ext uri="{FF2B5EF4-FFF2-40B4-BE49-F238E27FC236}">
                    <a16:creationId xmlns:a16="http://schemas.microsoft.com/office/drawing/2014/main" id="{47767E66-4B53-7874-9BE9-675F3189E06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4876" y="2949307"/>
                <a:ext cx="5232405" cy="6011407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ZoneTexte 3">
            <a:extLst>
              <a:ext uri="{FF2B5EF4-FFF2-40B4-BE49-F238E27FC236}">
                <a16:creationId xmlns:a16="http://schemas.microsoft.com/office/drawing/2014/main" id="{93EC488E-B28F-721F-DA27-1BE2A34CE70D}"/>
              </a:ext>
            </a:extLst>
          </p:cNvPr>
          <p:cNvSpPr txBox="1"/>
          <p:nvPr/>
        </p:nvSpPr>
        <p:spPr>
          <a:xfrm>
            <a:off x="1447800" y="4991100"/>
            <a:ext cx="518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2- </a:t>
            </a:r>
            <a:r>
              <a:rPr kumimoji="0" lang="ar-S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ما المطلوب مني؟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8421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6400800" y="4883162"/>
            <a:ext cx="4714607" cy="11657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3 -العمليات وحل المسائل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ضرب وقسمة الأعداد الكسرية 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الاستئناس باستراتيجة الأسئلة الأربعة لحل مسألة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4AF3FD13-297A-5F5E-8640-C6FB5BC52446}"/>
              </a:ext>
            </a:extLst>
          </p:cNvPr>
          <p:cNvSpPr txBox="1"/>
          <p:nvPr/>
        </p:nvSpPr>
        <p:spPr>
          <a:xfrm>
            <a:off x="4185836" y="7996437"/>
            <a:ext cx="6943726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 –لعبة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عجلة الأعداد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6988960" y="2628900"/>
            <a:ext cx="4079744" cy="8117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حساب ذهني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جمع وطرح  الأعداد الكسرية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4808156" y="3724185"/>
            <a:ext cx="6321405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S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- الأعداد</a:t>
            </a:r>
            <a:r>
              <a:rPr lang="en-US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ar-SA" sz="4800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ترتيب الأعداد الكسرية (لها مقامات مختلفة)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85AAE1A-A8C6-126F-9983-61FED9037F7A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هيكلة الحصة</a:t>
            </a:r>
            <a:endParaRPr lang="fr-FR" sz="4000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10">
            <a:extLst>
              <a:ext uri="{FF2B5EF4-FFF2-40B4-BE49-F238E27FC236}">
                <a16:creationId xmlns:a16="http://schemas.microsoft.com/office/drawing/2014/main" id="{891BCC64-26D6-3BAE-26F7-BE2DDF146B24}"/>
              </a:ext>
            </a:extLst>
          </p:cNvPr>
          <p:cNvSpPr txBox="1"/>
          <p:nvPr/>
        </p:nvSpPr>
        <p:spPr>
          <a:xfrm>
            <a:off x="7049818" y="6459702"/>
            <a:ext cx="4079744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–عمل فردي على الكراسة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الإنجاز/التصحيح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AE036138-7D6C-B9E7-D523-1A1B7EA74A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0926" y="2340843"/>
            <a:ext cx="846729" cy="1008318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ACEBF0B4-15F0-1C22-74E0-C19C0AC03A0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99602" y="3635391"/>
            <a:ext cx="929375" cy="1050909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5617348B-9EAA-E164-D0BA-52D0BA9AC4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4000" y="5083191"/>
            <a:ext cx="929375" cy="1050909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1394069D-300D-D2C7-F575-B2F8C07B8A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65322" y="6344982"/>
            <a:ext cx="846729" cy="1008318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CD8C81E7-5653-6894-67AF-86CF83E4CD5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36492" y="7792782"/>
            <a:ext cx="751163" cy="1008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404EB-94C7-DF94-3684-5D53C7970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AD8E642-566D-A5CC-1F46-B727FB0528C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51793D1-458A-56DC-8E45-E901E94B582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A8194C-1AB6-D85B-DD35-58BEF2735C4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920DA8F-9D84-1A89-846A-6AB2408CEB0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يتفاعل الأستاذ مع المتعلمين لتحديد المطلوب.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B706E82-F899-2320-6C68-704BA1D14B5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6C31FE-7AA5-BA4B-3BBE-0F8EEB44F3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6124464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058000A-7BBC-0401-3C35-C9944D0FF91D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الحل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52F2D333-FBE4-A2EA-11EA-97CFE9EE86D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1689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3936322-FA47-7736-654E-124CFA4736CC}"/>
              </a:ext>
            </a:extLst>
          </p:cNvPr>
          <p:cNvSpPr txBox="1"/>
          <p:nvPr/>
        </p:nvSpPr>
        <p:spPr>
          <a:xfrm>
            <a:off x="1001529" y="5018037"/>
            <a:ext cx="56387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المط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</a:t>
            </a:r>
            <a:r>
              <a:rPr kumimoji="0" lang="ar-S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وب هو  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إيجاد عدد العلب التي يمكنها تعبئتها.</a:t>
            </a:r>
            <a:endParaRPr kumimoji="0" lang="fr-FR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 : coins arrondis 4">
                <a:extLst>
                  <a:ext uri="{FF2B5EF4-FFF2-40B4-BE49-F238E27FC236}">
                    <a16:creationId xmlns:a16="http://schemas.microsoft.com/office/drawing/2014/main" id="{58D8D48C-6B19-7BEF-A1F4-9886D8AA8886}"/>
                  </a:ext>
                </a:extLst>
              </p:cNvPr>
              <p:cNvSpPr/>
              <p:nvPr/>
            </p:nvSpPr>
            <p:spPr>
              <a:xfrm>
                <a:off x="7647367" y="3162300"/>
                <a:ext cx="5232405" cy="5798414"/>
              </a:xfrm>
              <a:prstGeom prst="roundRect">
                <a:avLst/>
              </a:prstGeom>
              <a:solidFill>
                <a:schemeClr val="accent4"/>
              </a:solidFill>
              <a:ln/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 rtl="1"/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عند فاطمة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18</m:t>
                        </m:r>
                      </m:num>
                      <m:den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10</m:t>
                        </m:r>
                      </m:den>
                    </m:f>
                  </m:oMath>
                </a14:m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 كيلوغراما من الشكولاتة،  تريد توزيعها في علب تسع كل واحدة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3</m:t>
                        </m:r>
                      </m:num>
                      <m:den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10</m:t>
                        </m:r>
                      </m:den>
                    </m:f>
                  </m:oMath>
                </a14:m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كيلوغراما.</a:t>
                </a:r>
                <a:endParaRPr lang="fr-FR" sz="5400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algn="r" rtl="1"/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كم علبة يمكنها تعبئتها؟</a:t>
                </a:r>
              </a:p>
            </p:txBody>
          </p:sp>
        </mc:Choice>
        <mc:Fallback xmlns="">
          <p:sp>
            <p:nvSpPr>
              <p:cNvPr id="9" name="Rectangle : coins arrondis 4">
                <a:extLst>
                  <a:ext uri="{FF2B5EF4-FFF2-40B4-BE49-F238E27FC236}">
                    <a16:creationId xmlns:a16="http://schemas.microsoft.com/office/drawing/2014/main" id="{58D8D48C-6B19-7BEF-A1F4-9886D8AA888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7367" y="3162300"/>
                <a:ext cx="5232405" cy="5798414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98167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A8DC7E-8539-44B5-85C5-5928357728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69514BF-C8EF-291A-091C-4D165264419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1C8B7D6-F87F-8911-707F-975112E5A912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2728129-9443-60BE-F7A1-9E9D62131288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A49BDB9-B976-F372-8B09-D1FA463878C5}"/>
              </a:ext>
            </a:extLst>
          </p:cNvPr>
          <p:cNvSpPr txBox="1"/>
          <p:nvPr/>
        </p:nvSpPr>
        <p:spPr>
          <a:xfrm>
            <a:off x="426372" y="863026"/>
            <a:ext cx="12013246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سنتذكر السؤالين الأخيرين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7ABBBD6-61F6-8D80-FE63-84F3221FEA06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8097BC8-FB14-3B47-8660-7DBA4F89F7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315042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DFC577CF-E23F-E301-67A3-509DC90EBC7F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18C97457-0344-2A1E-B82A-7C8956A15F9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 : coins arrondis 4">
                <a:extLst>
                  <a:ext uri="{FF2B5EF4-FFF2-40B4-BE49-F238E27FC236}">
                    <a16:creationId xmlns:a16="http://schemas.microsoft.com/office/drawing/2014/main" id="{1DC0D3B3-F331-24CE-552A-11EF600B586B}"/>
                  </a:ext>
                </a:extLst>
              </p:cNvPr>
              <p:cNvSpPr/>
              <p:nvPr/>
            </p:nvSpPr>
            <p:spPr>
              <a:xfrm>
                <a:off x="7644876" y="3467100"/>
                <a:ext cx="5232405" cy="5939998"/>
              </a:xfrm>
              <a:prstGeom prst="roundRect">
                <a:avLst/>
              </a:prstGeom>
              <a:solidFill>
                <a:schemeClr val="accent4"/>
              </a:solidFill>
              <a:ln/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 rtl="1"/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عند فاطمة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18</m:t>
                        </m:r>
                      </m:num>
                      <m:den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10</m:t>
                        </m:r>
                      </m:den>
                    </m:f>
                  </m:oMath>
                </a14:m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 كيلوغراما من الشكولاتة،  تريد توزيعها في علب تسع كل واحدة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3</m:t>
                        </m:r>
                      </m:num>
                      <m:den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10</m:t>
                        </m:r>
                      </m:den>
                    </m:f>
                  </m:oMath>
                </a14:m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كيلوغراما.</a:t>
                </a:r>
                <a:endParaRPr lang="fr-FR" sz="5400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algn="r" rtl="1"/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كم علبة يمكنها تعبئتها؟</a:t>
                </a:r>
              </a:p>
            </p:txBody>
          </p:sp>
        </mc:Choice>
        <mc:Fallback xmlns="">
          <p:sp>
            <p:nvSpPr>
              <p:cNvPr id="6" name="Rectangle : coins arrondis 4">
                <a:extLst>
                  <a:ext uri="{FF2B5EF4-FFF2-40B4-BE49-F238E27FC236}">
                    <a16:creationId xmlns:a16="http://schemas.microsoft.com/office/drawing/2014/main" id="{1DC0D3B3-F331-24CE-552A-11EF600B586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4876" y="3467100"/>
                <a:ext cx="5232405" cy="5939998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ZoneTexte 3">
            <a:extLst>
              <a:ext uri="{FF2B5EF4-FFF2-40B4-BE49-F238E27FC236}">
                <a16:creationId xmlns:a16="http://schemas.microsoft.com/office/drawing/2014/main" id="{D51B721E-D6C2-11A9-C88D-595C51D1B4B7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من يذكرني بالسؤالين الأخيرين</a:t>
            </a:r>
            <a:r>
              <a:rPr kumimoji="0" lang="ar-S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؟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6627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F250E-E7F4-EC07-9AE3-5E824B025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132E951-F327-AC55-1AD8-24910DF247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9CD851-BE81-5DE9-7DDA-0C49E59A6BA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86B59A1-C933-DCC6-8274-D46F9F8D1B7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1E44A15-94A5-C00A-F261-7262870AA233}"/>
              </a:ext>
            </a:extLst>
          </p:cNvPr>
          <p:cNvSpPr txBox="1"/>
          <p:nvPr/>
        </p:nvSpPr>
        <p:spPr>
          <a:xfrm>
            <a:off x="1219200" y="863026"/>
            <a:ext cx="11220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السؤالان الأخيران هما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7F4C55-9226-7022-02F8-D8F34982084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CF3A36-CF9B-1BB2-92FE-4EDEF2C0B7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2160765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0C61EEE-FCF1-7C57-0E12-18A36DDFD2F9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44872814-96EC-BB9C-143F-80DE36E3BB9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 : coins arrondis 4">
                <a:extLst>
                  <a:ext uri="{FF2B5EF4-FFF2-40B4-BE49-F238E27FC236}">
                    <a16:creationId xmlns:a16="http://schemas.microsoft.com/office/drawing/2014/main" id="{4EC95093-3B55-2952-7670-E51738E23478}"/>
                  </a:ext>
                </a:extLst>
              </p:cNvPr>
              <p:cNvSpPr/>
              <p:nvPr/>
            </p:nvSpPr>
            <p:spPr>
              <a:xfrm>
                <a:off x="7644876" y="3314700"/>
                <a:ext cx="5232405" cy="6092398"/>
              </a:xfrm>
              <a:prstGeom prst="roundRect">
                <a:avLst/>
              </a:prstGeom>
              <a:solidFill>
                <a:schemeClr val="accent4"/>
              </a:solidFill>
              <a:ln/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 rtl="1"/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عند فاطمة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18</m:t>
                        </m:r>
                      </m:num>
                      <m:den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10</m:t>
                        </m:r>
                      </m:den>
                    </m:f>
                  </m:oMath>
                </a14:m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 كيلوغراما من الشكولاتة،  تريد توزيعها في علب تسع كل واحدة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3</m:t>
                        </m:r>
                      </m:num>
                      <m:den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10</m:t>
                        </m:r>
                      </m:den>
                    </m:f>
                  </m:oMath>
                </a14:m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كيلوغراما.</a:t>
                </a:r>
                <a:endParaRPr lang="fr-FR" sz="5400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algn="r" rtl="1"/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كم علبة يمكنها تعبئتها؟</a:t>
                </a:r>
              </a:p>
            </p:txBody>
          </p:sp>
        </mc:Choice>
        <mc:Fallback xmlns="">
          <p:sp>
            <p:nvSpPr>
              <p:cNvPr id="9" name="Rectangle : coins arrondis 4">
                <a:extLst>
                  <a:ext uri="{FF2B5EF4-FFF2-40B4-BE49-F238E27FC236}">
                    <a16:creationId xmlns:a16="http://schemas.microsoft.com/office/drawing/2014/main" id="{4EC95093-3B55-2952-7670-E51738E2347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4876" y="3314700"/>
                <a:ext cx="5232405" cy="6092398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ZoneTexte 3">
            <a:extLst>
              <a:ext uri="{FF2B5EF4-FFF2-40B4-BE49-F238E27FC236}">
                <a16:creationId xmlns:a16="http://schemas.microsoft.com/office/drawing/2014/main" id="{1F3B69A7-C997-1D16-0371-DA44F336D683}"/>
              </a:ext>
            </a:extLst>
          </p:cNvPr>
          <p:cNvSpPr txBox="1"/>
          <p:nvPr/>
        </p:nvSpPr>
        <p:spPr>
          <a:xfrm>
            <a:off x="1066800" y="4991100"/>
            <a:ext cx="5562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3</a:t>
            </a:r>
            <a:r>
              <a:rPr kumimoji="0" lang="ar-SA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- </a:t>
            </a:r>
            <a:r>
              <a:rPr kumimoji="0" lang="ar-S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ماذا علينا أن نفعل؟ ولماذا؟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8768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28E75-9A5E-C4A4-A67C-89555DE56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5F752B-F016-F41F-90B9-7DA979FEA43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45C1D9-73CD-E1E8-11C6-200658F52258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99A1C9-0B44-8FE3-309B-CB18AB5ACEB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6857DD-67B9-4D48-8998-4043852CC9C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الجواب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9280AB0-93F9-BB49-9359-E195B29A218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75BD1DB-D7F0-16DF-3511-1DB33FFAB41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933080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 : coins arrondis 4">
                <a:extLst>
                  <a:ext uri="{FF2B5EF4-FFF2-40B4-BE49-F238E27FC236}">
                    <a16:creationId xmlns:a16="http://schemas.microsoft.com/office/drawing/2014/main" id="{009FA4A4-31F7-5993-62AD-9D2DAD8AF4D5}"/>
                  </a:ext>
                </a:extLst>
              </p:cNvPr>
              <p:cNvSpPr/>
              <p:nvPr/>
            </p:nvSpPr>
            <p:spPr>
              <a:xfrm>
                <a:off x="7644876" y="2949307"/>
                <a:ext cx="5232405" cy="6011407"/>
              </a:xfrm>
              <a:prstGeom prst="roundRect">
                <a:avLst/>
              </a:prstGeom>
              <a:solidFill>
                <a:schemeClr val="accent4"/>
              </a:solidFill>
              <a:ln/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 rtl="1"/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عند فاطمة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18</m:t>
                        </m:r>
                      </m:num>
                      <m:den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10</m:t>
                        </m:r>
                      </m:den>
                    </m:f>
                  </m:oMath>
                </a14:m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 كيلوغراما من الشكولاتة،  تريد توزيعها في علب تسع كل واحدة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3</m:t>
                        </m:r>
                      </m:num>
                      <m:den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10</m:t>
                        </m:r>
                      </m:den>
                    </m:f>
                  </m:oMath>
                </a14:m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كيلوغراما.</a:t>
                </a:r>
                <a:endParaRPr lang="fr-FR" sz="5400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algn="r" rtl="1"/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كم علبة يمكنها تعبئتها؟</a:t>
                </a:r>
              </a:p>
            </p:txBody>
          </p:sp>
        </mc:Choice>
        <mc:Fallback xmlns="">
          <p:sp>
            <p:nvSpPr>
              <p:cNvPr id="13" name="Rectangle : coins arrondis 4">
                <a:extLst>
                  <a:ext uri="{FF2B5EF4-FFF2-40B4-BE49-F238E27FC236}">
                    <a16:creationId xmlns:a16="http://schemas.microsoft.com/office/drawing/2014/main" id="{009FA4A4-31F7-5993-62AD-9D2DAD8AF4D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4876" y="2949307"/>
                <a:ext cx="5232405" cy="6011407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21FEF18-C2CB-BCAC-5EF5-BAC97B349304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الحل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6C7A0D8-C905-A2EB-F0F1-2D677A74B22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67295" y="402088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CFEAE238-E531-FC01-75D5-37E7AEAEF68D}"/>
                  </a:ext>
                </a:extLst>
              </p:cNvPr>
              <p:cNvSpPr txBox="1"/>
              <p:nvPr/>
            </p:nvSpPr>
            <p:spPr>
              <a:xfrm>
                <a:off x="990599" y="4209752"/>
                <a:ext cx="5638799" cy="22334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914400" lvl="0" indent="-914400" algn="r" rtl="1">
                  <a:buFont typeface="+mj-lt"/>
                  <a:buAutoNum type="arabicPeriod"/>
                  <a:defRPr/>
                </a:pPr>
                <a:r>
                  <a:rPr lang="ar-MA" sz="3600" b="1" dirty="0">
                    <a:solidFill>
                      <a:prstClr val="black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عند فاطمة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3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3600" b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𝟏𝟖</m:t>
                        </m:r>
                      </m:num>
                      <m:den>
                        <m:r>
                          <a:rPr lang="ar-MA" sz="3600" b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ar-MA" sz="3600" b="1" dirty="0">
                    <a:solidFill>
                      <a:prstClr val="black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 كيلوغراما من الشكولاتة</a:t>
                </a:r>
              </a:p>
              <a:p>
                <a:pPr marL="914400" lvl="0" indent="-914400" algn="r" rtl="1">
                  <a:buFont typeface="+mj-lt"/>
                  <a:buAutoNum type="arabicPeriod"/>
                  <a:defRPr/>
                </a:pPr>
                <a:r>
                  <a:rPr lang="ar-MA" sz="3600" b="1" dirty="0">
                    <a:solidFill>
                      <a:prstClr val="black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تسع كل علبة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3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3600" b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3</m:t>
                        </m:r>
                      </m:num>
                      <m:den>
                        <m:r>
                          <a:rPr lang="ar-MA" sz="3600" b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10</m:t>
                        </m:r>
                      </m:den>
                    </m:f>
                  </m:oMath>
                </a14:m>
                <a:r>
                  <a:rPr lang="ar-MA" sz="3600" b="1" dirty="0">
                    <a:solidFill>
                      <a:prstClr val="black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كيلوغراما</a:t>
                </a:r>
                <a:endParaRPr lang="ar-SA" sz="3600" b="1" dirty="0">
                  <a:solidFill>
                    <a:prstClr val="black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marL="914400" lvl="0" indent="-914400" algn="r" rtl="1">
                  <a:buFont typeface="+mj-lt"/>
                  <a:buAutoNum type="arabicPeriod"/>
                  <a:defRPr/>
                </a:pPr>
                <a:r>
                  <a:rPr lang="ar-MA" sz="3600" dirty="0">
                    <a:solidFill>
                      <a:prstClr val="black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كم علبة يمكنها تعبئتها</a:t>
                </a:r>
                <a:r>
                  <a:rPr lang="ar-MA" sz="3600" b="1" dirty="0">
                    <a:solidFill>
                      <a:prstClr val="black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؟</a:t>
                </a:r>
                <a:endParaRPr lang="fr-FR" sz="3600" b="1" dirty="0">
                  <a:solidFill>
                    <a:prstClr val="black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</mc:Choice>
        <mc:Fallback xmlns="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CFEAE238-E531-FC01-75D5-37E7AEAEF6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0599" y="4209752"/>
                <a:ext cx="5638799" cy="2233432"/>
              </a:xfrm>
              <a:prstGeom prst="rect">
                <a:avLst/>
              </a:prstGeom>
              <a:blipFill>
                <a:blip r:embed="rId6"/>
                <a:stretch>
                  <a:fillRect l="-3676" r="-2595" b="-956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ZoneTexte 3">
            <a:extLst>
              <a:ext uri="{FF2B5EF4-FFF2-40B4-BE49-F238E27FC236}">
                <a16:creationId xmlns:a16="http://schemas.microsoft.com/office/drawing/2014/main" id="{B297B74F-1BDB-AC11-DF49-E566B62321DD}"/>
              </a:ext>
            </a:extLst>
          </p:cNvPr>
          <p:cNvSpPr txBox="1"/>
          <p:nvPr/>
        </p:nvSpPr>
        <p:spPr>
          <a:xfrm>
            <a:off x="304430" y="6536111"/>
            <a:ext cx="672043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5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عليّ أن أقوم بعملية </a:t>
            </a: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القسمة</a:t>
            </a:r>
            <a:r>
              <a:rPr kumimoji="0" lang="ar-SA" sz="5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54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لإيجاد عدد العلب التي يمكنها تعبئتها</a:t>
            </a: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SA" sz="44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96002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E3F13-3199-65BD-6E3D-20BB14290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E8D6C03-0D77-2FE8-BA0C-629F2C564D6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4E94366-57DA-540C-8CD3-E06AD68196E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00C298-D6B9-091C-2E87-4F86864848B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DA01C2-DEB2-9836-8D76-AEC47158FD3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لاحظوا جيدا. لماذا سنجري عملية 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القسمة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لإيجاد حل المسألة.</a:t>
            </a: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480D423-9065-F953-0B6E-E35B387F901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752732-A4D0-5434-C8DD-C5845C5E57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2963067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89507A1F-75DC-EA21-5F60-1C8CA34A81FA}"/>
              </a:ext>
            </a:extLst>
          </p:cNvPr>
          <p:cNvSpPr/>
          <p:nvPr/>
        </p:nvSpPr>
        <p:spPr>
          <a:xfrm>
            <a:off x="5054886" y="5326010"/>
            <a:ext cx="3324811" cy="1945098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1">
              <a:defRPr/>
            </a:pPr>
            <a:r>
              <a:rPr lang="ar-MA" sz="48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سعة كل علبة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99474349-DAF7-8FA8-C807-051A9AC7D8B3}"/>
              </a:ext>
            </a:extLst>
          </p:cNvPr>
          <p:cNvSpPr/>
          <p:nvPr/>
        </p:nvSpPr>
        <p:spPr>
          <a:xfrm>
            <a:off x="457200" y="5326010"/>
            <a:ext cx="3476254" cy="1945098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كتلة الشكولاتة التي تملكها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98B1E6E-7A25-E02A-D06E-BCFE88245077}"/>
              </a:ext>
            </a:extLst>
          </p:cNvPr>
          <p:cNvSpPr txBox="1"/>
          <p:nvPr/>
        </p:nvSpPr>
        <p:spPr>
          <a:xfrm>
            <a:off x="3924123" y="497512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?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0246FD8-E232-D8DA-BA82-80D8C32BCB37}"/>
              </a:ext>
            </a:extLst>
          </p:cNvPr>
          <p:cNvSpPr txBox="1"/>
          <p:nvPr/>
        </p:nvSpPr>
        <p:spPr>
          <a:xfrm>
            <a:off x="8234565" y="497512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=</a:t>
            </a:r>
            <a:endParaRPr kumimoji="0" lang="fr-FR" sz="1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794FADF8-E1FA-F602-37C8-C3AEBF8BD545}"/>
              </a:ext>
            </a:extLst>
          </p:cNvPr>
          <p:cNvSpPr/>
          <p:nvPr/>
        </p:nvSpPr>
        <p:spPr>
          <a:xfrm>
            <a:off x="9501130" y="5228725"/>
            <a:ext cx="3723410" cy="2042383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كم علبة يمكنها تعبئتها</a:t>
            </a:r>
            <a:r>
              <a:rPr kumimoji="0" lang="ar-SA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؟</a:t>
            </a:r>
            <a:endParaRPr kumimoji="0" lang="ar-MA" sz="6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0089796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CE716F-96EC-2D69-C34B-5F7B74483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FCB1023-028D-E7B4-0189-B1FD5E1E99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E56B6F8-24F9-F75D-89C3-26720993981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87079B3-D5B0-2876-556A-6B2147B5C7DC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7FE31CD-2188-6425-0824-DD91DB634E58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نعم 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سنقسم العدد الكسري الذي يمثل كتلة الشكولاتة التي تملكها فاطمة على العدد الكسري الذي يمثل سعة كل علبة بالكيلوغرام</a:t>
            </a: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EB9272A-DFE7-5D7C-9D6C-5FA4123B5CC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5DF3E76-C079-A0A3-0D45-72029AA5B2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6104780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 : coins arrondis 4">
                <a:extLst>
                  <a:ext uri="{FF2B5EF4-FFF2-40B4-BE49-F238E27FC236}">
                    <a16:creationId xmlns:a16="http://schemas.microsoft.com/office/drawing/2014/main" id="{0F45B6CE-0682-0637-53CD-50064C71BB67}"/>
                  </a:ext>
                </a:extLst>
              </p:cNvPr>
              <p:cNvSpPr/>
              <p:nvPr/>
            </p:nvSpPr>
            <p:spPr>
              <a:xfrm>
                <a:off x="5257801" y="4838700"/>
                <a:ext cx="2943810" cy="2783298"/>
              </a:xfrm>
              <a:prstGeom prst="roundRect">
                <a:avLst/>
              </a:prstGeom>
              <a:ln/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ar-MA" sz="8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Microsoft Uighur" panose="02000000000000000000" pitchFamily="2" charset="-78"/>
                            </a:rPr>
                          </m:ctrlPr>
                        </m:fPr>
                        <m:num>
                          <m:r>
                            <a:rPr kumimoji="0" lang="ar-MA" sz="8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Microsoft Uighur" panose="02000000000000000000" pitchFamily="2" charset="-78"/>
                            </a:rPr>
                            <m:t>3</m:t>
                          </m:r>
                        </m:num>
                        <m:den>
                          <m:r>
                            <a:rPr kumimoji="0" lang="ar-MA" sz="8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Microsoft Uighur" panose="02000000000000000000" pitchFamily="2" charset="-78"/>
                            </a:rPr>
                            <m:t>10</m:t>
                          </m:r>
                        </m:den>
                      </m:f>
                    </m:oMath>
                  </m:oMathPara>
                </a14:m>
                <a:endParaRPr kumimoji="0" lang="ar-MA" sz="13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endParaRPr>
              </a:p>
            </p:txBody>
          </p:sp>
        </mc:Choice>
        <mc:Fallback xmlns="">
          <p:sp>
            <p:nvSpPr>
              <p:cNvPr id="7" name="Rectangle : coins arrondis 4">
                <a:extLst>
                  <a:ext uri="{FF2B5EF4-FFF2-40B4-BE49-F238E27FC236}">
                    <a16:creationId xmlns:a16="http://schemas.microsoft.com/office/drawing/2014/main" id="{0F45B6CE-0682-0637-53CD-50064C71BB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7801" y="4838700"/>
                <a:ext cx="2943810" cy="2783298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 : coins arrondis 4">
                <a:extLst>
                  <a:ext uri="{FF2B5EF4-FFF2-40B4-BE49-F238E27FC236}">
                    <a16:creationId xmlns:a16="http://schemas.microsoft.com/office/drawing/2014/main" id="{06D7EE0A-1425-4E58-A39E-AFBAA4FB7D76}"/>
                  </a:ext>
                </a:extLst>
              </p:cNvPr>
              <p:cNvSpPr/>
              <p:nvPr/>
            </p:nvSpPr>
            <p:spPr>
              <a:xfrm>
                <a:off x="582034" y="4876060"/>
                <a:ext cx="3351420" cy="2783298"/>
              </a:xfrm>
              <a:prstGeom prst="roundRect">
                <a:avLst/>
              </a:prstGeom>
              <a:ln/>
            </p:spPr>
            <p:style>
              <a:lnRef idx="1">
                <a:schemeClr val="accent6"/>
              </a:lnRef>
              <a:fillRef idx="3">
                <a:schemeClr val="accent6"/>
              </a:fillRef>
              <a:effectRef idx="2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 rtl="1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ar-MA" sz="88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Microsoft Uighur" panose="02000000000000000000" pitchFamily="2" charset="-78"/>
                            </a:rPr>
                          </m:ctrlPr>
                        </m:fPr>
                        <m:num>
                          <m:r>
                            <a:rPr lang="ar-MA" sz="8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Microsoft Uighur" panose="02000000000000000000" pitchFamily="2" charset="-78"/>
                            </a:rPr>
                            <m:t>18</m:t>
                          </m:r>
                        </m:num>
                        <m:den>
                          <m:r>
                            <a:rPr lang="ar-MA" sz="88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cs typeface="Microsoft Uighur" panose="02000000000000000000" pitchFamily="2" charset="-78"/>
                            </a:rPr>
                            <m:t>10</m:t>
                          </m:r>
                        </m:den>
                      </m:f>
                    </m:oMath>
                  </m:oMathPara>
                </a14:m>
                <a:endParaRPr lang="ar-MA" sz="13800" dirty="0">
                  <a:solidFill>
                    <a:prstClr val="black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</mc:Choice>
        <mc:Fallback xmlns="">
          <p:sp>
            <p:nvSpPr>
              <p:cNvPr id="6" name="Rectangle : coins arrondis 4">
                <a:extLst>
                  <a:ext uri="{FF2B5EF4-FFF2-40B4-BE49-F238E27FC236}">
                    <a16:creationId xmlns:a16="http://schemas.microsoft.com/office/drawing/2014/main" id="{06D7EE0A-1425-4E58-A39E-AFBAA4FB7D7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2034" y="4876060"/>
                <a:ext cx="3351420" cy="2783298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ZoneTexte 9">
            <a:extLst>
              <a:ext uri="{FF2B5EF4-FFF2-40B4-BE49-F238E27FC236}">
                <a16:creationId xmlns:a16="http://schemas.microsoft.com/office/drawing/2014/main" id="{9B243465-A6F8-5011-CDAF-EF9141DF7DDC}"/>
              </a:ext>
            </a:extLst>
          </p:cNvPr>
          <p:cNvSpPr txBox="1"/>
          <p:nvPr/>
        </p:nvSpPr>
        <p:spPr>
          <a:xfrm>
            <a:off x="4085853" y="5336685"/>
            <a:ext cx="1324347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÷</a:t>
            </a:r>
            <a:endParaRPr kumimoji="0" lang="fr-FR" sz="16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DE474B2-986A-7D71-C3A1-B30A9B3707B4}"/>
              </a:ext>
            </a:extLst>
          </p:cNvPr>
          <p:cNvSpPr txBox="1"/>
          <p:nvPr/>
        </p:nvSpPr>
        <p:spPr>
          <a:xfrm>
            <a:off x="8201611" y="490691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=</a:t>
            </a:r>
            <a:endParaRPr kumimoji="0" lang="fr-FR" sz="1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8A075C67-AD88-0F6E-2705-0CD7FC62CC77}"/>
              </a:ext>
            </a:extLst>
          </p:cNvPr>
          <p:cNvSpPr/>
          <p:nvPr/>
        </p:nvSpPr>
        <p:spPr>
          <a:xfrm>
            <a:off x="9864314" y="4838700"/>
            <a:ext cx="3165885" cy="2783298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1">
              <a:defRPr/>
            </a:pPr>
            <a:r>
              <a:rPr lang="ar-MA" sz="5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كم علبة يمكنها تعبئتها</a:t>
            </a:r>
            <a:r>
              <a:rPr lang="ar-SA" sz="5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54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5834965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C21FB-B672-B7DA-932F-D8D90E2BC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29E5252-F8A0-D1D0-73C6-B6A7BAA2895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199E3B-D9BB-8B14-5C74-027F468F9C1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4AC312-6E0F-C758-87D7-172515235327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6D2526C-13C0-BA6F-D715-376D98F5A1F6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حل المسألة.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1F3161B-C60A-5F07-B77C-43C8EF17D1D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91AC2B-9BF3-B4E8-FB72-557C3F8A72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2808927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3FDB0FE-B454-E7A5-AB5B-40A049B3C813}"/>
              </a:ext>
            </a:extLst>
          </p:cNvPr>
          <p:cNvSpPr/>
          <p:nvPr/>
        </p:nvSpPr>
        <p:spPr>
          <a:xfrm>
            <a:off x="457200" y="2866190"/>
            <a:ext cx="6567660" cy="107487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1"/>
            <a:r>
              <a:rPr lang="ar-MA" sz="4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كم علبة يمكنها تعبئتها؟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 : coins arrondis 4">
                <a:extLst>
                  <a:ext uri="{FF2B5EF4-FFF2-40B4-BE49-F238E27FC236}">
                    <a16:creationId xmlns:a16="http://schemas.microsoft.com/office/drawing/2014/main" id="{AA9120E5-2B6D-11CD-F834-151EEEAB4111}"/>
                  </a:ext>
                </a:extLst>
              </p:cNvPr>
              <p:cNvSpPr/>
              <p:nvPr/>
            </p:nvSpPr>
            <p:spPr>
              <a:xfrm>
                <a:off x="7644876" y="3211656"/>
                <a:ext cx="5232405" cy="5749058"/>
              </a:xfrm>
              <a:prstGeom prst="roundRect">
                <a:avLst/>
              </a:prstGeom>
              <a:solidFill>
                <a:schemeClr val="accent4"/>
              </a:solidFill>
              <a:ln/>
            </p:spPr>
            <p:style>
              <a:lnRef idx="1">
                <a:schemeClr val="accent5"/>
              </a:lnRef>
              <a:fillRef idx="3">
                <a:schemeClr val="accent5"/>
              </a:fillRef>
              <a:effectRef idx="2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 rtl="1"/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عند فاطمة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18</m:t>
                        </m:r>
                      </m:num>
                      <m:den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10</m:t>
                        </m:r>
                      </m:den>
                    </m:f>
                  </m:oMath>
                </a14:m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  كيلوغراما من الشكولاتة،  تريد توزيعها في علب تسع كل واحدة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3</m:t>
                        </m:r>
                      </m:num>
                      <m:den>
                        <m:r>
                          <a:rPr lang="ar-MA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10</m:t>
                        </m:r>
                      </m:den>
                    </m:f>
                  </m:oMath>
                </a14:m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كيلوغراما.</a:t>
                </a:r>
                <a:endParaRPr lang="fr-FR" sz="5400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algn="r" rtl="1"/>
                <a:r>
                  <a:rPr lang="ar-MA" sz="5400" dirty="0">
                    <a:solidFill>
                      <a:schemeClr val="tx1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كم علبة يمكنها تعبئتها؟</a:t>
                </a:r>
              </a:p>
            </p:txBody>
          </p:sp>
        </mc:Choice>
        <mc:Fallback xmlns="">
          <p:sp>
            <p:nvSpPr>
              <p:cNvPr id="4" name="Rectangle : coins arrondis 4">
                <a:extLst>
                  <a:ext uri="{FF2B5EF4-FFF2-40B4-BE49-F238E27FC236}">
                    <a16:creationId xmlns:a16="http://schemas.microsoft.com/office/drawing/2014/main" id="{AA9120E5-2B6D-11CD-F834-151EEEAB411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4876" y="3211656"/>
                <a:ext cx="5232405" cy="5749058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  <a:ln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8D8DC509-D1F0-E64E-6007-9C9F751A34D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907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CCA494FA-7D87-F607-D9FE-6A507EDBD8E8}"/>
                  </a:ext>
                </a:extLst>
              </p:cNvPr>
              <p:cNvSpPr txBox="1"/>
              <p:nvPr/>
            </p:nvSpPr>
            <p:spPr>
              <a:xfrm>
                <a:off x="320878" y="4076700"/>
                <a:ext cx="6918122" cy="56100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ea typeface="+mn-ea"/>
                    <a:cs typeface="Microsoft Uighur" panose="02000000000000000000" pitchFamily="2" charset="-78"/>
                  </a:rPr>
                  <a:t>     </a:t>
                </a:r>
                <a:r>
                  <a:rPr kumimoji="0" lang="ar-MA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ea typeface="+mn-ea"/>
                    <a:cs typeface="Microsoft Uighur" panose="02000000000000000000" pitchFamily="2" charset="-78"/>
                  </a:rPr>
                  <a:t>عدد العلب التي يمكن لفاطمة تعبئتها </a:t>
                </a:r>
                <a:r>
                  <a:rPr kumimoji="0" lang="ar-SA" sz="4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ea typeface="+mn-ea"/>
                    <a:cs typeface="Microsoft Uighur" panose="02000000000000000000" pitchFamily="2" charset="-78"/>
                  </a:rPr>
                  <a:t>هو:</a:t>
                </a:r>
              </a:p>
              <a:p>
                <a:pPr algn="ctr" rtl="1"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lang="fr-FR" sz="80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fr-FR" sz="8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𝟏𝟖</m:t>
                        </m:r>
                      </m:num>
                      <m:den>
                        <m:r>
                          <a:rPr lang="fr-FR" sz="80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𝟏𝟎</m:t>
                        </m:r>
                      </m:den>
                    </m:f>
                  </m:oMath>
                </a14:m>
                <a:r>
                  <a:rPr kumimoji="0" lang="fr-FR" sz="11500" b="1" i="0" u="none" strike="noStrike" kern="1200" cap="none" spc="0" normalizeH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ea typeface="+mn-ea"/>
                    <a:cs typeface="Microsoft Uighur" panose="02000000000000000000" pitchFamily="2" charset="-78"/>
                  </a:rPr>
                  <a:t> </a:t>
                </a:r>
                <a:r>
                  <a:rPr kumimoji="0" lang="fr-FR" sz="115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ea typeface="+mn-ea"/>
                    <a:cs typeface="Microsoft Uighur" panose="02000000000000000000" pitchFamily="2" charset="-78"/>
                  </a:rPr>
                  <a:t>÷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fr-FR" sz="8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C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kumimoji="0" lang="fr-FR" sz="8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C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Microsoft Uighur" panose="02000000000000000000" pitchFamily="2" charset="-78"/>
                          </a:rPr>
                          <m:t>𝟑</m:t>
                        </m:r>
                      </m:num>
                      <m:den>
                        <m:r>
                          <a:rPr kumimoji="0" lang="fr-FR" sz="8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C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Microsoft Uighur" panose="02000000000000000000" pitchFamily="2" charset="-78"/>
                          </a:rPr>
                          <m:t>𝟏𝟎</m:t>
                        </m:r>
                      </m:den>
                    </m:f>
                  </m:oMath>
                </a14:m>
                <a:r>
                  <a:rPr kumimoji="0" lang="fr-FR" sz="115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ea typeface="+mn-ea"/>
                    <a:cs typeface="Microsoft Uighur" panose="02000000000000000000" pitchFamily="2" charset="-78"/>
                  </a:rPr>
                  <a:t> 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80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fr-FR" sz="80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𝟏𝟖</m:t>
                        </m:r>
                      </m:num>
                      <m:den>
                        <m:r>
                          <a:rPr lang="fr-FR" sz="80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fr-FR" sz="11500" b="1" dirty="0">
                    <a:solidFill>
                      <a:srgbClr val="C00000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×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80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</m:ctrlPr>
                      </m:fPr>
                      <m:num>
                        <m:r>
                          <a:rPr lang="fr-FR" sz="8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𝟏𝟎</m:t>
                        </m:r>
                      </m:num>
                      <m:den>
                        <m:r>
                          <a:rPr lang="fr-FR" sz="8000" b="1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Microsoft Uighur" panose="02000000000000000000" pitchFamily="2" charset="-78"/>
                          </a:rPr>
                          <m:t>𝟑</m:t>
                        </m:r>
                      </m:den>
                    </m:f>
                  </m:oMath>
                </a14:m>
                <a:r>
                  <a:rPr lang="fr-FR" sz="11500" b="1" dirty="0">
                    <a:solidFill>
                      <a:srgbClr val="C00000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= 6</a:t>
                </a:r>
                <a:endParaRPr lang="ar-SA" sz="80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lvl="0" algn="ctr" rtl="1">
                  <a:defRPr/>
                </a:pPr>
                <a:endParaRPr lang="ar-SA" sz="80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</mc:Choice>
        <mc:Fallback xmlns="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CCA494FA-7D87-F607-D9FE-6A507EDBD8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878" y="4076700"/>
                <a:ext cx="6918122" cy="5610062"/>
              </a:xfrm>
              <a:prstGeom prst="rect">
                <a:avLst/>
              </a:prstGeom>
              <a:blipFill>
                <a:blip r:embed="rId6"/>
                <a:stretch>
                  <a:fillRect l="-2819" t="-2500" b="-913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32418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BA8FDA-48D5-8521-E234-86B4A36416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B636C37-577B-B7FA-7F63-B545888BD31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110F852-CB4E-7D9A-55C9-3B70E7CCCB06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ABA95C0-4B71-822C-F85C-B73C1C7C804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F2AF786-7993-5661-D074-CE0CFD1772DA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CC7C191-FA67-6105-A932-4BD6AFA107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564322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44A231FD-E90E-23BF-BF65-F085B4CE0DC1}"/>
              </a:ext>
            </a:extLst>
          </p:cNvPr>
          <p:cNvSpPr txBox="1"/>
          <p:nvPr/>
        </p:nvSpPr>
        <p:spPr>
          <a:xfrm>
            <a:off x="275851" y="882595"/>
            <a:ext cx="12344993" cy="1258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كراساتكم الصفحة 41 وأنجزوا التمرين رقم 4.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لديكم دقيقتان للإنجاز سيحصل الأسرع منكم والذي لديه أكبر عدد من الإجابات الصحيحة على نجمة.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68127C5A-8A14-1E01-AE99-E4F2D9FC3E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5851" y="3469772"/>
            <a:ext cx="13085364" cy="5321623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3C66D3D-C95D-46D5-2416-F164CD9A1169}"/>
              </a:ext>
            </a:extLst>
          </p:cNvPr>
          <p:cNvSpPr/>
          <p:nvPr/>
        </p:nvSpPr>
        <p:spPr>
          <a:xfrm>
            <a:off x="304800" y="4533901"/>
            <a:ext cx="6431629" cy="425749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095072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7DFA38-B236-6F29-271F-D018183541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15A0BE4-1377-48E1-26E7-DC8CACA2332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9D57424-334A-7BC2-A877-D111D78FDA64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2A924B9-302F-54B3-0ED2-6F57C2BCDA00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6648D9A-C272-933D-0058-94A5209ECA5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903382C-D1AB-0B6C-CC5A-ED812C7BF9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2861462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D8CD3DE9-CE4A-7156-7074-B4E1604EC981}"/>
              </a:ext>
            </a:extLst>
          </p:cNvPr>
          <p:cNvSpPr txBox="1"/>
          <p:nvPr/>
        </p:nvSpPr>
        <p:spPr>
          <a:xfrm>
            <a:off x="275851" y="882595"/>
            <a:ext cx="12344993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CE42F42-A5F5-C9A3-36DD-5C75884B0B99}"/>
              </a:ext>
            </a:extLst>
          </p:cNvPr>
          <p:cNvSpPr txBox="1"/>
          <p:nvPr/>
        </p:nvSpPr>
        <p:spPr>
          <a:xfrm>
            <a:off x="2962290" y="2705100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تصحيح</a:t>
            </a: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تفاعلي على السبورة الجانبية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CECAE81-B27C-94F2-8976-B001103E5E03}"/>
              </a:ext>
            </a:extLst>
          </p:cNvPr>
          <p:cNvSpPr txBox="1"/>
          <p:nvPr/>
        </p:nvSpPr>
        <p:spPr>
          <a:xfrm>
            <a:off x="2997850" y="9317749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تمنح النجمة للفائز في نهاية التصحيح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CCECE88B-506F-67A6-BF24-73C27CDC83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5851" y="3469772"/>
            <a:ext cx="13085364" cy="5321623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F6576F09-996E-036E-C6B4-6D514F3F08CC}"/>
              </a:ext>
            </a:extLst>
          </p:cNvPr>
          <p:cNvSpPr/>
          <p:nvPr/>
        </p:nvSpPr>
        <p:spPr>
          <a:xfrm>
            <a:off x="304800" y="4533901"/>
            <a:ext cx="6431629" cy="425749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95575514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900E4C5-362F-2FBE-1553-35E877A5810D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539F363-66EA-18B4-861A-55EB11320F5D}"/>
              </a:ext>
            </a:extLst>
          </p:cNvPr>
          <p:cNvSpPr txBox="1"/>
          <p:nvPr/>
        </p:nvSpPr>
        <p:spPr>
          <a:xfrm>
            <a:off x="2895600" y="3970418"/>
            <a:ext cx="7556801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fr-FR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 </a:t>
            </a:r>
            <a:r>
              <a:rPr lang="ar-S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التعرف على الأعداد وقيمة الأرقام ومكانها</a:t>
            </a:r>
          </a:p>
          <a:p>
            <a:pPr algn="ctr" defTabSz="685834" rtl="1"/>
            <a:r>
              <a:rPr lang="ar-S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باستخدام لعبة </a:t>
            </a:r>
            <a:r>
              <a:rPr lang="ar-M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عجلة الأعداد</a:t>
            </a:r>
            <a:endParaRPr lang="en-US" sz="4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E43F0AD-CA5A-B1DB-02B9-B61E3B04126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</a:t>
            </a: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:عجلة الأعداد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0687EDE-C1F8-DD48-3E17-BC6F2EBFDE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" b="23"/>
          <a:stretch/>
        </p:blipFill>
        <p:spPr>
          <a:xfrm>
            <a:off x="5531000" y="6031763"/>
            <a:ext cx="2286000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0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899" y="6194573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</a:t>
            </a:r>
            <a:r>
              <a:rPr lang="ar-S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وأطلب الإذن للحديث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3" y="2779360"/>
            <a:ext cx="2208239" cy="1472159"/>
          </a:xfrm>
          <a:prstGeom prst="rect">
            <a:avLst/>
          </a:prstGeom>
        </p:spPr>
      </p:pic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FFE7F168-B3CE-A757-9679-1696EB2AB1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4627569" y="5616116"/>
            <a:ext cx="1485191" cy="1786534"/>
          </a:xfrm>
          <a:prstGeom prst="rect">
            <a:avLst/>
          </a:prstGeom>
        </p:spPr>
      </p:pic>
      <p:pic>
        <p:nvPicPr>
          <p:cNvPr id="11" name="Image 10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131F484B-F010-BF22-F5A8-86957C6E5B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1418798" y="5614358"/>
            <a:ext cx="1485191" cy="1786534"/>
          </a:xfrm>
          <a:prstGeom prst="rect">
            <a:avLst/>
          </a:prstGeom>
        </p:spPr>
      </p:pic>
      <p:pic>
        <p:nvPicPr>
          <p:cNvPr id="7" name="Image 6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D3A0B0A2-B2AA-E89A-8725-9FBF42CE2C4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10270922" y="2528356"/>
            <a:ext cx="2600348" cy="1630912"/>
          </a:xfrm>
          <a:prstGeom prst="rect">
            <a:avLst/>
          </a:prstGeom>
        </p:spPr>
      </p:pic>
      <p:pic>
        <p:nvPicPr>
          <p:cNvPr id="6" name="Image 5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20D284E5-CDEA-B60D-C120-1EEB56BAB4A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309" y="2888952"/>
            <a:ext cx="2216800" cy="125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476500"/>
            <a:ext cx="13164293" cy="74675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ٍٍ</a:t>
            </a: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7"/>
            <a:ext cx="13716001" cy="15382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سنلعب لعبة عجلة الأعداد. 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72A2BE-853B-B0B7-C654-BA1D4D38078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1804410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Picture 8" descr="A picture containing circle, text, screenshot, font&#10;&#10;Description automatically generated">
            <a:extLst>
              <a:ext uri="{FF2B5EF4-FFF2-40B4-BE49-F238E27FC236}">
                <a16:creationId xmlns:a16="http://schemas.microsoft.com/office/drawing/2014/main" id="{9A446D1E-8A16-EE68-78E2-B96A0EDBE6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6962" y="4534198"/>
            <a:ext cx="4252481" cy="4252481"/>
          </a:xfrm>
          <a:prstGeom prst="rect">
            <a:avLst/>
          </a:prstGeom>
        </p:spPr>
      </p:pic>
      <p:pic>
        <p:nvPicPr>
          <p:cNvPr id="9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8120EC56-6705-0F30-A71D-AB17CE2E51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2661694" y="6868533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DD8B2C89-674B-FEAD-7BAD-5BFA4513A59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3377873" y="6416095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FFDC6CAF-DE37-E572-76E7-5630990ED50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1758791" y="7644525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89696559-DCA9-4390-A359-0ACCAC079F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3189531" y="7944925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BE9FB71C-FECD-8294-6CC3-A66A65DE25F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4394097" y="6687865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734DFBD9-D849-1B66-F1D4-0DCDED06EA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5340724" y="5724831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34BECA6B-0470-4B3A-019E-A363B8E960E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857501" y="5979004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Balanced Pebbles Silhouette for Serenity and Inner Peace Designs ...">
            <a:extLst>
              <a:ext uri="{FF2B5EF4-FFF2-40B4-BE49-F238E27FC236}">
                <a16:creationId xmlns:a16="http://schemas.microsoft.com/office/drawing/2014/main" id="{966519E7-19E4-3626-4660-0702CF5442F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74" t="12222" r="42593" b="78889"/>
          <a:stretch>
            <a:fillRect/>
          </a:stretch>
        </p:blipFill>
        <p:spPr bwMode="auto">
          <a:xfrm>
            <a:off x="2523435" y="5243059"/>
            <a:ext cx="728202" cy="48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Ellipse 17">
            <a:extLst>
              <a:ext uri="{FF2B5EF4-FFF2-40B4-BE49-F238E27FC236}">
                <a16:creationId xmlns:a16="http://schemas.microsoft.com/office/drawing/2014/main" id="{DAD0FFB8-98BB-C872-8720-FCFCD6929361}"/>
              </a:ext>
            </a:extLst>
          </p:cNvPr>
          <p:cNvSpPr/>
          <p:nvPr/>
        </p:nvSpPr>
        <p:spPr>
          <a:xfrm>
            <a:off x="535802" y="3726235"/>
            <a:ext cx="6017398" cy="5816420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DA96FE0F-D678-F67D-F849-D2F76B73C1DD}"/>
              </a:ext>
            </a:extLst>
          </p:cNvPr>
          <p:cNvSpPr/>
          <p:nvPr/>
        </p:nvSpPr>
        <p:spPr>
          <a:xfrm>
            <a:off x="2973069" y="4015902"/>
            <a:ext cx="1013730" cy="338364"/>
          </a:xfrm>
          <a:prstGeom prst="roundRect">
            <a:avLst/>
          </a:prstGeom>
          <a:solidFill>
            <a:srgbClr val="F98F5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F6A70F2F-5A17-CDC1-4223-13AB5D80C45A}"/>
              </a:ext>
            </a:extLst>
          </p:cNvPr>
          <p:cNvSpPr txBox="1"/>
          <p:nvPr/>
        </p:nvSpPr>
        <p:spPr>
          <a:xfrm>
            <a:off x="2938734" y="3954251"/>
            <a:ext cx="1080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المئات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Image 4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FD7A0706-1EAC-2B8E-0EC5-0BD77CFD869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800640" y="943680"/>
            <a:ext cx="841924" cy="940272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F329CF4E-7064-4498-672D-10EC1585DCC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4361" y="3512471"/>
            <a:ext cx="5464138" cy="527420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AB42124-4DD8-38D5-AA5E-9A90B266DEE9}"/>
              </a:ext>
            </a:extLst>
          </p:cNvPr>
          <p:cNvSpPr txBox="1"/>
          <p:nvPr/>
        </p:nvSpPr>
        <p:spPr>
          <a:xfrm>
            <a:off x="8672767" y="5143500"/>
            <a:ext cx="298339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نمذجة لعبة عجلة الأعداد (التعرف على القيم المكانية )</a:t>
            </a:r>
          </a:p>
        </p:txBody>
      </p:sp>
    </p:spTree>
    <p:extLst>
      <p:ext uri="{BB962C8B-B14F-4D97-AF65-F5344CB8AC3E}">
        <p14:creationId xmlns:p14="http://schemas.microsoft.com/office/powerpoint/2010/main" val="2625976900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4548-31A5-A390-8A76-1624BF5C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45B2BD5-3604-5120-1BA8-B2BB5F52FC11}"/>
              </a:ext>
            </a:extLst>
          </p:cNvPr>
          <p:cNvSpPr/>
          <p:nvPr/>
        </p:nvSpPr>
        <p:spPr>
          <a:xfrm>
            <a:off x="3697297" y="46116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DA903DF3-8002-9109-87C1-86F857B2B405}"/>
              </a:ext>
            </a:extLst>
          </p:cNvPr>
          <p:cNvSpPr txBox="1"/>
          <p:nvPr/>
        </p:nvSpPr>
        <p:spPr>
          <a:xfrm>
            <a:off x="3914775" y="461162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الواجبات المنزلية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D03FEB9-2C30-40DA-0F26-625E271A3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886700"/>
            <a:ext cx="2590800" cy="25908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C596F85-3F00-93AC-2AD8-5E38797B0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1786" y="8163886"/>
            <a:ext cx="2313613" cy="2313613"/>
          </a:xfrm>
          <a:prstGeom prst="rect">
            <a:avLst/>
          </a:prstGeom>
        </p:spPr>
      </p:pic>
      <p:pic>
        <p:nvPicPr>
          <p:cNvPr id="8" name="Image 7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0234B9CA-8F10-B5F3-CF4B-CE796177F9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120" y="2552700"/>
            <a:ext cx="6855757" cy="3874993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CC3FF4CA-F699-841D-BE5A-A7643F672149}"/>
              </a:ext>
            </a:extLst>
          </p:cNvPr>
          <p:cNvSpPr/>
          <p:nvPr/>
        </p:nvSpPr>
        <p:spPr>
          <a:xfrm>
            <a:off x="2895601" y="6545627"/>
            <a:ext cx="7924800" cy="162923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ينجز المتعلمون 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المسألة المتبقية 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منازلهم مع تذكيرهم بأن مراقبة الانجازات ستتم بداية الحصة الموالية</a:t>
            </a:r>
            <a:endParaRPr lang="fr-FR" sz="40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55538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06F595D-1BB5-BBD4-B929-F8BF86EB2E1F}"/>
              </a:ext>
            </a:extLst>
          </p:cNvPr>
          <p:cNvSpPr/>
          <p:nvPr/>
        </p:nvSpPr>
        <p:spPr>
          <a:xfrm>
            <a:off x="3652888" y="495300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357944A-0D76-69AC-CAB1-79C2F3A8F5B0}"/>
              </a:ext>
            </a:extLst>
          </p:cNvPr>
          <p:cNvSpPr txBox="1"/>
          <p:nvPr/>
        </p:nvSpPr>
        <p:spPr>
          <a:xfrm>
            <a:off x="8500253" y="1999958"/>
            <a:ext cx="4487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 تسجيل الملاحظات حول سير الحصة على المذكرة اليومية؛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BA5B9F4C-350F-6A1A-20A9-1D4B495BB4F5}"/>
              </a:ext>
            </a:extLst>
          </p:cNvPr>
          <p:cNvSpPr txBox="1"/>
          <p:nvPr/>
        </p:nvSpPr>
        <p:spPr>
          <a:xfrm>
            <a:off x="3870366" y="537913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581900"/>
            <a:ext cx="2857500" cy="28575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6200" y="7988300"/>
            <a:ext cx="2489200" cy="2489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5E53BE1-2960-F37B-7679-944CCD490B60}"/>
              </a:ext>
            </a:extLst>
          </p:cNvPr>
          <p:cNvSpPr txBox="1"/>
          <p:nvPr/>
        </p:nvSpPr>
        <p:spPr>
          <a:xfrm>
            <a:off x="388906" y="2131600"/>
            <a:ext cx="5630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34" rtl="1"/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2 -  تسجيل نسبة التحكم التقديرية من أهداف الحصة.</a:t>
            </a:r>
          </a:p>
        </p:txBody>
      </p:sp>
      <p:pic>
        <p:nvPicPr>
          <p:cNvPr id="2" name="Image 1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2C4B541A-C3C3-1288-DBF0-331CE6EFCF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00253" y="3585480"/>
            <a:ext cx="4296955" cy="372335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8CD5984-4BDA-200B-A93F-E2B248F3F5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0" y="3585480"/>
            <a:ext cx="2965158" cy="356777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AC6B37-70F5-CA89-DACD-F50D1B21FA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48CF0C1-5897-D319-D75E-74C83B9C4A5B}"/>
              </a:ext>
            </a:extLst>
          </p:cNvPr>
          <p:cNvSpPr/>
          <p:nvPr/>
        </p:nvSpPr>
        <p:spPr>
          <a:xfrm>
            <a:off x="3697297" y="46116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FF15BF23-3869-E8B1-177C-63216BBF61D5}"/>
              </a:ext>
            </a:extLst>
          </p:cNvPr>
          <p:cNvSpPr txBox="1"/>
          <p:nvPr/>
        </p:nvSpPr>
        <p:spPr>
          <a:xfrm>
            <a:off x="3914775" y="461162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مراقبة الواجبات المنزلية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AE91294E-1BEC-2866-DE6C-B334728377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886700"/>
            <a:ext cx="2590800" cy="25908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6AA50DB-1462-9501-AFA6-2CBB6EB971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1786" y="8163886"/>
            <a:ext cx="2313613" cy="2313613"/>
          </a:xfrm>
          <a:prstGeom prst="rect">
            <a:avLst/>
          </a:prstGeom>
        </p:spPr>
      </p:pic>
      <p:pic>
        <p:nvPicPr>
          <p:cNvPr id="8" name="Image 7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3A13E973-29E0-A04E-7D51-DB8AE8CC99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120" y="2552700"/>
            <a:ext cx="6855757" cy="3874993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73533A97-8D83-4F62-6FEF-9A4B05965852}"/>
              </a:ext>
            </a:extLst>
          </p:cNvPr>
          <p:cNvSpPr/>
          <p:nvPr/>
        </p:nvSpPr>
        <p:spPr>
          <a:xfrm>
            <a:off x="2895601" y="6545627"/>
            <a:ext cx="7924800" cy="162923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راقب الأستاذ إنجازات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المتعلم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 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قبل 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بداية الحصة</a:t>
            </a:r>
            <a:endParaRPr lang="fr-FR" sz="40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99759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64532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27549</TotalTime>
  <Words>2139</Words>
  <Application>Microsoft Office PowerPoint</Application>
  <PresentationFormat>Personnalisé</PresentationFormat>
  <Paragraphs>648</Paragraphs>
  <Slides>72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72</vt:i4>
      </vt:variant>
    </vt:vector>
  </HeadingPairs>
  <TitlesOfParts>
    <vt:vector size="81" baseType="lpstr">
      <vt:lpstr>IBM Plex Sans Arabic</vt:lpstr>
      <vt:lpstr>Wingdings</vt:lpstr>
      <vt:lpstr>Calibri</vt:lpstr>
      <vt:lpstr>Arial</vt:lpstr>
      <vt:lpstr>Microsoft Uighur</vt:lpstr>
      <vt:lpstr>Cambria Math</vt:lpstr>
      <vt:lpstr>Dosis</vt:lpstr>
      <vt:lpstr>Carelia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KHALID.BOUMLAL</cp:lastModifiedBy>
  <cp:revision>229</cp:revision>
  <dcterms:created xsi:type="dcterms:W3CDTF">2006-08-16T00:00:00Z</dcterms:created>
  <dcterms:modified xsi:type="dcterms:W3CDTF">2025-09-21T20:01:36Z</dcterms:modified>
  <dc:identifier>DAFtlvZnwz4</dc:identifier>
</cp:coreProperties>
</file>