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2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590" r:id="rId15"/>
    <p:sldId id="2134808591" r:id="rId16"/>
    <p:sldId id="2134808446" r:id="rId17"/>
    <p:sldId id="2134808589" r:id="rId18"/>
    <p:sldId id="2134808592" r:id="rId19"/>
    <p:sldId id="2134808646" r:id="rId20"/>
    <p:sldId id="2134808622" r:id="rId21"/>
    <p:sldId id="2134808651" r:id="rId22"/>
    <p:sldId id="2134808598" r:id="rId23"/>
    <p:sldId id="2134808599" r:id="rId24"/>
    <p:sldId id="2134808459" r:id="rId25"/>
    <p:sldId id="2134808450" r:id="rId26"/>
    <p:sldId id="2134808630" r:id="rId27"/>
    <p:sldId id="2134808530" r:id="rId28"/>
    <p:sldId id="2134808642" r:id="rId29"/>
    <p:sldId id="2134808647" r:id="rId30"/>
    <p:sldId id="2134808641" r:id="rId31"/>
    <p:sldId id="2134808644" r:id="rId32"/>
    <p:sldId id="2134808645" r:id="rId33"/>
    <p:sldId id="2134808652" r:id="rId34"/>
    <p:sldId id="2134808653" r:id="rId35"/>
    <p:sldId id="2134808654" r:id="rId36"/>
    <p:sldId id="2134808656" r:id="rId37"/>
    <p:sldId id="2134808657" r:id="rId38"/>
    <p:sldId id="2134808658" r:id="rId39"/>
    <p:sldId id="2134808612" r:id="rId40"/>
    <p:sldId id="2134808613" r:id="rId41"/>
    <p:sldId id="2134808460" r:id="rId42"/>
    <p:sldId id="2134808453" r:id="rId43"/>
    <p:sldId id="2134808538" r:id="rId44"/>
    <p:sldId id="2134808614" r:id="rId45"/>
    <p:sldId id="2134808659" r:id="rId46"/>
    <p:sldId id="2134808661" r:id="rId47"/>
    <p:sldId id="2134808662" r:id="rId48"/>
    <p:sldId id="2134808660" r:id="rId49"/>
    <p:sldId id="2134808664" r:id="rId50"/>
    <p:sldId id="2134808665" r:id="rId51"/>
    <p:sldId id="2134808666" r:id="rId52"/>
    <p:sldId id="2134808671" r:id="rId53"/>
    <p:sldId id="2134808672" r:id="rId54"/>
    <p:sldId id="2134808670" r:id="rId55"/>
    <p:sldId id="2134808667" r:id="rId56"/>
    <p:sldId id="2134808668" r:id="rId57"/>
    <p:sldId id="2134808669" r:id="rId58"/>
    <p:sldId id="2134808618" r:id="rId59"/>
    <p:sldId id="2134808619" r:id="rId60"/>
    <p:sldId id="2134808543" r:id="rId61"/>
    <p:sldId id="2134808454" r:id="rId62"/>
    <p:sldId id="2134808542" r:id="rId63"/>
    <p:sldId id="2134808491" r:id="rId64"/>
    <p:sldId id="2134808578" r:id="rId65"/>
    <p:sldId id="2134808579" r:id="rId66"/>
    <p:sldId id="2134808560" r:id="rId67"/>
    <p:sldId id="2134808580" r:id="rId68"/>
    <p:sldId id="2134808581" r:id="rId69"/>
    <p:sldId id="2134808561" r:id="rId70"/>
    <p:sldId id="2134808582" r:id="rId71"/>
    <p:sldId id="2134808583" r:id="rId72"/>
    <p:sldId id="2134808584" r:id="rId73"/>
    <p:sldId id="2134808585" r:id="rId74"/>
    <p:sldId id="2134808586" r:id="rId75"/>
    <p:sldId id="2134808620" r:id="rId76"/>
    <p:sldId id="2134808621" r:id="rId77"/>
    <p:sldId id="2134808461" r:id="rId78"/>
    <p:sldId id="2134808587" r:id="rId79"/>
    <p:sldId id="2134808503" r:id="rId80"/>
    <p:sldId id="2134808504" r:id="rId81"/>
  </p:sldIdLst>
  <p:sldSz cx="13716000" cy="10287000"/>
  <p:notesSz cx="6858000" cy="9144000"/>
  <p:embeddedFontLst>
    <p:embeddedFont>
      <p:font typeface="Cambria Math" panose="02040503050406030204" pitchFamily="18" charset="0"/>
      <p:regular r:id="rId83"/>
    </p:embeddedFont>
    <p:embeddedFont>
      <p:font typeface="Carelia" panose="020B0604020202020204" charset="0"/>
      <p:regular r:id="rId84"/>
    </p:embeddedFont>
    <p:embeddedFont>
      <p:font typeface="Dosis" pitchFamily="2" charset="0"/>
      <p:regular r:id="rId85"/>
      <p:bold r:id="rId86"/>
    </p:embeddedFont>
    <p:embeddedFont>
      <p:font typeface="IBM Plex Sans Arabic" panose="020B0604020202020204" charset="-78"/>
      <p:regular r:id="rId87"/>
    </p:embeddedFont>
    <p:embeddedFont>
      <p:font typeface="Microsoft Uighur" panose="02000000000000000000" pitchFamily="2" charset="-78"/>
      <p:regular r:id="rId88"/>
      <p:bold r:id="rId8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font" Target="fonts/font3.fntdata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3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3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3.jpeg"/><Relationship Id="rId4" Type="http://schemas.openxmlformats.org/officeDocument/2006/relationships/image" Target="../media/image5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53.jpeg"/><Relationship Id="rId4" Type="http://schemas.openxmlformats.org/officeDocument/2006/relationships/image" Target="../media/image5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(الأعداد الكسرية)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B84A77E-2BBD-6E97-80F6-425785B294C1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Étoile à 5 branches 3">
            <a:extLst>
              <a:ext uri="{FF2B5EF4-FFF2-40B4-BE49-F238E27FC236}">
                <a16:creationId xmlns:a16="http://schemas.microsoft.com/office/drawing/2014/main" id="{2265FCA7-B2F1-B365-A010-008AE72FD98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4317F85-2A5E-1CC6-8C93-0E0250B50C9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F55AF84D-0F4F-6E2C-A605-7683188E19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8697116-9E36-E16A-05B4-F100B1FC260E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سنراجع بعضا مما تعلمناه في الحصص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325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002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F5BF54-3E1F-6E47-5607-482E6085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072247"/>
              </p:ext>
            </p:extLst>
          </p:nvPr>
        </p:nvGraphicFramePr>
        <p:xfrm>
          <a:off x="5057999" y="5806403"/>
          <a:ext cx="27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5678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42793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5943600" y="7731422"/>
            <a:ext cx="1447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DB3FC41-25B3-BD07-5EC6-CE558207A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955681"/>
              </p:ext>
            </p:extLst>
          </p:nvPr>
        </p:nvGraphicFramePr>
        <p:xfrm>
          <a:off x="5057999" y="4381500"/>
          <a:ext cx="27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5678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140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45D34-E681-2941-EFE6-E90ED8A7F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516097"/>
              </p:ext>
            </p:extLst>
          </p:nvPr>
        </p:nvGraphicFramePr>
        <p:xfrm>
          <a:off x="5507999" y="5506403"/>
          <a:ext cx="27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76826283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20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72C10A-1464-18C0-BA95-4FCF92B6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291514"/>
              </p:ext>
            </p:extLst>
          </p:nvPr>
        </p:nvGraphicFramePr>
        <p:xfrm>
          <a:off x="5507999" y="4243500"/>
          <a:ext cx="27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56696121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6304858" y="6356146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5943598" y="7627747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F1BCD-0BA0-9641-0F19-BD7DEA89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CB715-BE97-00AB-981D-0B1193F2FA8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DB1072-5480-142B-7C1C-95D562EC753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E438B-9AF8-DF94-E02D-1A8F09C551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1789B-33D3-6BA6-114C-F2DB006A7A05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4D92D7-F067-EEEC-2351-BC3C9B6384B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E3FEFE-1F78-37A8-34D8-15979F90B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5873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05F3780-4751-512B-E425-600A6956B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2D3CB6-AA75-BE9E-F33C-87EE3591A6C3}"/>
              </a:ext>
            </a:extLst>
          </p:cNvPr>
          <p:cNvSpPr txBox="1"/>
          <p:nvPr/>
        </p:nvSpPr>
        <p:spPr>
          <a:xfrm>
            <a:off x="7594444" y="4885671"/>
            <a:ext cx="133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AE973C-15B5-C67E-FA99-0FEEBCC5D417}"/>
              </a:ext>
            </a:extLst>
          </p:cNvPr>
          <p:cNvSpPr txBox="1"/>
          <p:nvPr/>
        </p:nvSpPr>
        <p:spPr>
          <a:xfrm>
            <a:off x="80010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8BFB390-9494-F259-B10E-64E73C5D9DD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5985CAA-EDBD-BF07-DD7C-40DF420F07A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A65326-FA69-FFCF-1927-F69E72FF76B4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A03D12E-8DD9-0504-BD6B-04646DFE7B8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385CF5CA-0072-502E-9EB4-66D0AFF5486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78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D5B7F-7455-9AF1-FCDB-AFDBAA823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FF148F-92E4-BC82-EC51-0A945D64B71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1128B3-5F4B-475F-5CD1-331E64EFED4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530659E-4FB7-0D63-FD58-AEED26C20EF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E33FA6-3FFA-2089-14CE-D402454B04B4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D557445-33AC-7AD5-9914-5FBFBA1DA26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5870F2-8E20-0620-1F2D-3A301D539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0D9FC46-B0F8-86FA-A53D-2B21A1285DF9}"/>
              </a:ext>
            </a:extLst>
          </p:cNvPr>
          <p:cNvSpPr txBox="1"/>
          <p:nvPr/>
        </p:nvSpPr>
        <p:spPr>
          <a:xfrm>
            <a:off x="7594444" y="4885671"/>
            <a:ext cx="133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983D61-4E2F-9A37-28F3-F8B9B9D0FCBF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AD6C361-FB6C-4162-8BD3-87DCF60F791E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D5F10EF-62B1-BA2A-C48D-51D85ED1BAE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0CA8E1A-A80D-A6DA-5DC8-2418865D6FCC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A097169-798E-9375-C03A-805A803B933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B03707BF-64BD-F7E5-3DEE-15391197CF1D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34CE5A3-752D-3D8D-E5F5-E61509746B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44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2E69E-E3C3-03D8-8469-86381A18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622A7E-9148-DD8F-D9B5-4A78DD76EB1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48B3ED-9CED-A2B5-092A-3E756DD3AE8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8DFEA7-FA3C-B8F2-6516-39CB8767799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B642AA-ED98-E175-4CE5-C185C50F97FF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C729AB-CF1D-4AE3-8853-834EC19FAE1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7C7A4D-7675-4DF7-E87E-511EAA71D1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E9041A0-4480-FC51-7D86-36D0A673FC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9BC119-E691-1E7E-8B5F-9B86EDFF626E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10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D69D09-40CF-CA6D-0FF9-EB92E33C3425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30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A05A234-5A58-788D-9675-1D422DBAD5DE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3474143-13AD-18DD-622A-B08148039C64}"/>
              </a:ext>
            </a:extLst>
          </p:cNvPr>
          <p:cNvSpPr txBox="1"/>
          <p:nvPr/>
        </p:nvSpPr>
        <p:spPr>
          <a:xfrm>
            <a:off x="5160429" y="63051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715A7E-3E07-710A-BFCC-1AF35C435FD7}"/>
              </a:ext>
            </a:extLst>
          </p:cNvPr>
          <p:cNvSpPr txBox="1"/>
          <p:nvPr/>
        </p:nvSpPr>
        <p:spPr>
          <a:xfrm>
            <a:off x="5256342" y="49351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0DCEC76-A01C-7E0F-019C-614668DBB7B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B6C2480-4912-0244-90D5-F6D20FCA853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05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129CC-111F-CCA1-EDEB-B43C0686A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4992FDA-C470-F7A7-0397-373C65309FA8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CABE85-9D23-0863-B525-EBE1279BA80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6399AD-5153-B31C-9DB8-7DFFAD9F75CB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70D4A9-D3DB-5699-4918-D51AB9F9E28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DBAAAB-1B47-E7E5-E3D0-118C8F281E3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B296CDD-FB7F-CEBB-F81D-C1F44B3C3378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10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AC457A4-24CD-1180-7986-F6B25E790D93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30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F8319A1-C4A5-23A5-87A3-588C1A54047D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F1B307A-2213-3A66-3917-ECAA28B93373}"/>
              </a:ext>
            </a:extLst>
          </p:cNvPr>
          <p:cNvSpPr txBox="1"/>
          <p:nvPr/>
        </p:nvSpPr>
        <p:spPr>
          <a:xfrm>
            <a:off x="5160429" y="63051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8E4423-5DFC-D226-724C-1F0BD9A418B7}"/>
              </a:ext>
            </a:extLst>
          </p:cNvPr>
          <p:cNvSpPr txBox="1"/>
          <p:nvPr/>
        </p:nvSpPr>
        <p:spPr>
          <a:xfrm>
            <a:off x="5256342" y="49351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312D981-803C-AFDD-23F9-FC36575A9EC0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C0D09606-BD46-EFB7-D22D-ACBF1FAA19B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10CBC2-13DC-B81C-24CF-D8F3DFB8218C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34841F9-E271-FD2F-C79A-39EB1D03CC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0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40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1908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616594"/>
            <a:ext cx="13147925" cy="334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850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616594"/>
            <a:ext cx="13147925" cy="33493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ترتيب أعداد كسرية مختلفة المقامات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بكيفية مقارنة عددين كسريين لهما نفس المقام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الأستاذ متعلما للإجابة. يعطي الفرصة للآخرين لإعطاء رأيهم حول إجابته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8435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8621A1-AEF9-7352-E0F5-7807A3CA7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D95BE2C6-ACD0-0E38-ED41-BE7920037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2489" y="3076716"/>
            <a:ext cx="4956190" cy="59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FE87E-4BE1-0081-9F03-DCC4706E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0AB9EA8-B94F-2B8D-DAC2-A00E21FB6C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3091A3-7D81-D9E6-ECBE-DB99BBAC27BD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3091A3-7D81-D9E6-ECBE-DB99BBAC27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3E82C4-F9A7-1165-F0B2-58F3F938EC3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B9E2EF-C376-62AE-2069-63CC6A443C43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8DC345-9C20-177C-0896-854AA74F9E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466D74-F4AF-F29E-CC43-4A2453FAA83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CBCA0A-72D0-58DB-D787-97B2001BE6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4C39B1-DF7D-8D47-B289-54259D29449E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E55838-51F7-8B59-F009-352AC31C9AB2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81615CF-A3BC-4F6A-6A43-58E26CD84DBD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DA333F1-897F-D718-46B4-1080FF9E6B5D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E7A5B6-3F99-09EF-5759-8DD0473AEA14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E626054-6612-EC24-7529-0AFE5190681A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74437202-16A4-3E17-B215-86909AEC46D9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&lt;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309C62-08F5-7A29-EC90-60FE27370DBD}"/>
              </a:ext>
            </a:extLst>
          </p:cNvPr>
          <p:cNvSpPr txBox="1"/>
          <p:nvPr/>
        </p:nvSpPr>
        <p:spPr>
          <a:xfrm>
            <a:off x="2962290" y="3101402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لهما نفس المقام، فإننا نقارنهما حسب نفس مقارنة بسطيهما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1DD275-7AC6-9710-4EFB-E21851F389CD}"/>
              </a:ext>
            </a:extLst>
          </p:cNvPr>
          <p:cNvSpPr txBox="1"/>
          <p:nvPr/>
        </p:nvSpPr>
        <p:spPr>
          <a:xfrm>
            <a:off x="10978842" y="6020463"/>
            <a:ext cx="2127558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مثال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8296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لمقارنة العددين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43739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4611D3-723D-BF09-7AA8-56C7467F69EE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451BBC-F40A-151C-98EF-C031EF2A9149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CF44189-922D-7745-5DCE-529098AC43AB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2694BCD-3331-448B-3868-DA063007634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764E26-4BB4-CD14-5F5B-61994ED6ADA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FDE3598-CB3A-A9AF-0875-96054B4FE87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A9550-A159-8B93-8483-299BF389C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3D2194-7DBB-6379-DBAB-1547483913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5A1415-98FB-CE03-93AC-083B43F3A75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4313-C3FE-BD02-AB27-CD6004A8736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A7F330-A4A8-CEE0-DBB3-A4FBEDA22145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DDB2727-3E87-079F-E791-E1BF798385D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1352026-F35F-12CA-B3DD-007E82C7066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9A0873A-82FB-0377-FDE8-30A04EC97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2ABFE0-69F6-7266-3C1F-93DDF88439E8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8ACAB4-0372-3C9C-8EC5-B3A40DF1101E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9CD43E1-03B7-40C6-4A8A-9DBA7EE7CC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2778294D-B560-9E9F-738D-73DDC629A248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767F15-DDEC-1F7E-5BAD-EE63287E81C0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6D92151-AF10-7082-FFA5-29AC0C8CFD7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726BBD4-8D6B-E80D-C738-2DCDCBA8CFD8}"/>
              </a:ext>
            </a:extLst>
          </p:cNvPr>
          <p:cNvSpPr txBox="1"/>
          <p:nvPr/>
        </p:nvSpPr>
        <p:spPr>
          <a:xfrm>
            <a:off x="6380886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&lt;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904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3649-902B-74B7-798C-BB72B87EB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EE5A8C-3AA2-4C9D-321F-E1C32FCB268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AFC7C0-6B83-5F13-130F-2C0FAEFBCCF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CB5247-A085-74D9-DCC8-466610CDFDF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DD0A1F-0EF3-EDEF-4FCB-9CD80C8E9B0E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بكيفية مقارنة عددين كسريين لهما نفس البسط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يعين الأستاذ متعلما للإجابة. يعطي الفرصة للآخرين لإعطاء رأيهم حول إجابته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023478E-214D-937D-759A-967638E419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1129874-0D50-C37D-6069-20CB9FF1C0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C662071-4D49-630B-837D-D1E72C4E9A7A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33162EF-B86D-8572-4881-4C651BFC0D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46086456-71BD-1E86-990C-97EEFDD0B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2489" y="3076716"/>
            <a:ext cx="4956190" cy="59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71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EDB0F-48F1-E6B9-7A11-06841AB39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3621B4-9B48-BC02-EA50-2872E86B292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36E-96BD-6E1F-858E-D15EAE542F20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36E-96BD-6E1F-858E-D15EAE542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97BFEB-EBB7-9F4D-5650-E5FA52BCEA9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B60A78E-2DE0-C15E-78CC-670C11CC3C47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622B2C4-9C15-1FD8-5BD2-416888BD8C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32F2DFE-0C00-FA46-4B41-C63756E285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4A5080-B7DC-9214-29CD-709022052C56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F28F68-D710-BABF-EFB8-E60C0609E294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AA3F222-2C41-6983-E435-0798D078C787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11B7493-266F-91EE-CD61-9D769D1BFD66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4E794B-4164-500B-96E8-BE81CFC5D8FD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56434AC-8EAA-019D-FF34-3BDFB2937A32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0C973668-FF54-7D4E-DA9C-EA4D2D709AE6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&gt;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4CD07D-23ED-59E7-0EE3-0CEF8021F6BC}"/>
              </a:ext>
            </a:extLst>
          </p:cNvPr>
          <p:cNvSpPr txBox="1"/>
          <p:nvPr/>
        </p:nvSpPr>
        <p:spPr>
          <a:xfrm>
            <a:off x="2962290" y="3101402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لهما نفس البسط، فإننا نقارنهما عكس مقارنة بسطيهما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82492E-44D7-FE0D-3DA0-4043F3EE63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2696697-CBE6-99CF-6E46-888616306499}"/>
              </a:ext>
            </a:extLst>
          </p:cNvPr>
          <p:cNvSpPr txBox="1"/>
          <p:nvPr/>
        </p:nvSpPr>
        <p:spPr>
          <a:xfrm>
            <a:off x="10978842" y="6020463"/>
            <a:ext cx="2127558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مثال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2139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9FEE4-8768-86C8-A061-4025756FA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BA91B3-4557-17CD-5474-9752D4F9833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BED42F-B0DE-D2CA-F40B-5CECDCBB809A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94FEA0-D7FD-0DB7-7EB4-6AD716A17E5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596FD8-0BB3-09F1-5128-539ACCB1956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لمقارنة العددين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7EF25AA-2AF6-FEA9-DD89-133112F13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3FECEBE-5D64-CA49-2086-023E4185B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40D9C13-0B38-8D9E-322C-AA597B702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52445C-2A6E-90CA-0BC7-BAB63FE6EFAD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E7EA94-95BC-021A-6F0B-FDEA5D3472D1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9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1E8AA0B-A1B0-F2FD-3F06-CCB73DEDD275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970F25-5B16-7E53-0174-41C625A087CF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59C0C3-8C7B-436C-F2F5-3E2052CCBE47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0DD7040-96AB-279F-9B7B-5368A541215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064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C678F-49EF-1A12-FB55-0A3FA48F9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EF9F33-8B66-3367-F5FF-1CB7C10E7C4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365089-FE04-7026-3396-3588252C720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8D591B-2173-2360-D0F8-A05428BF5687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8912E2-BB53-0761-A5EA-D515FFF5E8E0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44556D-206C-6391-F700-31870186757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E185626-1951-C9D4-3C79-25F816E46CE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0EA25A5-FE01-DFA9-47FF-9D87B7E66E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736B9A-B7B2-1377-9846-F4F3ABB96FC6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A958C6-248A-312F-CFDF-26BE795540A0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45D9805-CA6B-A00E-08AA-D236C8207DF4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6CE0F03D-89DB-21C6-4805-0A9130FE279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7E109F-DF8E-7066-C02E-8E629F3AFE8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B5547B0-D797-4C12-0407-BD993C61B13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8DA1AB5-0C4D-33E7-25EE-3B902927036A}"/>
              </a:ext>
            </a:extLst>
          </p:cNvPr>
          <p:cNvSpPr txBox="1"/>
          <p:nvPr/>
        </p:nvSpPr>
        <p:spPr>
          <a:xfrm>
            <a:off x="6380886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&gt;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44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99B43-3EB7-8069-525E-4326F98C8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928414-D19C-B68C-D50C-353A1F3B88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2E4E92-65C3-DACE-BEC3-86215BE2B33E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173E1B9-3B1F-520F-25B2-98B4A9F45F87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B1A53B-DECA-CC2A-CAE4-7D330E9855E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انتبهوا. الآن سنقوم بمقارنة أعداد كسرية لها مقامات مختلفة.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D87932B-2BC3-C424-7F2F-224EC1495F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A25B31-37D4-93C1-2A17-6C77F21A1C6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2F07D9D-362A-A79E-984A-E53CE27D35E2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9CDB2EF-B9BA-3AD1-6534-5D8C4E928B55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9562EE6-4169-8627-2966-1F81332946F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3A1106CC-2417-B5A9-F38B-6F261F203B2B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E8643CB-DFFA-0B94-874C-95DFFDEAEF1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656C96D-106B-D72E-B413-3DD2E7ED9100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09A92BE-B5C7-BC97-B73C-5E7A69C43B05}"/>
              </a:ext>
            </a:extLst>
          </p:cNvPr>
          <p:cNvSpPr txBox="1"/>
          <p:nvPr/>
        </p:nvSpPr>
        <p:spPr>
          <a:xfrm>
            <a:off x="6543967" y="4603909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3800" dirty="0">
                <a:solidFill>
                  <a:srgbClr val="FF0000"/>
                </a:solidFill>
              </a:rPr>
              <a:t>.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398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 للعددين الكسريين مقامان مختلفان. حتى نتمكن من مقارنتهما يجب أن يصير لهما نفس المقام.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وعليه سنوحد المقامات.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F9DAA6-8560-8356-7C5F-300CE4081C04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006A2E-5E36-2E3A-3733-8EC6D618F090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5711F58-2C6E-BC15-245A-EF058985DFFB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8180FE6-5ED8-F536-6BEB-CFC6ABDB7458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C6AA61-7D16-6DD6-E962-2EC3416130F7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A55E3DE-F0B1-F18E-28D8-EC88912FDDED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382EA7BB-B4D3-4FB1-1F25-A233E3F9E150}"/>
              </a:ext>
            </a:extLst>
          </p:cNvPr>
          <p:cNvSpPr txBox="1"/>
          <p:nvPr/>
        </p:nvSpPr>
        <p:spPr>
          <a:xfrm>
            <a:off x="6543967" y="4603909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3800" dirty="0">
                <a:solidFill>
                  <a:srgbClr val="FF0000"/>
                </a:solidFill>
              </a:rPr>
              <a:t>.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D610E-8F44-A61D-792D-AD3FEDB5D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93CA9F-3905-3702-F907-989E6749C6C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AA45A4-EBE9-88E6-B27D-0032AA5D4190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B41C00-C98D-1B85-F341-1FEDA5E828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6C21FD-CD53-9963-D043-0C37E3EBFCFA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 للعددين الكسريين مقامان مختلفان. حتى نتمكن من مقارنتهما يجب أن يصير لهما نفس المقام.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وعليه سنوحد المقامات.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F5EC27E-A3F2-0133-8124-87AA41F3B15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E74008-300D-BAA9-0BBC-53BB9FB7B4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41332C-379B-6B10-19CF-A637FA321332}"/>
              </a:ext>
            </a:extLst>
          </p:cNvPr>
          <p:cNvSpPr txBox="1"/>
          <p:nvPr/>
        </p:nvSpPr>
        <p:spPr>
          <a:xfrm>
            <a:off x="1248439" y="326939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5A31D9-8C12-78D1-913F-12DE5E238AA8}"/>
              </a:ext>
            </a:extLst>
          </p:cNvPr>
          <p:cNvSpPr txBox="1"/>
          <p:nvPr/>
        </p:nvSpPr>
        <p:spPr>
          <a:xfrm>
            <a:off x="1248439" y="46965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0CAD308-9F99-607A-A20B-C9F02CB8A5F1}"/>
              </a:ext>
            </a:extLst>
          </p:cNvPr>
          <p:cNvCxnSpPr/>
          <p:nvPr/>
        </p:nvCxnSpPr>
        <p:spPr>
          <a:xfrm>
            <a:off x="839926" y="459283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E44BDC6-71C5-3676-530F-DB9629316714}"/>
              </a:ext>
            </a:extLst>
          </p:cNvPr>
          <p:cNvSpPr txBox="1"/>
          <p:nvPr/>
        </p:nvSpPr>
        <p:spPr>
          <a:xfrm>
            <a:off x="3619142" y="326939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7BFAC42-0772-D746-4635-60541E6C5F29}"/>
              </a:ext>
            </a:extLst>
          </p:cNvPr>
          <p:cNvSpPr txBox="1"/>
          <p:nvPr/>
        </p:nvSpPr>
        <p:spPr>
          <a:xfrm>
            <a:off x="3619142" y="46965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E9CBB56A-735C-94F8-4AE0-CF7821EF23D1}"/>
              </a:ext>
            </a:extLst>
          </p:cNvPr>
          <p:cNvCxnSpPr>
            <a:cxnSpLocks/>
          </p:cNvCxnSpPr>
          <p:nvPr/>
        </p:nvCxnSpPr>
        <p:spPr>
          <a:xfrm flipV="1">
            <a:off x="3210629" y="4570450"/>
            <a:ext cx="2580571" cy="2238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76095D2F-023C-654E-FD6F-900300488533}"/>
              </a:ext>
            </a:extLst>
          </p:cNvPr>
          <p:cNvSpPr txBox="1"/>
          <p:nvPr/>
        </p:nvSpPr>
        <p:spPr>
          <a:xfrm>
            <a:off x="1275954" y="645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633AB1-41CB-8911-BBDA-ECFA351CB9C3}"/>
              </a:ext>
            </a:extLst>
          </p:cNvPr>
          <p:cNvSpPr txBox="1"/>
          <p:nvPr/>
        </p:nvSpPr>
        <p:spPr>
          <a:xfrm>
            <a:off x="1275954" y="788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8B9B9F79-65B8-ACA9-264F-9D569F5A1C27}"/>
              </a:ext>
            </a:extLst>
          </p:cNvPr>
          <p:cNvCxnSpPr/>
          <p:nvPr/>
        </p:nvCxnSpPr>
        <p:spPr>
          <a:xfrm>
            <a:off x="867441" y="777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142D5621-078A-E914-40E3-27201521E142}"/>
              </a:ext>
            </a:extLst>
          </p:cNvPr>
          <p:cNvSpPr txBox="1"/>
          <p:nvPr/>
        </p:nvSpPr>
        <p:spPr>
          <a:xfrm>
            <a:off x="3722408" y="645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8DDABBD-E1DE-57F9-7D89-4636210742BC}"/>
              </a:ext>
            </a:extLst>
          </p:cNvPr>
          <p:cNvSpPr txBox="1"/>
          <p:nvPr/>
        </p:nvSpPr>
        <p:spPr>
          <a:xfrm>
            <a:off x="3722408" y="788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DE2CE3A-30A4-45BE-FBAC-7F491482B570}"/>
              </a:ext>
            </a:extLst>
          </p:cNvPr>
          <p:cNvCxnSpPr>
            <a:cxnSpLocks/>
          </p:cNvCxnSpPr>
          <p:nvPr/>
        </p:nvCxnSpPr>
        <p:spPr>
          <a:xfrm>
            <a:off x="3313895" y="7779110"/>
            <a:ext cx="24773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t égal à 24">
            <a:extLst>
              <a:ext uri="{FF2B5EF4-FFF2-40B4-BE49-F238E27FC236}">
                <a16:creationId xmlns:a16="http://schemas.microsoft.com/office/drawing/2014/main" id="{E67BF2A1-92C2-B611-B97B-2FAE90C27DE7}"/>
              </a:ext>
            </a:extLst>
          </p:cNvPr>
          <p:cNvSpPr/>
          <p:nvPr/>
        </p:nvSpPr>
        <p:spPr>
          <a:xfrm>
            <a:off x="2411895" y="4311779"/>
            <a:ext cx="647050" cy="517342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Est égal à 25">
            <a:extLst>
              <a:ext uri="{FF2B5EF4-FFF2-40B4-BE49-F238E27FC236}">
                <a16:creationId xmlns:a16="http://schemas.microsoft.com/office/drawing/2014/main" id="{C3E0B9F8-D72C-4518-F98F-60785145B8CD}"/>
              </a:ext>
            </a:extLst>
          </p:cNvPr>
          <p:cNvSpPr/>
          <p:nvPr/>
        </p:nvSpPr>
        <p:spPr>
          <a:xfrm>
            <a:off x="2483215" y="7495968"/>
            <a:ext cx="647050" cy="517342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Est égal à 27">
            <a:extLst>
              <a:ext uri="{FF2B5EF4-FFF2-40B4-BE49-F238E27FC236}">
                <a16:creationId xmlns:a16="http://schemas.microsoft.com/office/drawing/2014/main" id="{066B5464-0195-4BDB-97FE-E6550247B8B3}"/>
              </a:ext>
            </a:extLst>
          </p:cNvPr>
          <p:cNvSpPr/>
          <p:nvPr/>
        </p:nvSpPr>
        <p:spPr>
          <a:xfrm>
            <a:off x="6058550" y="4345238"/>
            <a:ext cx="647050" cy="517342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Est égal à 28">
            <a:extLst>
              <a:ext uri="{FF2B5EF4-FFF2-40B4-BE49-F238E27FC236}">
                <a16:creationId xmlns:a16="http://schemas.microsoft.com/office/drawing/2014/main" id="{3FA046D3-50E9-B4B4-D9E5-A06EFD2BFDDB}"/>
              </a:ext>
            </a:extLst>
          </p:cNvPr>
          <p:cNvSpPr/>
          <p:nvPr/>
        </p:nvSpPr>
        <p:spPr>
          <a:xfrm>
            <a:off x="6058550" y="7495968"/>
            <a:ext cx="647050" cy="517342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1E61689-6FB3-52C2-0397-03A5793636BE}"/>
              </a:ext>
            </a:extLst>
          </p:cNvPr>
          <p:cNvSpPr txBox="1"/>
          <p:nvPr/>
        </p:nvSpPr>
        <p:spPr>
          <a:xfrm>
            <a:off x="5055281" y="321905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AB4B3EB-88B0-5451-1C88-FDA400CAC8A5}"/>
              </a:ext>
            </a:extLst>
          </p:cNvPr>
          <p:cNvSpPr txBox="1"/>
          <p:nvPr/>
        </p:nvSpPr>
        <p:spPr>
          <a:xfrm>
            <a:off x="5055281" y="464616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3F7E552-E16B-7D0E-291D-37F5019E005C}"/>
              </a:ext>
            </a:extLst>
          </p:cNvPr>
          <p:cNvSpPr txBox="1"/>
          <p:nvPr/>
        </p:nvSpPr>
        <p:spPr>
          <a:xfrm>
            <a:off x="4990039" y="646895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96B3915-9F98-29BF-5CF7-C2CC8BAC3938}"/>
              </a:ext>
            </a:extLst>
          </p:cNvPr>
          <p:cNvSpPr txBox="1"/>
          <p:nvPr/>
        </p:nvSpPr>
        <p:spPr>
          <a:xfrm>
            <a:off x="4990039" y="789606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DB934172-C5F0-2B12-B694-ACA5C1BD6629}"/>
              </a:ext>
            </a:extLst>
          </p:cNvPr>
          <p:cNvSpPr txBox="1"/>
          <p:nvPr/>
        </p:nvSpPr>
        <p:spPr>
          <a:xfrm>
            <a:off x="6858000" y="3313911"/>
            <a:ext cx="152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27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FEC74B2-9FF1-24EF-D8F3-468D98BE6507}"/>
              </a:ext>
            </a:extLst>
          </p:cNvPr>
          <p:cNvSpPr txBox="1"/>
          <p:nvPr/>
        </p:nvSpPr>
        <p:spPr>
          <a:xfrm>
            <a:off x="6825815" y="4741025"/>
            <a:ext cx="133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57B938DF-7839-4E06-6BFC-5A522F02434B}"/>
              </a:ext>
            </a:extLst>
          </p:cNvPr>
          <p:cNvCxnSpPr/>
          <p:nvPr/>
        </p:nvCxnSpPr>
        <p:spPr>
          <a:xfrm>
            <a:off x="6741618" y="463735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DE4F687E-02FE-CE01-86B7-850724133B69}"/>
              </a:ext>
            </a:extLst>
          </p:cNvPr>
          <p:cNvSpPr txBox="1"/>
          <p:nvPr/>
        </p:nvSpPr>
        <p:spPr>
          <a:xfrm>
            <a:off x="7301937" y="64261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043B78E-4FE8-5648-ED93-1FAA3C0C2F6D}"/>
              </a:ext>
            </a:extLst>
          </p:cNvPr>
          <p:cNvSpPr txBox="1"/>
          <p:nvPr/>
        </p:nvSpPr>
        <p:spPr>
          <a:xfrm>
            <a:off x="6981453" y="7853303"/>
            <a:ext cx="1332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D61215AE-BFD0-9C7E-16DA-A9FCE4EEF871}"/>
              </a:ext>
            </a:extLst>
          </p:cNvPr>
          <p:cNvCxnSpPr/>
          <p:nvPr/>
        </p:nvCxnSpPr>
        <p:spPr>
          <a:xfrm>
            <a:off x="6893424" y="7749628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igne de multiplication 43">
            <a:extLst>
              <a:ext uri="{FF2B5EF4-FFF2-40B4-BE49-F238E27FC236}">
                <a16:creationId xmlns:a16="http://schemas.microsoft.com/office/drawing/2014/main" id="{07A83516-9129-55E4-D057-E49B69EC16C1}"/>
              </a:ext>
            </a:extLst>
          </p:cNvPr>
          <p:cNvSpPr/>
          <p:nvPr/>
        </p:nvSpPr>
        <p:spPr>
          <a:xfrm>
            <a:off x="4427751" y="3764852"/>
            <a:ext cx="466980" cy="463679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Signe de multiplication 44">
            <a:extLst>
              <a:ext uri="{FF2B5EF4-FFF2-40B4-BE49-F238E27FC236}">
                <a16:creationId xmlns:a16="http://schemas.microsoft.com/office/drawing/2014/main" id="{C4211160-0904-60BB-3036-D375F582BC64}"/>
              </a:ext>
            </a:extLst>
          </p:cNvPr>
          <p:cNvSpPr/>
          <p:nvPr/>
        </p:nvSpPr>
        <p:spPr>
          <a:xfrm>
            <a:off x="4499061" y="6921030"/>
            <a:ext cx="466980" cy="463679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Signe de multiplication 45">
            <a:extLst>
              <a:ext uri="{FF2B5EF4-FFF2-40B4-BE49-F238E27FC236}">
                <a16:creationId xmlns:a16="http://schemas.microsoft.com/office/drawing/2014/main" id="{DBC2E017-01FC-9D46-83A6-573F72B80A50}"/>
              </a:ext>
            </a:extLst>
          </p:cNvPr>
          <p:cNvSpPr/>
          <p:nvPr/>
        </p:nvSpPr>
        <p:spPr>
          <a:xfrm>
            <a:off x="4427751" y="5167447"/>
            <a:ext cx="466980" cy="463679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Signe de multiplication 46">
            <a:extLst>
              <a:ext uri="{FF2B5EF4-FFF2-40B4-BE49-F238E27FC236}">
                <a16:creationId xmlns:a16="http://schemas.microsoft.com/office/drawing/2014/main" id="{BF72DFB9-485C-DCE0-E216-54F7A3094415}"/>
              </a:ext>
            </a:extLst>
          </p:cNvPr>
          <p:cNvSpPr/>
          <p:nvPr/>
        </p:nvSpPr>
        <p:spPr>
          <a:xfrm>
            <a:off x="4499061" y="8348144"/>
            <a:ext cx="466980" cy="463679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3411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9BDB6-48EF-1779-61E4-DB962BF54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F7B7D3-093C-9749-7107-09FE61065C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454EEF-A623-9EAE-4CDA-5F532BB218C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98CCF8-942D-976C-30C1-6BE25AF0E621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7BBDBAD-9EB1-7BBA-C8C0-ACB854916D83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أصبح للعددين نفس المقام. إذن لمقارنتهما نطبق ما تعلمناه سابقا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F17566A-28DE-991F-0FFF-9D2147055C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4E0CE12-120B-7A0A-1921-8A2AD0E08E9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3ED70F8-F027-173E-6663-2F4CD58F80D9}"/>
              </a:ext>
            </a:extLst>
          </p:cNvPr>
          <p:cNvSpPr txBox="1"/>
          <p:nvPr/>
        </p:nvSpPr>
        <p:spPr>
          <a:xfrm>
            <a:off x="6193967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&gt;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E344EDD-AA72-C8CB-9D1F-E51E334519D7}"/>
              </a:ext>
            </a:extLst>
          </p:cNvPr>
          <p:cNvSpPr txBox="1"/>
          <p:nvPr/>
        </p:nvSpPr>
        <p:spPr>
          <a:xfrm>
            <a:off x="4758613" y="4885671"/>
            <a:ext cx="152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27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81F9D63-8499-5752-86ED-13B8FA25537F}"/>
              </a:ext>
            </a:extLst>
          </p:cNvPr>
          <p:cNvSpPr txBox="1"/>
          <p:nvPr/>
        </p:nvSpPr>
        <p:spPr>
          <a:xfrm>
            <a:off x="4726428" y="6312785"/>
            <a:ext cx="133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6A40A543-0151-DF32-4E1D-0191E317199C}"/>
              </a:ext>
            </a:extLst>
          </p:cNvPr>
          <p:cNvCxnSpPr/>
          <p:nvPr/>
        </p:nvCxnSpPr>
        <p:spPr>
          <a:xfrm>
            <a:off x="4642231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400029EF-9F0B-545A-3BFE-8D74703BA4FD}"/>
              </a:ext>
            </a:extLst>
          </p:cNvPr>
          <p:cNvSpPr txBox="1"/>
          <p:nvPr/>
        </p:nvSpPr>
        <p:spPr>
          <a:xfrm>
            <a:off x="7723713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EF0CDA7-088C-5088-8D43-664119D61772}"/>
              </a:ext>
            </a:extLst>
          </p:cNvPr>
          <p:cNvSpPr txBox="1"/>
          <p:nvPr/>
        </p:nvSpPr>
        <p:spPr>
          <a:xfrm>
            <a:off x="7403229" y="6312785"/>
            <a:ext cx="1332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83724E7C-B0B8-63CB-A518-80AC487511D6}"/>
              </a:ext>
            </a:extLst>
          </p:cNvPr>
          <p:cNvCxnSpPr/>
          <p:nvPr/>
        </p:nvCxnSpPr>
        <p:spPr>
          <a:xfrm>
            <a:off x="7315200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0597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1E23C-6400-DAD1-08C2-FB6659FF2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0E4E92-9A21-3AE8-8794-A0E5317A22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E2A554B-578B-79BC-BBE3-EAD66E116E2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BF33A69-8798-C483-75B2-C98FF384CEC5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E0B659-5889-6C49-B705-E197B2E16CE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نكتب المقارنة باستعمال الأعداد الأصلية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5D4450-51F3-6B0B-702C-9E8CE31E737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AEF332A-F994-2C7C-2A6C-103DF86E273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8BD862-0BA5-0341-453E-96220187636C}"/>
              </a:ext>
            </a:extLst>
          </p:cNvPr>
          <p:cNvSpPr txBox="1"/>
          <p:nvPr/>
        </p:nvSpPr>
        <p:spPr>
          <a:xfrm>
            <a:off x="6193967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&gt;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2FBBBBB4-C35D-D038-FCDF-627DB5C6B9BC}"/>
              </a:ext>
            </a:extLst>
          </p:cNvPr>
          <p:cNvSpPr txBox="1"/>
          <p:nvPr/>
        </p:nvSpPr>
        <p:spPr>
          <a:xfrm>
            <a:off x="4758613" y="4885671"/>
            <a:ext cx="152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3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CE7604C-F607-5385-5296-0DDE1CC2E6CC}"/>
              </a:ext>
            </a:extLst>
          </p:cNvPr>
          <p:cNvSpPr txBox="1"/>
          <p:nvPr/>
        </p:nvSpPr>
        <p:spPr>
          <a:xfrm>
            <a:off x="4726428" y="6312785"/>
            <a:ext cx="133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2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A0A00A08-4A2A-DCD6-8021-DE17C8A09CC1}"/>
              </a:ext>
            </a:extLst>
          </p:cNvPr>
          <p:cNvCxnSpPr/>
          <p:nvPr/>
        </p:nvCxnSpPr>
        <p:spPr>
          <a:xfrm>
            <a:off x="4642231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A348E2CA-8602-2B64-120B-09B876CDEF97}"/>
              </a:ext>
            </a:extLst>
          </p:cNvPr>
          <p:cNvSpPr txBox="1"/>
          <p:nvPr/>
        </p:nvSpPr>
        <p:spPr>
          <a:xfrm>
            <a:off x="7723713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D9F1F4F-8223-5C5E-E949-0F2D308D00C8}"/>
              </a:ext>
            </a:extLst>
          </p:cNvPr>
          <p:cNvSpPr txBox="1"/>
          <p:nvPr/>
        </p:nvSpPr>
        <p:spPr>
          <a:xfrm>
            <a:off x="7403229" y="6312785"/>
            <a:ext cx="1332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9</a:t>
            </a: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2A1D4930-BF7F-33F8-0E9D-7EF4C6D768C4}"/>
              </a:ext>
            </a:extLst>
          </p:cNvPr>
          <p:cNvCxnSpPr/>
          <p:nvPr/>
        </p:nvCxnSpPr>
        <p:spPr>
          <a:xfrm>
            <a:off x="7315200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430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6BD95-340F-6E2D-B641-5F6C3F543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763EB0-4931-EF20-6755-EC1A81767AE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17D976-CFF0-87ED-5C79-15C02441CBC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4156CC-4645-C4B1-0402-23259A27A50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85322C-98CE-A085-FCE6-A65B0D14723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615CB0-75C4-E3B9-648B-7161890DE49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4599869-13BF-7F58-D9CF-35D2BFBFDC9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88B1399-B1CF-3315-A91F-4CEE2017B992}"/>
              </a:ext>
            </a:extLst>
          </p:cNvPr>
          <p:cNvSpPr txBox="1"/>
          <p:nvPr/>
        </p:nvSpPr>
        <p:spPr>
          <a:xfrm>
            <a:off x="2009789" y="5114591"/>
            <a:ext cx="96964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أو ترتيب أعداد كسرية مختلفة المقامات فإننا نوحد المقامات، ثم نقارن أو نرتب حسب نفس مقارنة أو ترتيب </a:t>
            </a:r>
            <a:r>
              <a:rPr lang="ar-MA" sz="44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البسوط</a:t>
            </a: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4A4B56-87CC-829A-1068-51994AFDA7AB}"/>
              </a:ext>
            </a:extLst>
          </p:cNvPr>
          <p:cNvSpPr txBox="1"/>
          <p:nvPr/>
        </p:nvSpPr>
        <p:spPr>
          <a:xfrm>
            <a:off x="10610817" y="4133888"/>
            <a:ext cx="18288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83821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569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40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162" y="3659087"/>
            <a:ext cx="13109672" cy="537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وترتيب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وقسمة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4201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E06AC9-E205-0C7D-06D2-D3F95DA5E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162" y="3574737"/>
            <a:ext cx="13109672" cy="537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ضرب وقسمة الأعداد الكسرية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وقسمة أعداد كسرية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424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ضرب عددين كسريين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137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976645" y="4939423"/>
            <a:ext cx="32143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ضرب عددين كسريين.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ضرب عددين كسريين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0141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711851-DCFF-F0A3-D814-580F7B2C9C4F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228D9-9380-D8AE-193D-1653B6EA4DA7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4A04CA1-92D2-C234-6CBE-D85715FA159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D1066E1-4159-DEFF-48F8-E4925EB8E4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4E8932-37B5-59B0-921C-897D79886D3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CFD9A3-FD3D-EED5-9B28-85846B65D22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84640B74-EAFD-66B8-4A9F-5DC4AA242E6F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E583C-1E4B-21A4-D7EA-2EA3139F1001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34F08-6206-978F-593C-23C5F3A807B3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A4A0DC-79F7-7BAF-89EE-AC632669B50D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7B587085-9AFB-CC76-8FBC-D6BC303AF663}"/>
              </a:ext>
            </a:extLst>
          </p:cNvPr>
          <p:cNvSpPr/>
          <p:nvPr/>
        </p:nvSpPr>
        <p:spPr>
          <a:xfrm>
            <a:off x="4289828" y="5943017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D7A05-FAB4-FCA8-D58D-7C5B1911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0DFDD5-E3E8-E042-A42A-A85A43F624E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A84E2A1-5C05-2C80-717D-5C810A2EA0A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C02B98-0141-3214-CEE4-74F472E066A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1E2565F-C91F-DA60-FA11-7F93F1C736F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9B1B59-5304-5C9D-26F4-07900C79797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94A16B2-0311-D630-DF0F-53D0F5CC41BE}"/>
              </a:ext>
            </a:extLst>
          </p:cNvPr>
          <p:cNvSpPr txBox="1"/>
          <p:nvPr/>
        </p:nvSpPr>
        <p:spPr>
          <a:xfrm>
            <a:off x="6500834" y="4989346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FF0000"/>
                </a:solidFill>
              </a:rPr>
              <a:t>4 ×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96D13B-1513-A975-3EAF-1098C4DC97D2}"/>
              </a:ext>
            </a:extLst>
          </p:cNvPr>
          <p:cNvSpPr txBox="1"/>
          <p:nvPr/>
        </p:nvSpPr>
        <p:spPr>
          <a:xfrm>
            <a:off x="6615629" y="6312785"/>
            <a:ext cx="225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00B0F0"/>
                </a:solidFill>
              </a:rPr>
              <a:t>3 × 7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0A46212-3A93-11FF-DD48-D7D442B7B6BC}"/>
              </a:ext>
            </a:extLst>
          </p:cNvPr>
          <p:cNvCxnSpPr>
            <a:cxnSpLocks/>
          </p:cNvCxnSpPr>
          <p:nvPr/>
        </p:nvCxnSpPr>
        <p:spPr>
          <a:xfrm>
            <a:off x="6472527" y="6209110"/>
            <a:ext cx="2394980" cy="218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41C6683-023C-362D-2858-EE405F7A7F3E}"/>
              </a:ext>
            </a:extLst>
          </p:cNvPr>
          <p:cNvSpPr txBox="1"/>
          <p:nvPr/>
        </p:nvSpPr>
        <p:spPr>
          <a:xfrm>
            <a:off x="41895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DB0182-87B8-919E-9AF8-B677E0A7B2F0}"/>
              </a:ext>
            </a:extLst>
          </p:cNvPr>
          <p:cNvSpPr txBox="1"/>
          <p:nvPr/>
        </p:nvSpPr>
        <p:spPr>
          <a:xfrm>
            <a:off x="41895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2BAA2BA-E797-E020-7043-8C62ADA7EBE0}"/>
              </a:ext>
            </a:extLst>
          </p:cNvPr>
          <p:cNvCxnSpPr/>
          <p:nvPr/>
        </p:nvCxnSpPr>
        <p:spPr>
          <a:xfrm>
            <a:off x="37810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726515F6-D16B-2C78-A018-04D1E7301646}"/>
              </a:ext>
            </a:extLst>
          </p:cNvPr>
          <p:cNvSpPr/>
          <p:nvPr/>
        </p:nvSpPr>
        <p:spPr>
          <a:xfrm>
            <a:off x="55401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9FB602A-7F6B-844B-6B21-3441DA0EB88C}"/>
              </a:ext>
            </a:extLst>
          </p:cNvPr>
          <p:cNvSpPr txBox="1"/>
          <p:nvPr/>
        </p:nvSpPr>
        <p:spPr>
          <a:xfrm>
            <a:off x="20849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6EA257D-8455-9F41-C5FE-C76BF599B396}"/>
              </a:ext>
            </a:extLst>
          </p:cNvPr>
          <p:cNvSpPr txBox="1"/>
          <p:nvPr/>
        </p:nvSpPr>
        <p:spPr>
          <a:xfrm>
            <a:off x="20849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BFF4DB4-14DE-F66C-1DBA-B4FD30C8ED12}"/>
              </a:ext>
            </a:extLst>
          </p:cNvPr>
          <p:cNvCxnSpPr/>
          <p:nvPr/>
        </p:nvCxnSpPr>
        <p:spPr>
          <a:xfrm>
            <a:off x="16764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1074026D-9101-189E-FAB5-C981E3C9AA76}"/>
              </a:ext>
            </a:extLst>
          </p:cNvPr>
          <p:cNvSpPr/>
          <p:nvPr/>
        </p:nvSpPr>
        <p:spPr>
          <a:xfrm>
            <a:off x="3223028" y="5943017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A1B8B6-8BC3-9F9B-30A0-E4C426161DD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البسط في البسط. ونضرب المقام في المقام.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FA4DA76-DCCA-2CE3-F13D-7B99FB4E3DF5}"/>
              </a:ext>
            </a:extLst>
          </p:cNvPr>
          <p:cNvCxnSpPr/>
          <p:nvPr/>
        </p:nvCxnSpPr>
        <p:spPr>
          <a:xfrm>
            <a:off x="2895600" y="5524500"/>
            <a:ext cx="129394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7BD7275-0C9E-F79A-B4A5-156B7A709D58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2895600" y="6974505"/>
            <a:ext cx="1293942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5F36D0B8-81F5-5DD9-6597-0249D5E8D429}"/>
              </a:ext>
            </a:extLst>
          </p:cNvPr>
          <p:cNvSpPr txBox="1"/>
          <p:nvPr/>
        </p:nvSpPr>
        <p:spPr>
          <a:xfrm>
            <a:off x="10253515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8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E5D84A1-24C5-9B86-0F91-2A6368FA899D}"/>
              </a:ext>
            </a:extLst>
          </p:cNvPr>
          <p:cNvSpPr txBox="1"/>
          <p:nvPr/>
        </p:nvSpPr>
        <p:spPr>
          <a:xfrm>
            <a:off x="9949146" y="6334661"/>
            <a:ext cx="13161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21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40944570-56AC-5830-A949-56605309F658}"/>
              </a:ext>
            </a:extLst>
          </p:cNvPr>
          <p:cNvCxnSpPr/>
          <p:nvPr/>
        </p:nvCxnSpPr>
        <p:spPr>
          <a:xfrm>
            <a:off x="9845002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st égal à 29">
            <a:extLst>
              <a:ext uri="{FF2B5EF4-FFF2-40B4-BE49-F238E27FC236}">
                <a16:creationId xmlns:a16="http://schemas.microsoft.com/office/drawing/2014/main" id="{C8426F00-1485-2646-C5B0-C9D833A7D48D}"/>
              </a:ext>
            </a:extLst>
          </p:cNvPr>
          <p:cNvSpPr/>
          <p:nvPr/>
        </p:nvSpPr>
        <p:spPr>
          <a:xfrm>
            <a:off x="9039218" y="5925591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74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2F4BF-7A80-6970-8C3E-23FA9A0A3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A87DCF-2842-C3CA-8D57-992A5507F46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9C12E1-C502-07DA-68F2-E31B8344678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4DF881-4B01-B013-719C-DEA19AAFE420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BB4B8E6-70AD-70BB-9AA4-89BF6151379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10DFDA-626F-E0E1-B2E5-C790C45B5BA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BB974F-124B-ED2E-15A7-3C4C6AE08F0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A9DA426-5AB6-2998-8783-D6BA21D489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81D0E7-B9F1-C9E4-4C52-574F4B0B006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1279D8-B270-2598-D98D-8288836B34A5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30F6820-B7FD-B253-1B4B-E2646E9A960D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CBC5FF0-DBB6-6DE4-94DA-EF97F02EB74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069F20-BC51-AFE8-3AFB-8976A855C4BF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26D777C-D92E-E18C-3A91-D17379B4941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A269E0BE-1E60-813D-A5F8-5B9F424CFDC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BBA9D7C-B387-8C3D-0FB9-81C95156AE59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46291C-C5B2-6DE0-BA9A-02530509898F}"/>
              </a:ext>
            </a:extLst>
          </p:cNvPr>
          <p:cNvSpPr txBox="1"/>
          <p:nvPr/>
        </p:nvSpPr>
        <p:spPr>
          <a:xfrm>
            <a:off x="3079126" y="6354873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90D30B4-0611-CD09-CB10-D6DF33A01FB4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25D37816-238A-13ED-3614-41DED9F31CEE}"/>
              </a:ext>
            </a:extLst>
          </p:cNvPr>
          <p:cNvSpPr/>
          <p:nvPr/>
        </p:nvSpPr>
        <p:spPr>
          <a:xfrm>
            <a:off x="4302037" y="6002992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6334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E85CE-C197-859A-F568-5CF493220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DCAC68-1DC4-D946-9652-31ECDAA645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843E49-3171-DFF9-57D9-EE8BDD103F2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29724E-40D9-2B65-4E4B-633D22DB8D57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469E7B-AA02-6AAC-0DBF-CBE7578D906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1600108-8DBF-5DA5-BE6B-C28CB9B77D5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67A011-A9E3-76E8-1CBE-31E70F0CE6F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CE3A12-5C63-65FF-F288-27DE9911AA2D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CBBA72-096E-F5DB-0942-0F43557E6044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15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10AFE19-35D5-A10C-E17C-F28025FCC060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72806E6-7EE8-09EE-98BA-4D216696DC5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1741A80-E8B9-1C97-0400-03C01B479ECC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F51755B-8875-ACC5-BB24-DFA858BA175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CCE3984B-D642-A861-5701-AF9620E7F809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FE1ADDB-F5CA-B664-5EA9-C87DFAAE12BD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0B952E3-EB1B-11DE-F39E-0CE8F17A42DC}"/>
              </a:ext>
            </a:extLst>
          </p:cNvPr>
          <p:cNvSpPr txBox="1"/>
          <p:nvPr/>
        </p:nvSpPr>
        <p:spPr>
          <a:xfrm>
            <a:off x="3079126" y="6354873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59B0C0AB-E092-F46D-6220-814323B7AAEA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762B574A-FD56-FB57-754E-D17490188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900BC49B-6F17-DCC9-1C58-D90DFB125AF7}"/>
              </a:ext>
            </a:extLst>
          </p:cNvPr>
          <p:cNvSpPr/>
          <p:nvPr/>
        </p:nvSpPr>
        <p:spPr>
          <a:xfrm>
            <a:off x="4278280" y="6002992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5426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C1740-9336-792D-EF9A-A13CC1FF4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C94F68-FBCA-2D4B-48AA-93260AD5FCC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6A0D88-216D-88D9-FA1E-FB2DBB2E03F8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10EE23-8668-3F3D-CF20-AB249DB4C8AE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5082E50-188E-5BEC-642D-87FC881CBFD1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03E0059-5906-8723-D056-93B8595B2E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38AC97A-AF65-14FC-E1D3-02C22DF32F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260ECD-B2A0-0B71-EEF0-1999BF7A325F}"/>
              </a:ext>
            </a:extLst>
          </p:cNvPr>
          <p:cNvSpPr txBox="1"/>
          <p:nvPr/>
        </p:nvSpPr>
        <p:spPr>
          <a:xfrm>
            <a:off x="2009789" y="4524003"/>
            <a:ext cx="9696417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لحساب جداء عددين كسريين فإننا نضرب البسط في البسط ونضرب المقام في المقام.</a:t>
            </a:r>
          </a:p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نقول: جداء عددين كسريين هو عدد كسري، بسطه هو جداء البسطين ومقامه هو جداء المقامين</a:t>
            </a:r>
            <a:endParaRPr lang="ar-S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B4B712-18A5-96F1-CD7A-4CC80F782F3B}"/>
              </a:ext>
            </a:extLst>
          </p:cNvPr>
          <p:cNvSpPr txBox="1"/>
          <p:nvPr/>
        </p:nvSpPr>
        <p:spPr>
          <a:xfrm>
            <a:off x="10610817" y="3543300"/>
            <a:ext cx="18288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95374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4C7B2-843A-DCD3-7904-9906AC44E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B41EC1-C9F6-CB84-681C-71A203A7A0F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C3C9ED-A64F-4DE4-B283-598A13F1A0F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60930B-DE7A-4A01-80D3-AF2BB75D3B46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39688C-276C-AA34-0E2C-054D2BEE4CD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قسمة عددين كسريين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10CCB12-327B-0F50-3087-86E4652213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E64819-66E7-0264-7DBC-718E94A091D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2ADE50-9D82-0C90-22BF-A102D3C4E99C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DAE3B38-ACD1-A2DA-9FF9-E8E218A34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62A2010-8576-9836-B7CA-7A40F1C2F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3D33E89B-1796-CC78-D14B-595F1DCB72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6B04501-1129-1801-90AE-96AEEBDF6521}"/>
              </a:ext>
            </a:extLst>
          </p:cNvPr>
          <p:cNvSpPr txBox="1"/>
          <p:nvPr/>
        </p:nvSpPr>
        <p:spPr>
          <a:xfrm>
            <a:off x="976645" y="4939423"/>
            <a:ext cx="32143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قسمة عددين كسريين.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549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E27812-A84A-7C95-F75A-80D6C8CE3912}"/>
              </a:ext>
            </a:extLst>
          </p:cNvPr>
          <p:cNvSpPr txBox="1"/>
          <p:nvPr/>
        </p:nvSpPr>
        <p:spPr>
          <a:xfrm>
            <a:off x="5645441" y="4914900"/>
            <a:ext cx="2660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أوراق بيضاء للطي والتقطيع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93078-C5B9-3B34-74D4-A526CCEA1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79770F-FBFA-12B2-3CAD-F7D37EE2AC0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DBC3BD-5258-1778-E4BD-7C0C1DEB02A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D7012F-3B08-87B8-2839-3EE84386B05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7B70C8-CB02-7164-DFE0-A64B5E6051FB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قسمة عددين كسريين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CA46FEF-3F18-D1D9-3135-38A9763C46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3712B7-C6F9-929E-6582-1F89FE1141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C454A4B-488A-1D95-22B5-ECBA40E96948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9C67A0-3486-D40C-741C-3236C494538A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DB67171-B3F8-0622-A70B-64F3E8A2734D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1D787BE-B079-09D9-7531-7154E166ADE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C930F1-6F2D-0CFB-3A18-0F3E0FF4EADA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7A98EA9-5E1C-A402-119B-1B37E121BD0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079C9CAC-6E4C-8AEF-DD10-DD9B6FB28902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B1A48CB-FAB0-D303-4085-17172F969DFB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6D46B3A-F409-74FB-79F5-0101B242FD60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B0FF4ADA-733D-9CD2-6E6B-3D73FC64FA1B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de division 3">
            <a:extLst>
              <a:ext uri="{FF2B5EF4-FFF2-40B4-BE49-F238E27FC236}">
                <a16:creationId xmlns:a16="http://schemas.microsoft.com/office/drawing/2014/main" id="{F43EA8D2-7FD9-321A-D1D4-107F4608197A}"/>
              </a:ext>
            </a:extLst>
          </p:cNvPr>
          <p:cNvSpPr/>
          <p:nvPr/>
        </p:nvSpPr>
        <p:spPr>
          <a:xfrm>
            <a:off x="4293792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3998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DE798-C5FE-8804-136C-3EE030C26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7BACA6-1BAA-A2B1-993D-7E021765E6B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9832F8-0BD6-9D5A-8185-80637194A4C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F21437-4797-DD4D-668D-FDE5E33EF28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18D607-A10D-81E7-555A-5A3224DAD4C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4AF1E3-05E5-52F5-2E15-C36DEECC092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B0982622-B766-5F3E-8307-639BEF1DB514}"/>
              </a:ext>
            </a:extLst>
          </p:cNvPr>
          <p:cNvSpPr txBox="1"/>
          <p:nvPr/>
        </p:nvSpPr>
        <p:spPr>
          <a:xfrm>
            <a:off x="41895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21997A1-57C6-7926-4DBB-25B93FD13B58}"/>
              </a:ext>
            </a:extLst>
          </p:cNvPr>
          <p:cNvSpPr txBox="1"/>
          <p:nvPr/>
        </p:nvSpPr>
        <p:spPr>
          <a:xfrm>
            <a:off x="41895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F70A9E3-7917-E038-1577-382A079DD5A0}"/>
              </a:ext>
            </a:extLst>
          </p:cNvPr>
          <p:cNvCxnSpPr/>
          <p:nvPr/>
        </p:nvCxnSpPr>
        <p:spPr>
          <a:xfrm>
            <a:off x="37810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9CE102CA-2053-CC25-E4AC-E17B8E2E413A}"/>
              </a:ext>
            </a:extLst>
          </p:cNvPr>
          <p:cNvSpPr/>
          <p:nvPr/>
        </p:nvSpPr>
        <p:spPr>
          <a:xfrm>
            <a:off x="55401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1F297E-5675-AD38-F4B2-61D541369F56}"/>
              </a:ext>
            </a:extLst>
          </p:cNvPr>
          <p:cNvSpPr txBox="1"/>
          <p:nvPr/>
        </p:nvSpPr>
        <p:spPr>
          <a:xfrm>
            <a:off x="20849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6D5B04B-5306-C41E-9FD0-55F00815DB2C}"/>
              </a:ext>
            </a:extLst>
          </p:cNvPr>
          <p:cNvSpPr txBox="1"/>
          <p:nvPr/>
        </p:nvSpPr>
        <p:spPr>
          <a:xfrm>
            <a:off x="20849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A837A345-47E1-3D39-1A67-37A54DF9CCF3}"/>
              </a:ext>
            </a:extLst>
          </p:cNvPr>
          <p:cNvCxnSpPr/>
          <p:nvPr/>
        </p:nvCxnSpPr>
        <p:spPr>
          <a:xfrm>
            <a:off x="16764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0C6D56B-676B-8C30-FC8D-DA87A5173F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العدد الأول في مقلوب العدد الثاني.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igne de division 3">
            <a:extLst>
              <a:ext uri="{FF2B5EF4-FFF2-40B4-BE49-F238E27FC236}">
                <a16:creationId xmlns:a16="http://schemas.microsoft.com/office/drawing/2014/main" id="{CA122A5D-4907-BB60-5479-E33F008F3A84}"/>
              </a:ext>
            </a:extLst>
          </p:cNvPr>
          <p:cNvSpPr/>
          <p:nvPr/>
        </p:nvSpPr>
        <p:spPr>
          <a:xfrm>
            <a:off x="3200400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8175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E9666-A308-987A-5253-3F7FE3D7F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D24057-72F1-5A54-98CE-78677A93A92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944876-B6EE-704A-45AF-53F5D945FC31}"/>
              </a:ext>
            </a:extLst>
          </p:cNvPr>
          <p:cNvSpPr/>
          <p:nvPr/>
        </p:nvSpPr>
        <p:spPr>
          <a:xfrm>
            <a:off x="275853" y="3085504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68FC5D-DDB6-88EB-2F65-C3B6BF24460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5FEDBE-0FE0-F7F2-5352-CBDE819FDD9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A1014E-588C-428D-82AB-B0DA85C762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8A3B8D6-E40F-D685-9722-3071FC058FEB}"/>
              </a:ext>
            </a:extLst>
          </p:cNvPr>
          <p:cNvSpPr txBox="1"/>
          <p:nvPr/>
        </p:nvSpPr>
        <p:spPr>
          <a:xfrm>
            <a:off x="41895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253D40-A168-8355-CD93-E5A5F52F2136}"/>
              </a:ext>
            </a:extLst>
          </p:cNvPr>
          <p:cNvSpPr txBox="1"/>
          <p:nvPr/>
        </p:nvSpPr>
        <p:spPr>
          <a:xfrm>
            <a:off x="41895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88BF57D-5609-9187-D7BA-DE9FC21F7488}"/>
              </a:ext>
            </a:extLst>
          </p:cNvPr>
          <p:cNvCxnSpPr/>
          <p:nvPr/>
        </p:nvCxnSpPr>
        <p:spPr>
          <a:xfrm>
            <a:off x="37810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68D89C85-042E-97DF-F24F-8C974C60F327}"/>
              </a:ext>
            </a:extLst>
          </p:cNvPr>
          <p:cNvSpPr/>
          <p:nvPr/>
        </p:nvSpPr>
        <p:spPr>
          <a:xfrm>
            <a:off x="55401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4646314-539C-52C3-BB20-8A9BB4D2596B}"/>
              </a:ext>
            </a:extLst>
          </p:cNvPr>
          <p:cNvSpPr txBox="1"/>
          <p:nvPr/>
        </p:nvSpPr>
        <p:spPr>
          <a:xfrm>
            <a:off x="20849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8083509-BE7C-B266-4F2F-0257197E42FD}"/>
              </a:ext>
            </a:extLst>
          </p:cNvPr>
          <p:cNvSpPr txBox="1"/>
          <p:nvPr/>
        </p:nvSpPr>
        <p:spPr>
          <a:xfrm>
            <a:off x="20849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DAC5952-6529-8C82-FC3A-6906B1887CDE}"/>
              </a:ext>
            </a:extLst>
          </p:cNvPr>
          <p:cNvCxnSpPr/>
          <p:nvPr/>
        </p:nvCxnSpPr>
        <p:spPr>
          <a:xfrm>
            <a:off x="16764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DE8F5F0-D0E1-3926-D2A7-6572A2C89333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العدد الأول في مقلوب العدد الثاني.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igne de division 3">
            <a:extLst>
              <a:ext uri="{FF2B5EF4-FFF2-40B4-BE49-F238E27FC236}">
                <a16:creationId xmlns:a16="http://schemas.microsoft.com/office/drawing/2014/main" id="{7620FB22-76E8-CA37-C6BE-CF46B1366C5A}"/>
              </a:ext>
            </a:extLst>
          </p:cNvPr>
          <p:cNvSpPr/>
          <p:nvPr/>
        </p:nvSpPr>
        <p:spPr>
          <a:xfrm>
            <a:off x="3200400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30D5CE-319A-E98A-A07C-87E0D29B1EB7}"/>
              </a:ext>
            </a:extLst>
          </p:cNvPr>
          <p:cNvSpPr txBox="1"/>
          <p:nvPr/>
        </p:nvSpPr>
        <p:spPr>
          <a:xfrm>
            <a:off x="9171513" y="4991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2B35066-6182-A6B1-EB76-6724BDB6568F}"/>
              </a:ext>
            </a:extLst>
          </p:cNvPr>
          <p:cNvSpPr txBox="1"/>
          <p:nvPr/>
        </p:nvSpPr>
        <p:spPr>
          <a:xfrm>
            <a:off x="9171513" y="64182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2B3AC1E-D277-7931-BB21-8B93F748AD71}"/>
              </a:ext>
            </a:extLst>
          </p:cNvPr>
          <p:cNvCxnSpPr/>
          <p:nvPr/>
        </p:nvCxnSpPr>
        <p:spPr>
          <a:xfrm>
            <a:off x="8763000" y="63145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èche : courbe vers le bas 10">
            <a:extLst>
              <a:ext uri="{FF2B5EF4-FFF2-40B4-BE49-F238E27FC236}">
                <a16:creationId xmlns:a16="http://schemas.microsoft.com/office/drawing/2014/main" id="{910986B0-80B7-3A1C-A5D9-9378E1C5C768}"/>
              </a:ext>
            </a:extLst>
          </p:cNvPr>
          <p:cNvSpPr/>
          <p:nvPr/>
        </p:nvSpPr>
        <p:spPr>
          <a:xfrm>
            <a:off x="4495801" y="3529913"/>
            <a:ext cx="5257799" cy="1613587"/>
          </a:xfrm>
          <a:prstGeom prst="curvedDownArrow">
            <a:avLst>
              <a:gd name="adj1" fmla="val 11669"/>
              <a:gd name="adj2" fmla="val 31473"/>
              <a:gd name="adj3" fmla="val 25000"/>
            </a:avLst>
          </a:prstGeom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A496DDBE-AE38-9ADC-6BA3-61E342E38DF6}"/>
              </a:ext>
            </a:extLst>
          </p:cNvPr>
          <p:cNvSpPr/>
          <p:nvPr/>
        </p:nvSpPr>
        <p:spPr>
          <a:xfrm>
            <a:off x="10410456" y="6001793"/>
            <a:ext cx="1171944" cy="6107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double flèche verticale 16">
            <a:extLst>
              <a:ext uri="{FF2B5EF4-FFF2-40B4-BE49-F238E27FC236}">
                <a16:creationId xmlns:a16="http://schemas.microsoft.com/office/drawing/2014/main" id="{934471FD-965B-9B18-0869-D4F29E93FC35}"/>
              </a:ext>
            </a:extLst>
          </p:cNvPr>
          <p:cNvSpPr/>
          <p:nvPr/>
        </p:nvSpPr>
        <p:spPr>
          <a:xfrm>
            <a:off x="9753600" y="5676900"/>
            <a:ext cx="308304" cy="1323435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3F0F46-62F5-E438-630B-4852C2C53E4E}"/>
              </a:ext>
            </a:extLst>
          </p:cNvPr>
          <p:cNvSpPr txBox="1"/>
          <p:nvPr/>
        </p:nvSpPr>
        <p:spPr>
          <a:xfrm>
            <a:off x="12143313" y="49759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E91CFB2-9212-9290-7862-3BDD50287015}"/>
              </a:ext>
            </a:extLst>
          </p:cNvPr>
          <p:cNvSpPr txBox="1"/>
          <p:nvPr/>
        </p:nvSpPr>
        <p:spPr>
          <a:xfrm>
            <a:off x="12143313" y="640307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45DE881-5B1A-341A-7C7F-2DB5BDECCB42}"/>
              </a:ext>
            </a:extLst>
          </p:cNvPr>
          <p:cNvCxnSpPr/>
          <p:nvPr/>
        </p:nvCxnSpPr>
        <p:spPr>
          <a:xfrm>
            <a:off x="11734800" y="6299398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22CEEBF-6100-07D6-F30A-0FB8C71A6D3C}"/>
              </a:ext>
            </a:extLst>
          </p:cNvPr>
          <p:cNvSpPr txBox="1"/>
          <p:nvPr/>
        </p:nvSpPr>
        <p:spPr>
          <a:xfrm>
            <a:off x="6885513" y="7194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796DF8-EB57-27A8-8937-2239E30D0E72}"/>
              </a:ext>
            </a:extLst>
          </p:cNvPr>
          <p:cNvSpPr txBox="1"/>
          <p:nvPr/>
        </p:nvSpPr>
        <p:spPr>
          <a:xfrm>
            <a:off x="6885513" y="86212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9F8735F2-8646-48F4-F610-6A1FCBBB3A22}"/>
              </a:ext>
            </a:extLst>
          </p:cNvPr>
          <p:cNvCxnSpPr>
            <a:cxnSpLocks/>
          </p:cNvCxnSpPr>
          <p:nvPr/>
        </p:nvCxnSpPr>
        <p:spPr>
          <a:xfrm>
            <a:off x="6477000" y="8517582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70FB6F8A-19C6-08EA-940B-9D7405F44E70}"/>
              </a:ext>
            </a:extLst>
          </p:cNvPr>
          <p:cNvSpPr txBox="1"/>
          <p:nvPr/>
        </p:nvSpPr>
        <p:spPr>
          <a:xfrm>
            <a:off x="10829664" y="71790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95E8E20-8F50-760A-FE67-6D9BC90DE1F3}"/>
              </a:ext>
            </a:extLst>
          </p:cNvPr>
          <p:cNvSpPr txBox="1"/>
          <p:nvPr/>
        </p:nvSpPr>
        <p:spPr>
          <a:xfrm>
            <a:off x="10829664" y="86061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6E1A69EA-40B6-8861-7B51-CF177E662902}"/>
              </a:ext>
            </a:extLst>
          </p:cNvPr>
          <p:cNvCxnSpPr>
            <a:cxnSpLocks/>
          </p:cNvCxnSpPr>
          <p:nvPr/>
        </p:nvCxnSpPr>
        <p:spPr>
          <a:xfrm>
            <a:off x="10421151" y="8502441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0C766CF7-F608-014F-9B6D-8355EDCDD413}"/>
              </a:ext>
            </a:extLst>
          </p:cNvPr>
          <p:cNvSpPr txBox="1"/>
          <p:nvPr/>
        </p:nvSpPr>
        <p:spPr>
          <a:xfrm>
            <a:off x="7613360" y="8267700"/>
            <a:ext cx="2826040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مقلوب</a:t>
            </a:r>
            <a:endParaRPr kumimoji="0" lang="ar-SA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22238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135C0-7EFB-50AD-1A04-63F2F35AC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48454B-15E7-6316-8190-A14FCBEA47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4E1751-60A2-C14B-C504-225C1DADB76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99A01-B447-2D46-7D73-6E6FCFC6512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1A4293-5FC9-3FCF-AC21-FE2C14E0F9D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26BAD8-77C4-C0BB-6D70-F9972E74A2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7F42E9C-099E-774F-37EC-87FD455C8E1C}"/>
              </a:ext>
            </a:extLst>
          </p:cNvPr>
          <p:cNvSpPr txBox="1"/>
          <p:nvPr/>
        </p:nvSpPr>
        <p:spPr>
          <a:xfrm>
            <a:off x="30465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1651118-BBAB-4BD2-3D92-5EAF1BBEB154}"/>
              </a:ext>
            </a:extLst>
          </p:cNvPr>
          <p:cNvSpPr txBox="1"/>
          <p:nvPr/>
        </p:nvSpPr>
        <p:spPr>
          <a:xfrm>
            <a:off x="30465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9A7352C-34D1-53EC-A921-0466CF56AB80}"/>
              </a:ext>
            </a:extLst>
          </p:cNvPr>
          <p:cNvCxnSpPr/>
          <p:nvPr/>
        </p:nvCxnSpPr>
        <p:spPr>
          <a:xfrm>
            <a:off x="26380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015CBAD3-1817-9998-20F7-EE3641B0A93A}"/>
              </a:ext>
            </a:extLst>
          </p:cNvPr>
          <p:cNvSpPr/>
          <p:nvPr/>
        </p:nvSpPr>
        <p:spPr>
          <a:xfrm>
            <a:off x="43971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C9AAA7-99DC-CBEA-C774-649067A7BE3C}"/>
              </a:ext>
            </a:extLst>
          </p:cNvPr>
          <p:cNvSpPr txBox="1"/>
          <p:nvPr/>
        </p:nvSpPr>
        <p:spPr>
          <a:xfrm>
            <a:off x="9419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63F2DD7-BA5B-6323-0B77-A06F4A88B29E}"/>
              </a:ext>
            </a:extLst>
          </p:cNvPr>
          <p:cNvSpPr txBox="1"/>
          <p:nvPr/>
        </p:nvSpPr>
        <p:spPr>
          <a:xfrm>
            <a:off x="9419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7886D34C-5759-F1EA-358C-8E680C93A661}"/>
              </a:ext>
            </a:extLst>
          </p:cNvPr>
          <p:cNvCxnSpPr/>
          <p:nvPr/>
        </p:nvCxnSpPr>
        <p:spPr>
          <a:xfrm>
            <a:off x="5334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de division 3">
            <a:extLst>
              <a:ext uri="{FF2B5EF4-FFF2-40B4-BE49-F238E27FC236}">
                <a16:creationId xmlns:a16="http://schemas.microsoft.com/office/drawing/2014/main" id="{6D11EB89-9E14-5D7B-29AE-1B37AA547AE2}"/>
              </a:ext>
            </a:extLst>
          </p:cNvPr>
          <p:cNvSpPr/>
          <p:nvPr/>
        </p:nvSpPr>
        <p:spPr>
          <a:xfrm>
            <a:off x="2083992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10F1F8F-4190-62BE-29D1-CDB6DA8B2783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العدد الأول في مقلوب العدد الثاني.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9201B4-D026-C8C2-0160-267B561DBDED}"/>
              </a:ext>
            </a:extLst>
          </p:cNvPr>
          <p:cNvSpPr txBox="1"/>
          <p:nvPr/>
        </p:nvSpPr>
        <p:spPr>
          <a:xfrm>
            <a:off x="9069297" y="4935020"/>
            <a:ext cx="2542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4 × 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6EFCB2A-F851-5F03-2EBC-61E756CD1FE6}"/>
              </a:ext>
            </a:extLst>
          </p:cNvPr>
          <p:cNvCxnSpPr>
            <a:cxnSpLocks/>
          </p:cNvCxnSpPr>
          <p:nvPr/>
        </p:nvCxnSpPr>
        <p:spPr>
          <a:xfrm flipV="1">
            <a:off x="9448800" y="6154783"/>
            <a:ext cx="1815943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t égal à 20">
            <a:extLst>
              <a:ext uri="{FF2B5EF4-FFF2-40B4-BE49-F238E27FC236}">
                <a16:creationId xmlns:a16="http://schemas.microsoft.com/office/drawing/2014/main" id="{0F376478-68FD-4115-E238-A4859E6645AD}"/>
              </a:ext>
            </a:extLst>
          </p:cNvPr>
          <p:cNvSpPr/>
          <p:nvPr/>
        </p:nvSpPr>
        <p:spPr>
          <a:xfrm>
            <a:off x="8763000" y="5849389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72FC028-A8A4-15CE-43FA-91534E8C1795}"/>
              </a:ext>
            </a:extLst>
          </p:cNvPr>
          <p:cNvSpPr txBox="1"/>
          <p:nvPr/>
        </p:nvSpPr>
        <p:spPr>
          <a:xfrm>
            <a:off x="7689464" y="48992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1A2EDA4-713F-42A5-A8AC-F5849932B188}"/>
              </a:ext>
            </a:extLst>
          </p:cNvPr>
          <p:cNvSpPr txBox="1"/>
          <p:nvPr/>
        </p:nvSpPr>
        <p:spPr>
          <a:xfrm>
            <a:off x="7689464" y="63263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343ADD1-D33C-2F5D-7374-149C03B8DDEB}"/>
              </a:ext>
            </a:extLst>
          </p:cNvPr>
          <p:cNvCxnSpPr/>
          <p:nvPr/>
        </p:nvCxnSpPr>
        <p:spPr>
          <a:xfrm>
            <a:off x="7280951" y="622269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03A3054D-582F-7B4E-3E4E-0B642BFD6207}"/>
              </a:ext>
            </a:extLst>
          </p:cNvPr>
          <p:cNvSpPr txBox="1"/>
          <p:nvPr/>
        </p:nvSpPr>
        <p:spPr>
          <a:xfrm>
            <a:off x="5584835" y="49211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4BA3F5D-E634-61DE-FBD1-BDAEA0B07857}"/>
              </a:ext>
            </a:extLst>
          </p:cNvPr>
          <p:cNvSpPr txBox="1"/>
          <p:nvPr/>
        </p:nvSpPr>
        <p:spPr>
          <a:xfrm>
            <a:off x="5584835" y="634824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BB063006-00AA-DD5C-A146-AB32D3B004C8}"/>
              </a:ext>
            </a:extLst>
          </p:cNvPr>
          <p:cNvCxnSpPr/>
          <p:nvPr/>
        </p:nvCxnSpPr>
        <p:spPr>
          <a:xfrm>
            <a:off x="5176322" y="624457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igne de multiplication 30">
            <a:extLst>
              <a:ext uri="{FF2B5EF4-FFF2-40B4-BE49-F238E27FC236}">
                <a16:creationId xmlns:a16="http://schemas.microsoft.com/office/drawing/2014/main" id="{183701D9-2AC5-7224-04F9-DA4BD902FD71}"/>
              </a:ext>
            </a:extLst>
          </p:cNvPr>
          <p:cNvSpPr/>
          <p:nvPr/>
        </p:nvSpPr>
        <p:spPr>
          <a:xfrm>
            <a:off x="6721562" y="6004192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70A1114-A979-6300-75DB-6A4FDCD5D7B1}"/>
              </a:ext>
            </a:extLst>
          </p:cNvPr>
          <p:cNvSpPr txBox="1"/>
          <p:nvPr/>
        </p:nvSpPr>
        <p:spPr>
          <a:xfrm>
            <a:off x="11991707" y="4874527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8A3075A-B4F7-3445-7DEC-B8A25BF77F5E}"/>
              </a:ext>
            </a:extLst>
          </p:cNvPr>
          <p:cNvSpPr txBox="1"/>
          <p:nvPr/>
        </p:nvSpPr>
        <p:spPr>
          <a:xfrm>
            <a:off x="12106502" y="6197966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0236C0F-4E9E-BD60-100A-BB4D4473BB74}"/>
              </a:ext>
            </a:extLst>
          </p:cNvPr>
          <p:cNvCxnSpPr/>
          <p:nvPr/>
        </p:nvCxnSpPr>
        <p:spPr>
          <a:xfrm>
            <a:off x="11887200" y="609429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t égal à 34">
            <a:extLst>
              <a:ext uri="{FF2B5EF4-FFF2-40B4-BE49-F238E27FC236}">
                <a16:creationId xmlns:a16="http://schemas.microsoft.com/office/drawing/2014/main" id="{58FC747B-3CDE-65E9-3920-39172EDEC95D}"/>
              </a:ext>
            </a:extLst>
          </p:cNvPr>
          <p:cNvSpPr/>
          <p:nvPr/>
        </p:nvSpPr>
        <p:spPr>
          <a:xfrm>
            <a:off x="11264743" y="5788896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6F68986-D502-1A89-A493-32058C58C5CE}"/>
              </a:ext>
            </a:extLst>
          </p:cNvPr>
          <p:cNvSpPr txBox="1"/>
          <p:nvPr/>
        </p:nvSpPr>
        <p:spPr>
          <a:xfrm>
            <a:off x="9100118" y="6326370"/>
            <a:ext cx="2542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3 × 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8666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EE27A-C5FB-46EE-4D94-2B9F8087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C64C39-5851-DAC8-72DA-730B6B8B019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6C37F1-235D-DF85-19F3-57351836B38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E109A4-BAA3-1D41-1FC0-F2078002BB4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A721C30-D5A9-A49D-20B5-CDDAB311ED8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437AAD-5FF6-0773-4BCA-4EBEB997C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29D21DE7-758F-6D74-3B96-3424990827C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العدد الأول في مقلوب العدد الثاني.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B419EAB-2747-C765-BF19-D4FBE0467276}"/>
              </a:ext>
            </a:extLst>
          </p:cNvPr>
          <p:cNvSpPr txBox="1"/>
          <p:nvPr/>
        </p:nvSpPr>
        <p:spPr>
          <a:xfrm>
            <a:off x="4601438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602E199-739C-7025-49A1-B3CA80E07F8A}"/>
              </a:ext>
            </a:extLst>
          </p:cNvPr>
          <p:cNvSpPr txBox="1"/>
          <p:nvPr/>
        </p:nvSpPr>
        <p:spPr>
          <a:xfrm>
            <a:off x="4601438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9A1F8DEA-036B-E2E2-BFB4-8B6BAD59B361}"/>
              </a:ext>
            </a:extLst>
          </p:cNvPr>
          <p:cNvCxnSpPr/>
          <p:nvPr/>
        </p:nvCxnSpPr>
        <p:spPr>
          <a:xfrm>
            <a:off x="4192925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st égal à 37">
            <a:extLst>
              <a:ext uri="{FF2B5EF4-FFF2-40B4-BE49-F238E27FC236}">
                <a16:creationId xmlns:a16="http://schemas.microsoft.com/office/drawing/2014/main" id="{5F2B741E-FB52-4CFB-EC54-B0D0B942EF3E}"/>
              </a:ext>
            </a:extLst>
          </p:cNvPr>
          <p:cNvSpPr/>
          <p:nvPr/>
        </p:nvSpPr>
        <p:spPr>
          <a:xfrm>
            <a:off x="5952071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A00644A-2C40-A570-89E1-1C850E3A4FA1}"/>
              </a:ext>
            </a:extLst>
          </p:cNvPr>
          <p:cNvSpPr txBox="1"/>
          <p:nvPr/>
        </p:nvSpPr>
        <p:spPr>
          <a:xfrm>
            <a:off x="2496809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F851AAA-81D9-06A3-E31E-698108C71B84}"/>
              </a:ext>
            </a:extLst>
          </p:cNvPr>
          <p:cNvSpPr txBox="1"/>
          <p:nvPr/>
        </p:nvSpPr>
        <p:spPr>
          <a:xfrm>
            <a:off x="2496809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4F2D30D0-B88C-A4FC-2D5D-B611CAC81CF0}"/>
              </a:ext>
            </a:extLst>
          </p:cNvPr>
          <p:cNvCxnSpPr/>
          <p:nvPr/>
        </p:nvCxnSpPr>
        <p:spPr>
          <a:xfrm>
            <a:off x="2088296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igne de division 41">
            <a:extLst>
              <a:ext uri="{FF2B5EF4-FFF2-40B4-BE49-F238E27FC236}">
                <a16:creationId xmlns:a16="http://schemas.microsoft.com/office/drawing/2014/main" id="{AF6B8F6E-2AEB-A523-B2AC-1A729F624D5C}"/>
              </a:ext>
            </a:extLst>
          </p:cNvPr>
          <p:cNvSpPr/>
          <p:nvPr/>
        </p:nvSpPr>
        <p:spPr>
          <a:xfrm>
            <a:off x="3638888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FC8B15B-8314-84A6-58C7-FE06310FAAF1}"/>
              </a:ext>
            </a:extLst>
          </p:cNvPr>
          <p:cNvSpPr txBox="1"/>
          <p:nvPr/>
        </p:nvSpPr>
        <p:spPr>
          <a:xfrm>
            <a:off x="6917203" y="5011222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72994BC-BD0C-DE93-0E4A-EC706BAC3F3A}"/>
              </a:ext>
            </a:extLst>
          </p:cNvPr>
          <p:cNvSpPr txBox="1"/>
          <p:nvPr/>
        </p:nvSpPr>
        <p:spPr>
          <a:xfrm>
            <a:off x="7031998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EF7E3013-602A-75DD-4391-E8174E3499C3}"/>
              </a:ext>
            </a:extLst>
          </p:cNvPr>
          <p:cNvCxnSpPr/>
          <p:nvPr/>
        </p:nvCxnSpPr>
        <p:spPr>
          <a:xfrm>
            <a:off x="6812696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st égal à 45">
            <a:extLst>
              <a:ext uri="{FF2B5EF4-FFF2-40B4-BE49-F238E27FC236}">
                <a16:creationId xmlns:a16="http://schemas.microsoft.com/office/drawing/2014/main" id="{E2F6DE47-84B3-D35E-1672-7B6B69D52A40}"/>
              </a:ext>
            </a:extLst>
          </p:cNvPr>
          <p:cNvSpPr/>
          <p:nvPr/>
        </p:nvSpPr>
        <p:spPr>
          <a:xfrm>
            <a:off x="8383898" y="590506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FDD46F16-0BA5-BF05-16AE-8248DCA631E5}"/>
              </a:ext>
            </a:extLst>
          </p:cNvPr>
          <p:cNvSpPr txBox="1"/>
          <p:nvPr/>
        </p:nvSpPr>
        <p:spPr>
          <a:xfrm>
            <a:off x="9349030" y="5012572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0F55B14D-6930-202C-7601-438412E7B16A}"/>
              </a:ext>
            </a:extLst>
          </p:cNvPr>
          <p:cNvSpPr txBox="1"/>
          <p:nvPr/>
        </p:nvSpPr>
        <p:spPr>
          <a:xfrm>
            <a:off x="9463825" y="633601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73DB9475-C370-5F8E-2D3A-E2C453302930}"/>
              </a:ext>
            </a:extLst>
          </p:cNvPr>
          <p:cNvCxnSpPr/>
          <p:nvPr/>
        </p:nvCxnSpPr>
        <p:spPr>
          <a:xfrm>
            <a:off x="9244523" y="623233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4584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D55FC-7B78-2A0F-DD27-7EBA54ACE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AB4AA9-E075-5E3A-2930-9D8519E923D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E76D02-295E-326F-F52A-52C82015166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99D432-890B-5D66-0EAF-68C261EE669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6C37F85-C5A1-7CCA-DC06-9A539730C5E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D861B7E-B17F-07E8-CBF7-AD243A00493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87452A-FA88-3456-401D-FB42061E6D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AB14856-F2BC-190C-D1BA-6CF1DD9A04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7FE215-7188-C660-17D8-0687EF9456C4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ECBD64-0F66-30B5-1C62-2FD8628376A9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696A903-7D45-7485-C1C9-0934BC8D8404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790C2A4E-F37F-4B1D-BACC-6D4B4A89ABA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15153B-7C4B-39A5-CB2B-B9C28097C8F0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3B94CDA-F870-79DF-AC24-859735BF6A22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2F92D2B7-137F-3B56-99B9-D3CD057A557C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B2810AF-A815-A65D-0F20-5CE4523BAD32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C2D5E74-0706-54C1-6320-5A6CC1F6774D}"/>
              </a:ext>
            </a:extLst>
          </p:cNvPr>
          <p:cNvSpPr txBox="1"/>
          <p:nvPr/>
        </p:nvSpPr>
        <p:spPr>
          <a:xfrm>
            <a:off x="3079126" y="6354873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F0B5F677-C1A0-6B2D-AAF5-57C40B94BDC5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igne de division 5">
            <a:extLst>
              <a:ext uri="{FF2B5EF4-FFF2-40B4-BE49-F238E27FC236}">
                <a16:creationId xmlns:a16="http://schemas.microsoft.com/office/drawing/2014/main" id="{92452CC2-C79D-81E6-7C30-994027CFC2CC}"/>
              </a:ext>
            </a:extLst>
          </p:cNvPr>
          <p:cNvSpPr/>
          <p:nvPr/>
        </p:nvSpPr>
        <p:spPr>
          <a:xfrm>
            <a:off x="4315911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1572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A5009-87D9-FB26-1463-F054FFE1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35F62E-D40B-BD7D-2A9C-E44CD6C7560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D8B754-B286-D8FE-F17D-1CE7596F30B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D87126-A219-D333-08F3-221CB3BFC3B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10B4339-7243-ADC5-D52B-AC07D29817F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152F32-4ACC-58BB-3BF7-7DF38A59269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0639A5-26B0-EC55-9131-4DB164C934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0E8802E-6B54-C97E-9DB4-EDC8150702DE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38EA0B-14C6-30A6-9AF3-9AE82ED9AD5C}"/>
              </a:ext>
            </a:extLst>
          </p:cNvPr>
          <p:cNvSpPr txBox="1"/>
          <p:nvPr/>
        </p:nvSpPr>
        <p:spPr>
          <a:xfrm>
            <a:off x="74676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229AA85-6F70-B092-68C5-2C5A08D172D5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DD6EDD0-C622-1ED3-6382-6FF6A22ED62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31F1074-0B1F-0038-D8E5-E50534778692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AE03B0B-BC13-3D2D-A209-294096744D1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33CD2177-E392-7D31-E521-BCC5492E4E72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D117EF-D5D0-38AB-2C02-16DEE9AE963E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AEB1D13-2749-B479-9574-EA4EEB3E7B3E}"/>
              </a:ext>
            </a:extLst>
          </p:cNvPr>
          <p:cNvSpPr txBox="1"/>
          <p:nvPr/>
        </p:nvSpPr>
        <p:spPr>
          <a:xfrm>
            <a:off x="3079126" y="6354873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E942040-2875-D5C3-503F-C9C87A9B8FAC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32EBF9E6-4106-A9D0-3EE3-A3D1DF76C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6" name="Signe de division 5">
            <a:extLst>
              <a:ext uri="{FF2B5EF4-FFF2-40B4-BE49-F238E27FC236}">
                <a16:creationId xmlns:a16="http://schemas.microsoft.com/office/drawing/2014/main" id="{C3C99860-B346-0C8A-8482-3C79851FF7AE}"/>
              </a:ext>
            </a:extLst>
          </p:cNvPr>
          <p:cNvSpPr/>
          <p:nvPr/>
        </p:nvSpPr>
        <p:spPr>
          <a:xfrm>
            <a:off x="4315911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7555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E0F9E-0451-893E-A46F-9D828F436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41B21C-8815-642B-3DA9-4825E19A7A6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42269C-B91D-86A9-220E-EB32D298D422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6D84F1-D8C6-7D62-4736-72A7087ECFD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64E5AA-80A6-D0D5-ADAC-27B5F9C81478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تعلمنا؟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B377E3-57E3-E5D6-EB4B-2228401E92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CE6154C-D066-BB77-CA53-3C39F1CFB81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249903-E1B0-527A-7E7C-44D0658B9056}"/>
              </a:ext>
            </a:extLst>
          </p:cNvPr>
          <p:cNvSpPr txBox="1"/>
          <p:nvPr/>
        </p:nvSpPr>
        <p:spPr>
          <a:xfrm>
            <a:off x="2009789" y="4524003"/>
            <a:ext cx="969641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لقسمة 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عددين كسريين فإننا نضرب العدد الأول في مقلوب العدد الثاني.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03471D-703F-306F-2DD4-6213DD1888DE}"/>
              </a:ext>
            </a:extLst>
          </p:cNvPr>
          <p:cNvSpPr txBox="1"/>
          <p:nvPr/>
        </p:nvSpPr>
        <p:spPr>
          <a:xfrm>
            <a:off x="10610817" y="3543300"/>
            <a:ext cx="18288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نتذكر: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08961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FDF9F-4928-130B-71BA-E93FDA5A0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E8D48F-AADD-6C2B-C619-CE392429E7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2DC91A6-129C-5A98-4553-6AEE65F5397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E10A91-E434-1F45-94C5-6DF49FD8349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B9D1A7-E1F0-4965-5817-C117A6AAFDC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9791CA-8BEA-4C05-7079-1A673E5DA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0626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F302526-4451-0603-8165-316907B2408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40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EED2B2-294E-FC6A-BD99-053311D7B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56649"/>
            <a:ext cx="13164295" cy="428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84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679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354800-4FCD-4FCA-868A-B94F22705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285249"/>
            <a:ext cx="13164295" cy="428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وقسمة الأعداد الكسرية 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الأعداد الكسرية (المقام موحد)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ترتيب الأعداد الكسرية (لها مقامات مختلفة)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0586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/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66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blipFill>
                <a:blip r:embed="rId4"/>
                <a:stretch>
                  <a:fillRect r="-1166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6478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502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/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5444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/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877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/>
              <p:nvPr/>
            </p:nvSpPr>
            <p:spPr>
              <a:xfrm>
                <a:off x="865986" y="4481496"/>
                <a:ext cx="5638799" cy="2636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المعلومات الواردة في المسألة هي: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𝟐</m:t>
                        </m:r>
                      </m:num>
                      <m:den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𝟔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تبلغ أجرته 6000 درهم</a:t>
                </a:r>
                <a:endParaRPr lang="ar-SA" sz="48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86" y="4481496"/>
                <a:ext cx="5638799" cy="2636556"/>
              </a:xfrm>
              <a:prstGeom prst="rect">
                <a:avLst/>
              </a:prstGeom>
              <a:blipFill>
                <a:blip r:embed="rId5"/>
                <a:stretch>
                  <a:fillRect l="-2162" t="-5312" r="-4973" b="-110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/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60917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855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244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مبلغ التوفير الشهري لعمر.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/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504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/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6076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/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3080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/>
              <p:nvPr/>
            </p:nvSpPr>
            <p:spPr>
              <a:xfrm>
                <a:off x="990599" y="4209752"/>
                <a:ext cx="5638799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𝟐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𝟔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تبلغ أجرته 6000 درهم</a:t>
                </a:r>
                <a:endParaRPr lang="ar-SA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  <a:endParaRPr lang="fr-FR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209752"/>
                <a:ext cx="5638799" cy="2000548"/>
              </a:xfrm>
              <a:prstGeom prst="rect">
                <a:avLst/>
              </a:prstGeom>
              <a:blipFill>
                <a:blip r:embed="rId6"/>
                <a:stretch>
                  <a:fillRect r="-2595" b="-109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04430" y="653611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الضرب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مبلغ التوفير الشهري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الضرب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9630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مقدار التوفير في الشهر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الأجرة الشهرية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34565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501130" y="5228725"/>
            <a:ext cx="3723410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</a:t>
            </a:r>
            <a:r>
              <a:rPr lang="ar-MA" sz="6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مبلغ التوفير الشهري لعمر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سنضرب الأجرة الشهرية لعمر في العدد الكسري الذي يمثل مقدار التوفير الشهري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0478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/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fr-FR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2</m:t>
                          </m:r>
                        </m:num>
                        <m:den>
                          <m:r>
                            <a:rPr kumimoji="0" lang="fr-FR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kumimoji="0" lang="ar-MA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582034" y="487606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800" dirty="0">
                <a:solidFill>
                  <a:prstClr val="black"/>
                </a:solidFill>
                <a:latin typeface="Cambria Math" panose="02040503050406030204" pitchFamily="18" charset="0"/>
                <a:cs typeface="Microsoft Uighur" panose="02000000000000000000" pitchFamily="2" charset="-78"/>
              </a:rPr>
              <a:t>6000</a:t>
            </a:r>
            <a:endParaRPr sz="8800" dirty="0">
              <a:solidFill>
                <a:prstClr val="black"/>
              </a:solidFill>
              <a:latin typeface="Cambria Math" panose="02040503050406030204" pitchFamily="18" charset="0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085853" y="5336685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مبلغ التوفير الشهري لعمر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0892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57200" y="2866190"/>
            <a:ext cx="6567660" cy="10748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مبلغ التوفير الشهري لعمر؟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يوفر عمر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2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6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أجرته شهريا،  إذا علمت أن أجرته الشهرية تبلغ 6000 درهم.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مبلغ التوفير الشهري لعمر؟</a:t>
                </a:r>
              </a:p>
            </p:txBody>
          </p:sp>
        </mc:Choice>
        <mc:Fallback xmlns="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/>
              <p:nvPr/>
            </p:nvSpPr>
            <p:spPr>
              <a:xfrm>
                <a:off x="320878" y="4076700"/>
                <a:ext cx="6918122" cy="43874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    </a:t>
                </a:r>
                <a:r>
                  <a:rPr kumimoji="0" lang="ar-M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مبلغ التوفير الشهري لعمر </a:t>
                </a: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هو:</a:t>
                </a:r>
              </a:p>
              <a:p>
                <a:pPr lvl="0" algn="ctr" rtl="1">
                  <a:defRPr/>
                </a:pPr>
                <a:r>
                  <a:rPr kumimoji="0" lang="fr-FR" sz="8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6000</a:t>
                </a:r>
                <a:r>
                  <a:rPr kumimoji="0" lang="fr-FR" sz="11500" b="1" i="0" u="none" strike="noStrike" kern="1200" cap="none" spc="0" normalizeH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</a:t>
                </a:r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×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𝟐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𝟔𝟎𝟎𝟎</m:t>
                        </m:r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×</m:t>
                        </m:r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𝟐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</m:t>
                        </m:r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×</m:t>
                        </m:r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=</a:t>
                </a:r>
                <a:r>
                  <a:rPr lang="fr-FR" sz="9600" b="1" dirty="0">
                    <a:solidFill>
                      <a:srgbClr val="C00000"/>
                    </a:solidFill>
                    <a:cs typeface="Microsoft Uighur" panose="02000000000000000000" pitchFamily="2" charset="-78"/>
                  </a:rPr>
                  <a:t> </a:t>
                </a:r>
                <a14:m>
                  <m:oMath xmlns:m="http://schemas.openxmlformats.org/officeDocument/2006/math">
                    <m:r>
                      <a:rPr lang="fr-FR" sz="60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Microsoft Uighur" panose="02000000000000000000" pitchFamily="2" charset="-78"/>
                      </a:rPr>
                      <m:t>𝟐𝟎𝟎𝟎</m:t>
                    </m:r>
                    <m:r>
                      <a:rPr lang="fr-FR" sz="6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Microsoft Uighur" panose="02000000000000000000" pitchFamily="2" charset="-78"/>
                      </a:rPr>
                      <m:t> </m:t>
                    </m:r>
                    <m:r>
                      <a:rPr lang="fr-FR" sz="6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Microsoft Uighur" panose="02000000000000000000" pitchFamily="2" charset="-78"/>
                      </a:rPr>
                      <m:t>𝐝𝐡</m:t>
                    </m:r>
                  </m:oMath>
                </a14:m>
                <a:endParaRPr lang="ar-SA" sz="80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78" y="4076700"/>
                <a:ext cx="6918122" cy="4387483"/>
              </a:xfrm>
              <a:prstGeom prst="rect">
                <a:avLst/>
              </a:prstGeom>
              <a:blipFill>
                <a:blip r:embed="rId6"/>
                <a:stretch>
                  <a:fillRect l="-4670" t="-3199" b="-184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643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40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664703"/>
            <a:ext cx="13085364" cy="49317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C66D3D-C95D-46D5-2416-F164CD9A1169}"/>
              </a:ext>
            </a:extLst>
          </p:cNvPr>
          <p:cNvSpPr/>
          <p:nvPr/>
        </p:nvSpPr>
        <p:spPr>
          <a:xfrm>
            <a:off x="350171" y="4686300"/>
            <a:ext cx="6431629" cy="39101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86146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27051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FFBA76-D1BB-8BDA-0541-FF9CD8C5C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664703"/>
            <a:ext cx="13085364" cy="49317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01906F2-7BC0-BF9D-7D76-A630539C0054}"/>
              </a:ext>
            </a:extLst>
          </p:cNvPr>
          <p:cNvSpPr/>
          <p:nvPr/>
        </p:nvSpPr>
        <p:spPr>
          <a:xfrm>
            <a:off x="350171" y="4686300"/>
            <a:ext cx="6431629" cy="39101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8044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المسألة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27427</TotalTime>
  <Words>2341</Words>
  <Application>Microsoft Office PowerPoint</Application>
  <PresentationFormat>Personnalisé</PresentationFormat>
  <Paragraphs>738</Paragraphs>
  <Slides>80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80</vt:i4>
      </vt:variant>
    </vt:vector>
  </HeadingPairs>
  <TitlesOfParts>
    <vt:vector size="89" baseType="lpstr">
      <vt:lpstr>IBM Plex Sans Arabic</vt:lpstr>
      <vt:lpstr>Wingdings</vt:lpstr>
      <vt:lpstr>Calibri</vt:lpstr>
      <vt:lpstr>Arial</vt:lpstr>
      <vt:lpstr>Microsoft Uighur</vt:lpstr>
      <vt:lpstr>Cambria Math</vt:lpstr>
      <vt:lpstr>Dosis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229</cp:revision>
  <dcterms:created xsi:type="dcterms:W3CDTF">2006-08-16T00:00:00Z</dcterms:created>
  <dcterms:modified xsi:type="dcterms:W3CDTF">2025-09-21T19:56:17Z</dcterms:modified>
  <dc:identifier>DAFtlvZnwz4</dc:identifier>
</cp:coreProperties>
</file>