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9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570" r:id="rId14"/>
    <p:sldId id="2134808590" r:id="rId15"/>
    <p:sldId id="2134808591" r:id="rId16"/>
    <p:sldId id="2134808446" r:id="rId17"/>
    <p:sldId id="2134808589" r:id="rId18"/>
    <p:sldId id="2134808592" r:id="rId19"/>
    <p:sldId id="2134808646" r:id="rId20"/>
    <p:sldId id="2134808622" r:id="rId21"/>
    <p:sldId id="2134808626" r:id="rId22"/>
    <p:sldId id="2134808598" r:id="rId23"/>
    <p:sldId id="2134808599" r:id="rId24"/>
    <p:sldId id="2134808459" r:id="rId25"/>
    <p:sldId id="2134808450" r:id="rId26"/>
    <p:sldId id="2134808630" r:id="rId27"/>
    <p:sldId id="2134808530" r:id="rId28"/>
    <p:sldId id="2134808642" r:id="rId29"/>
    <p:sldId id="2134808647" r:id="rId30"/>
    <p:sldId id="2134808641" r:id="rId31"/>
    <p:sldId id="2134808644" r:id="rId32"/>
    <p:sldId id="2134808645" r:id="rId33"/>
    <p:sldId id="2134808612" r:id="rId34"/>
    <p:sldId id="2134808613" r:id="rId35"/>
    <p:sldId id="2134808460" r:id="rId36"/>
    <p:sldId id="2134808453" r:id="rId37"/>
    <p:sldId id="2134808538" r:id="rId38"/>
    <p:sldId id="2134808614" r:id="rId39"/>
    <p:sldId id="2134808639" r:id="rId40"/>
    <p:sldId id="2134808640" r:id="rId41"/>
    <p:sldId id="2134808648" r:id="rId42"/>
    <p:sldId id="2134808649" r:id="rId43"/>
    <p:sldId id="2134808540" r:id="rId44"/>
    <p:sldId id="2134808650" r:id="rId45"/>
    <p:sldId id="2134808618" r:id="rId46"/>
    <p:sldId id="2134808619" r:id="rId47"/>
    <p:sldId id="2134808543" r:id="rId48"/>
    <p:sldId id="2134808454" r:id="rId49"/>
    <p:sldId id="2134808542" r:id="rId50"/>
    <p:sldId id="2134808491" r:id="rId51"/>
    <p:sldId id="2134808578" r:id="rId52"/>
    <p:sldId id="2134808579" r:id="rId53"/>
    <p:sldId id="2134808560" r:id="rId54"/>
    <p:sldId id="2134808580" r:id="rId55"/>
    <p:sldId id="2134808581" r:id="rId56"/>
    <p:sldId id="2134808561" r:id="rId57"/>
    <p:sldId id="2134808582" r:id="rId58"/>
    <p:sldId id="2134808583" r:id="rId59"/>
    <p:sldId id="2134808584" r:id="rId60"/>
    <p:sldId id="2134808585" r:id="rId61"/>
    <p:sldId id="2134808586" r:id="rId62"/>
    <p:sldId id="2134808620" r:id="rId63"/>
    <p:sldId id="2134808621" r:id="rId64"/>
    <p:sldId id="2134808461" r:id="rId65"/>
    <p:sldId id="2134808587" r:id="rId66"/>
    <p:sldId id="2134808503" r:id="rId67"/>
    <p:sldId id="2134808504" r:id="rId68"/>
  </p:sldIdLst>
  <p:sldSz cx="13716000" cy="10287000"/>
  <p:notesSz cx="6858000" cy="9144000"/>
  <p:embeddedFontLst>
    <p:embeddedFont>
      <p:font typeface="Cambria Math" panose="02040503050406030204" pitchFamily="18" charset="0"/>
      <p:regular r:id="rId70"/>
    </p:embeddedFont>
    <p:embeddedFont>
      <p:font typeface="Carelia" panose="020B0604020202020204" charset="0"/>
      <p:regular r:id="rId71"/>
    </p:embeddedFont>
    <p:embeddedFont>
      <p:font typeface="Dosis" pitchFamily="2" charset="0"/>
      <p:regular r:id="rId72"/>
      <p:bold r:id="rId73"/>
    </p:embeddedFont>
    <p:embeddedFont>
      <p:font typeface="IBM Plex Sans Arabic" panose="020B0604020202020204" charset="-78"/>
      <p:regular r:id="rId74"/>
    </p:embeddedFont>
    <p:embeddedFont>
      <p:font typeface="Microsoft Uighur" panose="02000000000000000000" pitchFamily="2" charset="-78"/>
      <p:regular r:id="rId75"/>
      <p:bold r:id="rId7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5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3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4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7.fntdata"/><Relationship Id="rId7" Type="http://schemas.openxmlformats.org/officeDocument/2006/relationships/slide" Target="slides/slide6.xml"/><Relationship Id="rId71" Type="http://schemas.openxmlformats.org/officeDocument/2006/relationships/font" Target="fonts/font2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4" Type="http://schemas.openxmlformats.org/officeDocument/2006/relationships/image" Target="../media/image9.sv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5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5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53.jpeg"/><Relationship Id="rId4" Type="http://schemas.openxmlformats.org/officeDocument/2006/relationships/image" Target="../media/image5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53.jpeg"/><Relationship Id="rId4" Type="http://schemas.openxmlformats.org/officeDocument/2006/relationships/image" Target="../media/image5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70.jpeg"/><Relationship Id="rId4" Type="http://schemas.openxmlformats.org/officeDocument/2006/relationships/image" Target="../media/image6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7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4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42589" y="6337711"/>
            <a:ext cx="415082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التحدي (الأعداد الكسرية)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التميز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سنتعلم كيفية استعمال الألواح بشكل صحيح: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B84A77E-2BBD-6E97-80F6-425785B294C1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Étoile à 5 branches 3">
            <a:extLst>
              <a:ext uri="{FF2B5EF4-FFF2-40B4-BE49-F238E27FC236}">
                <a16:creationId xmlns:a16="http://schemas.microsoft.com/office/drawing/2014/main" id="{2265FCA7-B2F1-B365-A010-008AE72FD986}"/>
              </a:ext>
            </a:extLst>
          </p:cNvPr>
          <p:cNvSpPr/>
          <p:nvPr/>
        </p:nvSpPr>
        <p:spPr>
          <a:xfrm>
            <a:off x="1489838" y="8039100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4317F85-2A5E-1CC6-8C93-0E0250B50C9C}"/>
              </a:ext>
            </a:extLst>
          </p:cNvPr>
          <p:cNvSpPr/>
          <p:nvPr/>
        </p:nvSpPr>
        <p:spPr>
          <a:xfrm>
            <a:off x="3885086" y="8343900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Picture 9">
            <a:extLst>
              <a:ext uri="{FF2B5EF4-FFF2-40B4-BE49-F238E27FC236}">
                <a16:creationId xmlns:a16="http://schemas.microsoft.com/office/drawing/2014/main" id="{F55AF84D-0F4F-6E2C-A605-7683188E19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336228" y="4023320"/>
            <a:ext cx="2410422" cy="1640874"/>
          </a:xfrm>
          <a:prstGeom prst="round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8697116-9E36-E16A-05B4-F100B1FC260E}"/>
              </a:ext>
            </a:extLst>
          </p:cNvPr>
          <p:cNvSpPr txBox="1"/>
          <p:nvPr/>
        </p:nvSpPr>
        <p:spPr>
          <a:xfrm>
            <a:off x="419043" y="2175285"/>
            <a:ext cx="94937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 fontAlgn="base">
              <a:buFont typeface="Wingdings" panose="05000000000000000000" pitchFamily="2" charset="2"/>
              <a:buChar char="§"/>
            </a:pPr>
            <a:r>
              <a:rPr lang="ar-MA" sz="3200" b="1" dirty="0"/>
              <a:t>أستخرج لوحتي بهدوء عند ظهور أيقونة اللوحة؛</a:t>
            </a:r>
          </a:p>
          <a:p>
            <a:pPr algn="r" rtl="1"/>
            <a:r>
              <a:rPr lang="ar-MA" sz="3200" b="1" dirty="0"/>
              <a:t>كل واحد يكب اسمه الشخصي على اللوحة:</a:t>
            </a:r>
            <a:endParaRPr lang="ar-MA" sz="3200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الأولى: </a:t>
            </a:r>
            <a:r>
              <a:rPr lang="ar-MA" sz="3200" dirty="0"/>
              <a:t>ارفعوا الأقلام/الطباشير؛ فكروا، واكتبوا الإجابة؛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الثانية: </a:t>
            </a:r>
            <a:r>
              <a:rPr lang="ar-MA" sz="3200" dirty="0"/>
              <a:t>ارفعوا الألواح كلكم دفعة واحدة؛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الثالثة: </a:t>
            </a:r>
            <a:r>
              <a:rPr lang="ar-MA" sz="3200" dirty="0"/>
              <a:t>الذين سأشير إليهم، اخفضوا الألواح فإن إجابتكم صحيحة؛</a:t>
            </a:r>
            <a:endParaRPr lang="ar-MA" sz="3200" b="1" dirty="0"/>
          </a:p>
          <a:p>
            <a:pPr algn="r" rtl="1"/>
            <a:r>
              <a:rPr lang="ar-MA" sz="3200" dirty="0"/>
              <a:t> </a:t>
            </a:r>
          </a:p>
          <a:p>
            <a:pPr algn="r" rtl="1" fontAlgn="base"/>
            <a:r>
              <a:rPr lang="ar-MA" sz="3200" dirty="0"/>
              <a:t>	بالنسبة للذين ما زالت ألواحهم مرفوعة، فإن إجابتهم خاطئة؛ </a:t>
            </a:r>
          </a:p>
          <a:p>
            <a:pPr algn="r" rtl="1" fontAlgn="base"/>
            <a:r>
              <a:rPr lang="ar-MA" sz="3200" dirty="0"/>
              <a:t>	انتبهوا جيداً لعملية التصحيح للحصول على إجابة صحيحة في المرة القادمة؛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MA" sz="3200" dirty="0"/>
              <a:t> </a:t>
            </a:r>
            <a:r>
              <a:rPr lang="ar-MA" sz="3200" b="1" dirty="0"/>
              <a:t>أمسح لوحتي عند الانتهاء من توظيفها، وأضعها في مكانها.</a:t>
            </a:r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الحساب الذهني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6" b="3876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 سنراجع بعضا مما تعلمناه في الحصص السابقة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4325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FA46D-BA74-FDEA-C367-FC17BECD4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70A9EA-5152-51E0-85B9-1D50DE47CEB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D1F4E9-A590-6C18-7D9C-F33D8E6C2F6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900A2E-E1A9-53DA-FA4A-A66CFF470D5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3F2A98-B51C-72AA-DE14-C2B4241CC3F8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8495A0D-C01C-FFB4-EB49-D74C05AC5204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68EB390-9855-AEFE-7556-8B0B47A37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10024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0F5BF54-3E1F-6E47-5607-482E608583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782643"/>
              </p:ext>
            </p:extLst>
          </p:nvPr>
        </p:nvGraphicFramePr>
        <p:xfrm>
          <a:off x="5057999" y="5806403"/>
          <a:ext cx="36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289829396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92589223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25678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AD21CA1-11D7-7C2C-207C-4DB0957EAE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99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FF7C4-04CB-CDF2-1B15-9429CC4EC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1C8FCF-094E-B1A3-7606-6E776DE0D5C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4A17C5-3078-5337-0FF4-CBA53F0D033B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FDC3F7-C615-4009-7913-9727CB6F407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AABA1B-E6B2-97A7-68E9-B914D6270E6D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998302-5F9D-2EA4-80BB-51A767EA9C05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A0B1D95-3D2B-60B4-2BB6-9CDF078AD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42793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67D8C63-0752-1DFE-199B-6B6479FF69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B7B5237-1CDF-2B81-F042-B2A0B5A21769}"/>
              </a:ext>
            </a:extLst>
          </p:cNvPr>
          <p:cNvSpPr txBox="1"/>
          <p:nvPr/>
        </p:nvSpPr>
        <p:spPr>
          <a:xfrm>
            <a:off x="6352113" y="63043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5E44C24-4F77-1AB4-9733-FA5651514E70}"/>
              </a:ext>
            </a:extLst>
          </p:cNvPr>
          <p:cNvSpPr txBox="1"/>
          <p:nvPr/>
        </p:nvSpPr>
        <p:spPr>
          <a:xfrm>
            <a:off x="5943600" y="7731422"/>
            <a:ext cx="14477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12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1F604CA-C2F7-69B5-0F16-12FCA0C39A87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DB3FC41-25B3-BD07-5EC6-CE558207A6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833915"/>
              </p:ext>
            </p:extLst>
          </p:nvPr>
        </p:nvGraphicFramePr>
        <p:xfrm>
          <a:off x="5057999" y="4381500"/>
          <a:ext cx="36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289829396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92589223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25678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4984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1409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F245D34-E681-2941-EFE6-E90ED8A7F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923656"/>
              </p:ext>
            </p:extLst>
          </p:nvPr>
        </p:nvGraphicFramePr>
        <p:xfrm>
          <a:off x="4157999" y="5506403"/>
          <a:ext cx="54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0000">
                  <a:extLst>
                    <a:ext uri="{9D8B030D-6E8A-4147-A177-3AD203B41FA5}">
                      <a16:colId xmlns:a16="http://schemas.microsoft.com/office/drawing/2014/main" val="768262838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677981B2-AF74-9EA3-AD67-B94E64554B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840D8-4435-F4B3-DF16-10D8EA54E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917359-20CD-3971-4E3C-DF898103CC00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8738B6B-106B-94A5-B829-B7B73A9AC24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57181C-A59D-9C1C-285E-268CF6EFBB3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2FD1D82-D895-4016-A59E-F684F1CF693F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7EC21C7-A3A1-80B4-48A0-95DA975670C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B60BAFB-59D7-D569-38DF-364FAB6862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208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D72C10A-1464-18C0-BA95-4FCF92B6B5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268929"/>
              </p:ext>
            </p:extLst>
          </p:nvPr>
        </p:nvGraphicFramePr>
        <p:xfrm>
          <a:off x="4157999" y="4243500"/>
          <a:ext cx="54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3566961218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C03275B-7543-1BFB-00AA-8911A27D69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38FD1C9-C6AC-3879-D662-FB100B6CF9A1}"/>
              </a:ext>
            </a:extLst>
          </p:cNvPr>
          <p:cNvSpPr txBox="1"/>
          <p:nvPr/>
        </p:nvSpPr>
        <p:spPr>
          <a:xfrm>
            <a:off x="6304858" y="6356146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C8DC8F5-DE85-9259-14F8-2B11C8834715}"/>
              </a:ext>
            </a:extLst>
          </p:cNvPr>
          <p:cNvSpPr txBox="1"/>
          <p:nvPr/>
        </p:nvSpPr>
        <p:spPr>
          <a:xfrm>
            <a:off x="5943598" y="7627747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12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56A559D-026B-BDE5-75DF-D64A5A8438FD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388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F1BCD-0BA0-9641-0F19-BD7DEA896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7CB715-BE97-00AB-981D-0B1193F2FA8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DB1072-5480-142B-7C1C-95D562EC753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5E438B-9AF8-DF94-E02D-1A8F09C551D2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C1789B-33D3-6BA6-114C-F2DB006A7A05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المناسب ليصير العددان الكسريان متكافئين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F4D92D7-F067-EEEC-2351-BC3C9B6384B0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7E3FEFE-1F78-37A8-34D8-15979F90B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55873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05F3780-4751-512B-E425-600A6956BA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22D3CB6-AA75-BE9E-F33C-87EE3591A6C3}"/>
              </a:ext>
            </a:extLst>
          </p:cNvPr>
          <p:cNvSpPr txBox="1"/>
          <p:nvPr/>
        </p:nvSpPr>
        <p:spPr>
          <a:xfrm>
            <a:off x="7594444" y="4885671"/>
            <a:ext cx="1337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25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2AE973C-15B5-C67E-FA99-0FEEBCC5D417}"/>
              </a:ext>
            </a:extLst>
          </p:cNvPr>
          <p:cNvSpPr txBox="1"/>
          <p:nvPr/>
        </p:nvSpPr>
        <p:spPr>
          <a:xfrm>
            <a:off x="80010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8BFB390-9494-F259-B10E-64E73C5D9DD1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B5985CAA-EDBD-BF07-DD7C-40DF420F07A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A65326-FA69-FFCF-1927-F69E72FF76B4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A03D12E-8DD9-0504-BD6B-04646DFE7B84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385CF5CA-0072-502E-9EB4-66D0AFF5486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785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D5B7F-7455-9AF1-FCDB-AFDBAA823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FFF148F-92E4-BC82-EC51-0A945D64B71C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1128B3-5F4B-475F-5CD1-331E64EFED4D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530659E-4FB7-0D63-FD58-AEED26C20EFA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2E33FA6-3FFA-2089-14CE-D402454B04B4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D557445-33AC-7AD5-9914-5FBFBA1DA26B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85870F2-8E20-0620-1F2D-3A301D539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0D9FC46-B0F8-86FA-A53D-2B21A1285DF9}"/>
              </a:ext>
            </a:extLst>
          </p:cNvPr>
          <p:cNvSpPr txBox="1"/>
          <p:nvPr/>
        </p:nvSpPr>
        <p:spPr>
          <a:xfrm>
            <a:off x="7594444" y="4885671"/>
            <a:ext cx="1337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25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983D61-4E2F-9A37-28F3-F8B9B9D0FCBF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45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AD6C361-FB6C-4162-8BD3-87DCF60F791E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0D5F10EF-62B1-BA2A-C48D-51D85ED1BAE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0CA8E1A-A80D-A6DA-5DC8-2418865D6FCC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A097169-798E-9375-C03A-805A803B933A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B03707BF-64BD-F7E5-3DEE-15391197CF1D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434CE5A3-752D-3D8D-E5F5-E61509746B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44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2E69E-E3C3-03D8-8469-86381A180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622A7E-9148-DD8F-D9B5-4A78DD76EB1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48B3ED-9CED-A2B5-092A-3E756DD3AE8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48DFEA7-FA3C-B8F2-6516-39CB8767799A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B642AA-ED98-E175-4CE5-C185C50F97FF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المناسب ليصير العددان الكسريان متكافئين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AC729AB-CF1D-4AE3-8853-834EC19FAE15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87C7A4D-7675-4DF7-E87E-511EAA71D1C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E9041A0-4480-FC51-7D86-36D0A673FC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A9BC119-E691-1E7E-8B5F-9B86EDFF626E}"/>
              </a:ext>
            </a:extLst>
          </p:cNvPr>
          <p:cNvSpPr txBox="1"/>
          <p:nvPr/>
        </p:nvSpPr>
        <p:spPr>
          <a:xfrm>
            <a:off x="7579909" y="4935181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18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D69D09-40CF-CA6D-0FF9-EB92E33C3425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30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A05A234-5A58-788D-9675-1D422DBAD5DE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83474143-13AD-18DD-622A-B08148039C64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4715A7E-3E07-710A-BFCC-1AF35C435FD7}"/>
              </a:ext>
            </a:extLst>
          </p:cNvPr>
          <p:cNvSpPr txBox="1"/>
          <p:nvPr/>
        </p:nvSpPr>
        <p:spPr>
          <a:xfrm>
            <a:off x="5439530" y="6308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0DCEC76-A01C-7E0F-019C-614668DBB7BE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7B6C2480-4912-0244-90D5-F6D20FCA853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5056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A96A0-833E-B18E-80A3-213D45EEE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60BC86-5626-BB49-AC26-B6669568E2E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2252940-D4A1-F180-E510-6B0EFD2766BD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627141-86D3-8EBD-75DC-EF774ED2C42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F90ABD5-B6E1-270C-2E5A-40A66C40C44A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FBF0D4F-5A32-EE2A-87F3-894122D47450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3B72E64-AE35-F2BB-648C-4B25AB7F73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B1FAC22-EFCF-1D17-C229-4787F1FC79EB}"/>
              </a:ext>
            </a:extLst>
          </p:cNvPr>
          <p:cNvSpPr txBox="1"/>
          <p:nvPr/>
        </p:nvSpPr>
        <p:spPr>
          <a:xfrm>
            <a:off x="7579909" y="4935181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18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F014B4-FE3C-2386-CB57-6CC6B0EF9696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30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BD8B0AD-8744-2A8F-78B5-A48D847DC979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5AF3618F-50EE-C8C7-8176-513F62DF4D3E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E1E4A82-8945-79D3-2611-CDCBC8483571}"/>
              </a:ext>
            </a:extLst>
          </p:cNvPr>
          <p:cNvSpPr txBox="1"/>
          <p:nvPr/>
        </p:nvSpPr>
        <p:spPr>
          <a:xfrm>
            <a:off x="4847829" y="6308689"/>
            <a:ext cx="14217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10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34F0CD-1321-C422-E53E-BBBC301EDAFF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45D72B37-69FD-57B8-1CCC-3BDFCC9838F8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095B2F2-74E1-2066-D0E7-8CCD69AAAC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631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8B3C3-8767-816F-2BC6-2D4F831F6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49E2-8C3A-ECE9-7529-AEBF681C23E1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22B219-5484-4AF3-C1A3-0458241A304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7EB6A93-509C-3E81-9FB0-3662C1582F91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AEF86A-0CAE-B4CF-DD97-68FE492D0291}"/>
              </a:ext>
            </a:extLst>
          </p:cNvPr>
          <p:cNvSpPr txBox="1"/>
          <p:nvPr/>
        </p:nvSpPr>
        <p:spPr>
          <a:xfrm>
            <a:off x="15240" y="880993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39 وأنجزوا التمرين رقم 1.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دقيقة واحدة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9AE2D6-BB48-0E63-7C62-A79D7CCEDD3A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A78C800-E4FD-1902-AA97-85F0263793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31908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FCFF745-5270-37C9-5515-6803139A5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037" y="4480253"/>
            <a:ext cx="13147925" cy="362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25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DA005-DAFD-0B17-5BB3-33F039803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7A44A0-A08F-854F-EBBA-F3C6F051732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20991F-6E2C-8DE8-38B3-FADB2D6F3170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87A5CE6-BF78-4FA2-EF80-4FEAA20EE266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081E75-01D6-5349-77C1-57CE72DFBD33}"/>
              </a:ext>
            </a:extLst>
          </p:cNvPr>
          <p:cNvSpPr txBox="1"/>
          <p:nvPr/>
        </p:nvSpPr>
        <p:spPr>
          <a:xfrm>
            <a:off x="15240" y="880993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43D6E44-362E-51DC-EAAF-70415CAC4F80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98E6BF-C6CB-7D47-9F77-1EDC582F1B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7850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E4E2D54-90D7-9D18-0276-2F8CE4D4D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037" y="4480253"/>
            <a:ext cx="13147925" cy="362201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A8DF0FE-D258-6029-126A-DD683A10FACE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4B45BD-E25F-DA6D-8E58-D7FB0C99D2F4}"/>
              </a:ext>
            </a:extLst>
          </p:cNvPr>
          <p:cNvSpPr txBox="1"/>
          <p:nvPr/>
        </p:nvSpPr>
        <p:spPr>
          <a:xfrm>
            <a:off x="2997850" y="9130931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1872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عددين كسريين لهما نفس المقام أو البسط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r="38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بكيفية مقارنة عددين كسريين لهما نفس المقام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الأستاذ متعلما للإجابة. يعطي الفرصة للآخرين لإعطاء رأيهم حول إجابته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84351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48621A1-AEF9-7352-E0F5-7807A3CA73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8845" y="1001941"/>
            <a:ext cx="541492" cy="650235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D95BE2C6-ACD0-0E38-ED41-BE79200375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2489" y="3076716"/>
            <a:ext cx="4956190" cy="596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FE87E-4BE1-0081-9F03-DCC4706E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0AB9EA8-B94F-2B8D-DAC2-A00E21FB6CB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13091A3-7D81-D9E6-ECBE-DB99BBAC27BD}"/>
                  </a:ext>
                </a:extLst>
              </p:cNvPr>
              <p:cNvSpPr/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kumimoji="0" lang="fr-MA" sz="135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a:t>Tapez une équation ici.</a:t>
                      </a:fld>
                    </m:oMath>
                  </m:oMathPara>
                </a14:m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13091A3-7D81-D9E6-ECBE-DB99BBAC27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3E82C4-F9A7-1165-F0B2-58F3F938EC3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DB9E2EF-C376-62AE-2069-63CC6A443C43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نتذكر: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68DC345-9C20-177C-0896-854AA74F9E9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B466D74-F4AF-F29E-CC43-4A2453FAA83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ECBCA0A-72D0-58DB-D787-97B2001BE6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8845" y="1001941"/>
            <a:ext cx="541492" cy="6502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44C39B1-DF7D-8D47-B289-54259D29449E}"/>
              </a:ext>
            </a:extLst>
          </p:cNvPr>
          <p:cNvSpPr txBox="1"/>
          <p:nvPr/>
        </p:nvSpPr>
        <p:spPr>
          <a:xfrm>
            <a:off x="426965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1E55838-51F7-8B59-F009-352AC31C9AB2}"/>
              </a:ext>
            </a:extLst>
          </p:cNvPr>
          <p:cNvSpPr txBox="1"/>
          <p:nvPr/>
        </p:nvSpPr>
        <p:spPr>
          <a:xfrm>
            <a:off x="426965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81615CF-A3BC-4F6A-6A43-58E26CD84DBD}"/>
              </a:ext>
            </a:extLst>
          </p:cNvPr>
          <p:cNvCxnSpPr/>
          <p:nvPr/>
        </p:nvCxnSpPr>
        <p:spPr>
          <a:xfrm>
            <a:off x="386114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BDA333F1-897F-D718-46B4-1080FF9E6B5D}"/>
              </a:ext>
            </a:extLst>
          </p:cNvPr>
          <p:cNvSpPr txBox="1"/>
          <p:nvPr/>
        </p:nvSpPr>
        <p:spPr>
          <a:xfrm>
            <a:off x="845372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7E7A5B6-3F99-09EF-5759-8DD0473AEA14}"/>
              </a:ext>
            </a:extLst>
          </p:cNvPr>
          <p:cNvSpPr txBox="1"/>
          <p:nvPr/>
        </p:nvSpPr>
        <p:spPr>
          <a:xfrm>
            <a:off x="845372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CE626054-6612-EC24-7529-0AFE5190681A}"/>
              </a:ext>
            </a:extLst>
          </p:cNvPr>
          <p:cNvCxnSpPr/>
          <p:nvPr/>
        </p:nvCxnSpPr>
        <p:spPr>
          <a:xfrm>
            <a:off x="804521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74437202-16A4-3E17-B215-86909AEC46D9}"/>
              </a:ext>
            </a:extLst>
          </p:cNvPr>
          <p:cNvSpPr txBox="1"/>
          <p:nvPr/>
        </p:nvSpPr>
        <p:spPr>
          <a:xfrm>
            <a:off x="6096000" y="4739343"/>
            <a:ext cx="1143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&lt;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309C62-08F5-7A29-EC90-60FE27370DBD}"/>
              </a:ext>
            </a:extLst>
          </p:cNvPr>
          <p:cNvSpPr txBox="1"/>
          <p:nvPr/>
        </p:nvSpPr>
        <p:spPr>
          <a:xfrm>
            <a:off x="2962290" y="3101402"/>
            <a:ext cx="77914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لمقارنة عددين كسريين لهما نفس المقام، فإننا نقارنهما حسب نفس مقارنة بسطيهما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E1DD275-7AC6-9710-4EFB-E21851F389CD}"/>
              </a:ext>
            </a:extLst>
          </p:cNvPr>
          <p:cNvSpPr txBox="1"/>
          <p:nvPr/>
        </p:nvSpPr>
        <p:spPr>
          <a:xfrm>
            <a:off x="10978842" y="6020463"/>
            <a:ext cx="2127558" cy="63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مثال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882969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الرمز المناسب لمقارنة العددين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43739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84611D3-723D-BF09-7AA8-56C7467F69EE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6451BBC-F40A-151C-98EF-C031EF2A9149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6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BCF44189-922D-7745-5DCE-529098AC43AB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2694BCD-3331-448B-3868-DA063007634D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C764E26-4BB4-CD14-5F5B-61994ED6ADA2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6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FDE3598-CB3A-A9AF-0875-96054B4FE876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A9550-A159-8B93-8483-299BF389C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63D2194-7DBB-6379-DBAB-15474839130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5A1415-98FB-CE03-93AC-083B43F3A75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4313-C3FE-BD02-AB27-CD6004A87364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A7F330-A4A8-CEE0-DBB3-A4FBEDA22145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DDB2727-3E87-079F-E791-E1BF798385D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1352026-F35F-12CA-B3DD-007E82C7066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9A0873A-82FB-0377-FDE8-30A04EC97C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2ABFE0-69F6-7266-3C1F-93DDF88439E8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18ACAB4-0372-3C9C-8EC5-B3A40DF1101E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9CD43E1-03B7-40C6-4A8A-9DBA7EE7CC1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2778294D-B560-9E9F-738D-73DDC629A248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A767F15-DDEC-1F7E-5BAD-EE63287E81C0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6D92151-AF10-7082-FFA5-29AC0C8CFD7C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0726BBD4-8D6B-E80D-C738-2DCDCBA8CFD8}"/>
              </a:ext>
            </a:extLst>
          </p:cNvPr>
          <p:cNvSpPr txBox="1"/>
          <p:nvPr/>
        </p:nvSpPr>
        <p:spPr>
          <a:xfrm>
            <a:off x="6380886" y="5026105"/>
            <a:ext cx="114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800" dirty="0">
                <a:solidFill>
                  <a:srgbClr val="FF0000"/>
                </a:solidFill>
              </a:rPr>
              <a:t>&lt;</a:t>
            </a:r>
            <a:endParaRPr lang="fr-F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9040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73649-902B-74B7-798C-BB72B87EB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EE5A8C-3AA2-4C9D-321F-E1C32FCB268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AFC7C0-6B83-5F13-130F-2C0FAEFBCCF5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1CB5247-A085-74D9-DCC8-466610CDFDF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DD0A1F-0EF3-EDEF-4FCB-9CD80C8E9B0E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بكيفية مقارنة عددين كسريين لهما نفس البسط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يعين الأستاذ متعلما للإجابة. يعطي الفرصة للآخرين لإعطاء رأيهم حول إجابته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023478E-214D-937D-759A-967638E419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1129874-0D50-C37D-6069-20CB9FF1C02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C662071-4D49-630B-837D-D1E72C4E9A7A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33162EF-B86D-8572-4881-4C651BFC0D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8845" y="1001941"/>
            <a:ext cx="541492" cy="650235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46086456-71BD-1E86-990C-97EEFDD0B7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2489" y="3076716"/>
            <a:ext cx="4956190" cy="596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71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EDB0F-48F1-E6B9-7A11-06841AB39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3621B4-9B48-BC02-EA50-2872E86B292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DBF436E-96BD-6E1F-858E-D15EAE542F20}"/>
                  </a:ext>
                </a:extLst>
              </p:cNvPr>
              <p:cNvSpPr/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kumimoji="0" lang="fr-MA" sz="135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a:t>Tapez une équation ici.</a:t>
                      </a:fld>
                    </m:oMath>
                  </m:oMathPara>
                </a14:m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DBF436E-96BD-6E1F-858E-D15EAE542F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C97BFEB-EBB7-9F4D-5650-E5FA52BCEA9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B60A78E-2DE0-C15E-78CC-670C11CC3C47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نتذكر: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622B2C4-9C15-1FD8-5BD2-416888BD8CA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32F2DFE-0C00-FA46-4B41-C63756E285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24A5080-B7DC-9214-29CD-709022052C56}"/>
              </a:ext>
            </a:extLst>
          </p:cNvPr>
          <p:cNvSpPr txBox="1"/>
          <p:nvPr/>
        </p:nvSpPr>
        <p:spPr>
          <a:xfrm>
            <a:off x="426965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F28F68-D710-BABF-EFB8-E60C0609E294}"/>
              </a:ext>
            </a:extLst>
          </p:cNvPr>
          <p:cNvSpPr txBox="1"/>
          <p:nvPr/>
        </p:nvSpPr>
        <p:spPr>
          <a:xfrm>
            <a:off x="426965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AA3F222-2C41-6983-E435-0798D078C787}"/>
              </a:ext>
            </a:extLst>
          </p:cNvPr>
          <p:cNvCxnSpPr/>
          <p:nvPr/>
        </p:nvCxnSpPr>
        <p:spPr>
          <a:xfrm>
            <a:off x="386114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D11B7493-266F-91EE-CD61-9D769D1BFD66}"/>
              </a:ext>
            </a:extLst>
          </p:cNvPr>
          <p:cNvSpPr txBox="1"/>
          <p:nvPr/>
        </p:nvSpPr>
        <p:spPr>
          <a:xfrm>
            <a:off x="845372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84E794B-4164-500B-96E8-BE81CFC5D8FD}"/>
              </a:ext>
            </a:extLst>
          </p:cNvPr>
          <p:cNvSpPr txBox="1"/>
          <p:nvPr/>
        </p:nvSpPr>
        <p:spPr>
          <a:xfrm>
            <a:off x="845372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256434AC-8EAA-019D-FF34-3BDFB2937A32}"/>
              </a:ext>
            </a:extLst>
          </p:cNvPr>
          <p:cNvCxnSpPr/>
          <p:nvPr/>
        </p:nvCxnSpPr>
        <p:spPr>
          <a:xfrm>
            <a:off x="804521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0C973668-FF54-7D4E-DA9C-EA4D2D709AE6}"/>
              </a:ext>
            </a:extLst>
          </p:cNvPr>
          <p:cNvSpPr txBox="1"/>
          <p:nvPr/>
        </p:nvSpPr>
        <p:spPr>
          <a:xfrm>
            <a:off x="6096000" y="4739343"/>
            <a:ext cx="1143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&gt;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74CD07D-23ED-59E7-0EE3-0CEF8021F6BC}"/>
              </a:ext>
            </a:extLst>
          </p:cNvPr>
          <p:cNvSpPr txBox="1"/>
          <p:nvPr/>
        </p:nvSpPr>
        <p:spPr>
          <a:xfrm>
            <a:off x="2962290" y="3101402"/>
            <a:ext cx="77914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لمقارنة عددين كسريين لهما نفس البسط، فإننا نقارنهما عكس مقارنة بسطيهما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282492E-44D7-FE0D-3DA0-4043F3EE63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8845" y="1001941"/>
            <a:ext cx="541492" cy="65023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2696697-CBE6-99CF-6E46-888616306499}"/>
              </a:ext>
            </a:extLst>
          </p:cNvPr>
          <p:cNvSpPr txBox="1"/>
          <p:nvPr/>
        </p:nvSpPr>
        <p:spPr>
          <a:xfrm>
            <a:off x="10978842" y="6020463"/>
            <a:ext cx="2127558" cy="63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مثال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721390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9FEE4-8768-86C8-A061-4025756FA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2BA91B3-4557-17CD-5474-9752D4F9833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BED42F-B0DE-D2CA-F40B-5CECDCBB809A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294FEA0-D7FD-0DB7-7EB4-6AD716A17E5A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596FD8-0BB3-09F1-5128-539ACCB1956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الرمز المناسب لمقارنة العددين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7EF25AA-2AF6-FEA9-DD89-133112F13D3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3FECEBE-5D64-CA49-2086-023E4185BB5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40D9C13-0B38-8D9E-322C-AA597B702C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52445C-2A6E-90CA-0BC7-BAB63FE6EFAD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E7EA94-95BC-021A-6F0B-FDEA5D3472D1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9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1E8AA0B-A1B0-F2FD-3F06-CCB73DEDD275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5F970F25-5B16-7E53-0174-41C625A087CF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59C0C3-8C7B-436C-F2F5-3E2052CCBE47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2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0DD7040-96AB-279F-9B7B-5368A541215B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10641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C678F-49EF-1A12-FB55-0A3FA48F9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EF9F33-8B66-3367-F5FF-1CB7C10E7C4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365089-FE04-7026-3396-3588252C720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8D591B-2173-2360-D0F8-A05428BF5687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8912E2-BB53-0761-A5EA-D515FFF5E8E0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44556D-206C-6391-F700-31870186757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E185626-1951-C9D4-3C79-25F816E46CE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0EA25A5-FE01-DFA9-47FF-9D87B7E66E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D736B9A-B7B2-1377-9846-F4F3ABB96FC6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A958C6-248A-312F-CFDF-26BE795540A0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345D9805-CA6B-A00E-08AA-D236C8207DF4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6CE0F03D-89DB-21C6-4805-0A9130FE279D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57E109F-DF8E-7066-C02E-8E629F3AFE81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CB5547B0-D797-4C12-0407-BD993C61B13A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28DA1AB5-0C4D-33E7-25EE-3B902927036A}"/>
              </a:ext>
            </a:extLst>
          </p:cNvPr>
          <p:cNvSpPr txBox="1"/>
          <p:nvPr/>
        </p:nvSpPr>
        <p:spPr>
          <a:xfrm>
            <a:off x="6380886" y="5026105"/>
            <a:ext cx="114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800" dirty="0">
                <a:solidFill>
                  <a:srgbClr val="FF0000"/>
                </a:solidFill>
              </a:rPr>
              <a:t>&gt;</a:t>
            </a:r>
            <a:endParaRPr lang="fr-F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2440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06FFC-F0C5-578F-5B3B-0E146DA28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6BD369A-BFDB-4D11-58A9-96617FCEF33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709402-053A-601D-669D-DFD1A50945F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84F73F-183C-D13A-4502-89BAFA295A56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80CB231-B4AB-6646-1B6B-7C71BEF75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569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64A322B-80AD-0398-9065-AD5852F1EA2B}"/>
              </a:ext>
            </a:extLst>
          </p:cNvPr>
          <p:cNvSpPr/>
          <p:nvPr/>
        </p:nvSpPr>
        <p:spPr>
          <a:xfrm rot="10800000">
            <a:off x="126564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49988F-811F-3D33-8816-877AD502A12C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39 وأنجزوا التمرين رقم 2.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704152B-F1CA-78B9-1999-E729625A07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589" y="4090482"/>
            <a:ext cx="13019176" cy="384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113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C8CE9-5EBD-E559-F8F1-353A2609D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B14F053-54A9-A453-3D49-4904D4E2E87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F2761-D1EB-8153-6AD4-50A39482D4E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32D0ABD-6F4B-7BD0-84A3-EEB03A1BF3E0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0385BD9-16EE-55C1-52BB-DE53118D60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42015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B1C8A59-A793-6381-5D6C-76BF06BBAFB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77D418-25EA-AC07-2180-BD96FBC6E7A0}"/>
              </a:ext>
            </a:extLst>
          </p:cNvPr>
          <p:cNvSpPr txBox="1"/>
          <p:nvPr/>
        </p:nvSpPr>
        <p:spPr>
          <a:xfrm>
            <a:off x="275851" y="807182"/>
            <a:ext cx="1236531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EDFCD4C-A920-C71F-4953-2989E23F7D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541" y="4091701"/>
            <a:ext cx="13010915" cy="383958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0A609A-DAC1-E2D3-79CF-27AD4C772D98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F55D48-FD16-B159-3762-CAC39D7488E0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48613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عملية طرح عددين كسريين لهما مقامان مختلفان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أعداد كسرية مختلفة المقام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424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3721" y="3975006"/>
            <a:ext cx="7568555" cy="503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طرح أعداد كسرية مختلفة المقام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13757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5477"/>
            <a:chOff x="5423146" y="2984386"/>
            <a:chExt cx="6552918" cy="6335477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7286"/>
              <a:ext cx="6552918" cy="4362577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طرح أعداد كسرية مختلفة المقام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C6D3D-E6A1-24CB-C644-AF9F26483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646EB8-07C1-DCA3-568D-3970E5F7BC0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590307-49DB-F7D9-95A4-5904CF94F43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B9D185-ECFE-465D-F945-C0702769E84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CC60751-C8D9-2856-F75F-BCA96C24EDAF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طرح عددين كسريين مختلفي المقام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198F13-ABA6-A41E-3960-499565AAA9B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F31CC0-B5EE-ED71-AA16-204D08DC8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0141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6711851-DCFF-F0A3-D814-580F7B2C9C4F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228D9-9380-D8AE-193D-1653B6EA4DA7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4A04CA1-92D2-C234-6CBE-D85715FA159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D1066E1-4159-DEFF-48F8-E4925EB8E4A6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14E8932-37B5-59B0-921C-897D79886D32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5CFD9A3-FD3D-EED5-9B28-85846B65D228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84640B74-EAFD-66B8-4A9F-5DC4AA242E6F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0DE583C-1E4B-21A4-D7EA-2EA3139F1001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D434F08-6206-978F-593C-23C5F3A807B3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2A4A0DC-79F7-7BAF-89EE-AC632669B50D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igne Moins 3">
            <a:extLst>
              <a:ext uri="{FF2B5EF4-FFF2-40B4-BE49-F238E27FC236}">
                <a16:creationId xmlns:a16="http://schemas.microsoft.com/office/drawing/2014/main" id="{CD60174B-E076-7EAB-4CA6-30138A774B46}"/>
              </a:ext>
            </a:extLst>
          </p:cNvPr>
          <p:cNvSpPr/>
          <p:nvPr/>
        </p:nvSpPr>
        <p:spPr>
          <a:xfrm>
            <a:off x="4319320" y="6042042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5405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9EE7E-4BE5-C7F9-6618-53394AC49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B07F2B-B48B-B867-8347-AC7E481FCE7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241DE1D-2225-35AA-69B4-6D88B4DC659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53191CA-6A02-2C00-ACCA-3FD4E860875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3C32EA5-8B5B-425C-C4F4-7254368477EB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لإنجاز هذه العملية يجب أن يصبح للعددين الكسريين نفس المقام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سأوحد المقام وذلك بضرب بسط ومقام العدد الأول في مقام العدد الثاني ثم بسط ومقام العدد الثاني في مقام العدد الأول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27F1DD9-2D73-386E-634B-3F8B7DC1DE5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3AB85CF-7CEE-4392-98A7-EBEFE650E3E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04A46F3-0CC4-90B8-0D11-A5C42050C47C}"/>
              </a:ext>
            </a:extLst>
          </p:cNvPr>
          <p:cNvSpPr txBox="1"/>
          <p:nvPr/>
        </p:nvSpPr>
        <p:spPr>
          <a:xfrm>
            <a:off x="7094044" y="4957810"/>
            <a:ext cx="23383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3D8FA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3D8FA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× 7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6DAA10-54AF-72CD-CCC1-03E2230FE472}"/>
              </a:ext>
            </a:extLst>
          </p:cNvPr>
          <p:cNvSpPr txBox="1"/>
          <p:nvPr/>
        </p:nvSpPr>
        <p:spPr>
          <a:xfrm>
            <a:off x="7241048" y="6312785"/>
            <a:ext cx="2338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3D8FA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× 7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231670F-5C76-73A3-9735-E7FA075EA693}"/>
              </a:ext>
            </a:extLst>
          </p:cNvPr>
          <p:cNvCxnSpPr>
            <a:cxnSpLocks/>
          </p:cNvCxnSpPr>
          <p:nvPr/>
        </p:nvCxnSpPr>
        <p:spPr>
          <a:xfrm>
            <a:off x="7241048" y="6209109"/>
            <a:ext cx="219136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79062000-041D-97D8-0166-D32462793C39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E1801E9-4284-084F-FCB4-44FE0DB5902D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4268F3B-4C7C-9B06-DA5B-4E880088F732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0B0B6464-78C8-F529-9291-4999C6D5D7E0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71101D5-A514-5193-C368-2495FB887510}"/>
              </a:ext>
            </a:extLst>
          </p:cNvPr>
          <p:cNvSpPr txBox="1"/>
          <p:nvPr/>
        </p:nvSpPr>
        <p:spPr>
          <a:xfrm>
            <a:off x="1589613" y="49398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CDA5019-1BCE-43B1-53FB-23F26716E119}"/>
              </a:ext>
            </a:extLst>
          </p:cNvPr>
          <p:cNvSpPr txBox="1"/>
          <p:nvPr/>
        </p:nvSpPr>
        <p:spPr>
          <a:xfrm>
            <a:off x="1589613" y="63670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EC0B4264-F9D1-36F1-3407-467BEA606273}"/>
              </a:ext>
            </a:extLst>
          </p:cNvPr>
          <p:cNvCxnSpPr/>
          <p:nvPr/>
        </p:nvCxnSpPr>
        <p:spPr>
          <a:xfrm>
            <a:off x="1181100" y="6263335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3444C81A-9488-A8FA-11F9-567E69B9CE75}"/>
              </a:ext>
            </a:extLst>
          </p:cNvPr>
          <p:cNvCxnSpPr/>
          <p:nvPr/>
        </p:nvCxnSpPr>
        <p:spPr>
          <a:xfrm>
            <a:off x="2438400" y="7277100"/>
            <a:ext cx="2817942" cy="0"/>
          </a:xfrm>
          <a:prstGeom prst="straightConnector1">
            <a:avLst/>
          </a:prstGeom>
          <a:ln w="38100">
            <a:solidFill>
              <a:srgbClr val="1065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FFC9BB04-6819-93F4-A838-EA243F448A5F}"/>
              </a:ext>
            </a:extLst>
          </p:cNvPr>
          <p:cNvCxnSpPr/>
          <p:nvPr/>
        </p:nvCxnSpPr>
        <p:spPr>
          <a:xfrm>
            <a:off x="2628900" y="5903715"/>
            <a:ext cx="2627442" cy="1297185"/>
          </a:xfrm>
          <a:prstGeom prst="straightConnector1">
            <a:avLst/>
          </a:prstGeom>
          <a:ln w="38100">
            <a:solidFill>
              <a:srgbClr val="1065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3BBA6979-298E-B679-A7CD-5B302E6A0119}"/>
              </a:ext>
            </a:extLst>
          </p:cNvPr>
          <p:cNvCxnSpPr/>
          <p:nvPr/>
        </p:nvCxnSpPr>
        <p:spPr>
          <a:xfrm flipH="1">
            <a:off x="2438400" y="5903715"/>
            <a:ext cx="2409429" cy="107078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764330B0-1F1F-29EB-179F-74DBE1FA0A0E}"/>
              </a:ext>
            </a:extLst>
          </p:cNvPr>
          <p:cNvCxnSpPr/>
          <p:nvPr/>
        </p:nvCxnSpPr>
        <p:spPr>
          <a:xfrm flipH="1">
            <a:off x="2628900" y="6974504"/>
            <a:ext cx="2400300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A381BA64-3550-ABD4-8B2B-47CB20A7BD32}"/>
              </a:ext>
            </a:extLst>
          </p:cNvPr>
          <p:cNvSpPr txBox="1"/>
          <p:nvPr/>
        </p:nvSpPr>
        <p:spPr>
          <a:xfrm>
            <a:off x="10299379" y="4878196"/>
            <a:ext cx="23383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× 3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927B4083-9A77-76C5-9067-AE832620AD87}"/>
              </a:ext>
            </a:extLst>
          </p:cNvPr>
          <p:cNvSpPr txBox="1"/>
          <p:nvPr/>
        </p:nvSpPr>
        <p:spPr>
          <a:xfrm>
            <a:off x="10446383" y="6233171"/>
            <a:ext cx="2338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 × 3</a:t>
            </a:r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6D8FE865-5A8F-F18B-9571-143AF98744EC}"/>
              </a:ext>
            </a:extLst>
          </p:cNvPr>
          <p:cNvCxnSpPr>
            <a:cxnSpLocks/>
          </p:cNvCxnSpPr>
          <p:nvPr/>
        </p:nvCxnSpPr>
        <p:spPr>
          <a:xfrm>
            <a:off x="10446383" y="6129495"/>
            <a:ext cx="219136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igne Moins 3">
            <a:extLst>
              <a:ext uri="{FF2B5EF4-FFF2-40B4-BE49-F238E27FC236}">
                <a16:creationId xmlns:a16="http://schemas.microsoft.com/office/drawing/2014/main" id="{D8CB83D5-96DE-CC6E-5D58-6A6169E30F26}"/>
              </a:ext>
            </a:extLst>
          </p:cNvPr>
          <p:cNvSpPr/>
          <p:nvPr/>
        </p:nvSpPr>
        <p:spPr>
          <a:xfrm>
            <a:off x="3403534" y="6020165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Signe Moins 12">
            <a:extLst>
              <a:ext uri="{FF2B5EF4-FFF2-40B4-BE49-F238E27FC236}">
                <a16:creationId xmlns:a16="http://schemas.microsoft.com/office/drawing/2014/main" id="{D41D2E1C-1470-A278-26C9-904E8FB85687}"/>
              </a:ext>
            </a:extLst>
          </p:cNvPr>
          <p:cNvSpPr/>
          <p:nvPr/>
        </p:nvSpPr>
        <p:spPr>
          <a:xfrm>
            <a:off x="9726417" y="6012691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0419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ترتيب الأعداد الكسرية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الأعداد الكسرية (مختلفة المقام)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334A8-29EA-994C-E856-3619B334A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EDEB92C-0951-26A4-8E10-976A2F67BEA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4B81AF-0C28-3B23-EA31-991327E2FCC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DE294F-B90D-E8F4-035F-E0B3069DFD7E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C079C0-9539-0C47-B14A-D4207A54783D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أصبح للعددين الكسريين نفس المقام. إذن سنحتفظ بنفس المقام الموحد ونحسب فرق البسطين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81659D7-02EF-E154-D028-6C85AB61FB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B26D07-809D-1886-092D-9336D66043C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A0D8D21-329C-0974-33C7-57099D2189F6}"/>
              </a:ext>
            </a:extLst>
          </p:cNvPr>
          <p:cNvSpPr txBox="1"/>
          <p:nvPr/>
        </p:nvSpPr>
        <p:spPr>
          <a:xfrm>
            <a:off x="7094044" y="4957810"/>
            <a:ext cx="23383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3D8FA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3D8FA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682A8D-DD29-6D93-B050-B32A04A3619A}"/>
              </a:ext>
            </a:extLst>
          </p:cNvPr>
          <p:cNvSpPr txBox="1"/>
          <p:nvPr/>
        </p:nvSpPr>
        <p:spPr>
          <a:xfrm>
            <a:off x="7241048" y="6312785"/>
            <a:ext cx="2338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3D8FA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5DAF699-26E6-C8C6-71AD-B0CFBEB0A434}"/>
              </a:ext>
            </a:extLst>
          </p:cNvPr>
          <p:cNvCxnSpPr>
            <a:cxnSpLocks/>
          </p:cNvCxnSpPr>
          <p:nvPr/>
        </p:nvCxnSpPr>
        <p:spPr>
          <a:xfrm>
            <a:off x="7241048" y="6209109"/>
            <a:ext cx="219136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5F0D24CB-1E6B-6826-C28A-B2B7C9A10CDD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94CCD0F-2399-BE08-2C7C-39C65920FC59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F55E5E06-EA8F-A83C-BF7C-44A3C8801D69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20781ADF-78DB-A0FB-FD3F-18F91FC1D91E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8E0E677-22AC-EA17-1354-3ECC988C1372}"/>
              </a:ext>
            </a:extLst>
          </p:cNvPr>
          <p:cNvSpPr txBox="1"/>
          <p:nvPr/>
        </p:nvSpPr>
        <p:spPr>
          <a:xfrm>
            <a:off x="1589613" y="49398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A24FE10-4A41-4A39-4509-4B144D126C5C}"/>
              </a:ext>
            </a:extLst>
          </p:cNvPr>
          <p:cNvSpPr txBox="1"/>
          <p:nvPr/>
        </p:nvSpPr>
        <p:spPr>
          <a:xfrm>
            <a:off x="1589613" y="63670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BAFC1529-F873-27E6-48D0-971FF614B663}"/>
              </a:ext>
            </a:extLst>
          </p:cNvPr>
          <p:cNvCxnSpPr/>
          <p:nvPr/>
        </p:nvCxnSpPr>
        <p:spPr>
          <a:xfrm>
            <a:off x="1181100" y="6263335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B44D5939-BB13-0330-2B8F-AD56F7A480A6}"/>
              </a:ext>
            </a:extLst>
          </p:cNvPr>
          <p:cNvCxnSpPr/>
          <p:nvPr/>
        </p:nvCxnSpPr>
        <p:spPr>
          <a:xfrm>
            <a:off x="2438400" y="7277100"/>
            <a:ext cx="2817942" cy="0"/>
          </a:xfrm>
          <a:prstGeom prst="straightConnector1">
            <a:avLst/>
          </a:prstGeom>
          <a:ln w="38100">
            <a:solidFill>
              <a:srgbClr val="1065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98337BE4-8B88-4E33-B97A-16309781652D}"/>
              </a:ext>
            </a:extLst>
          </p:cNvPr>
          <p:cNvCxnSpPr/>
          <p:nvPr/>
        </p:nvCxnSpPr>
        <p:spPr>
          <a:xfrm>
            <a:off x="2628900" y="5903715"/>
            <a:ext cx="2627442" cy="1297185"/>
          </a:xfrm>
          <a:prstGeom prst="straightConnector1">
            <a:avLst/>
          </a:prstGeom>
          <a:ln w="38100">
            <a:solidFill>
              <a:srgbClr val="1065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31482A05-573D-1FB4-C2CC-3713BC6C1A88}"/>
              </a:ext>
            </a:extLst>
          </p:cNvPr>
          <p:cNvCxnSpPr/>
          <p:nvPr/>
        </p:nvCxnSpPr>
        <p:spPr>
          <a:xfrm flipH="1">
            <a:off x="2438400" y="5903715"/>
            <a:ext cx="2409429" cy="107078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25A99151-42E2-5D8E-5E43-1AEBB3AACDF3}"/>
              </a:ext>
            </a:extLst>
          </p:cNvPr>
          <p:cNvCxnSpPr/>
          <p:nvPr/>
        </p:nvCxnSpPr>
        <p:spPr>
          <a:xfrm flipH="1">
            <a:off x="2628900" y="6974504"/>
            <a:ext cx="2400300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7B1A93F0-2521-6C20-2584-F5CA64C27C80}"/>
              </a:ext>
            </a:extLst>
          </p:cNvPr>
          <p:cNvSpPr txBox="1"/>
          <p:nvPr/>
        </p:nvSpPr>
        <p:spPr>
          <a:xfrm>
            <a:off x="10299379" y="4878196"/>
            <a:ext cx="23383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FB6FAFA-8613-EE54-BAF6-A3570510979F}"/>
              </a:ext>
            </a:extLst>
          </p:cNvPr>
          <p:cNvSpPr txBox="1"/>
          <p:nvPr/>
        </p:nvSpPr>
        <p:spPr>
          <a:xfrm>
            <a:off x="10446383" y="6233171"/>
            <a:ext cx="2338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</a:t>
            </a:r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D13629E-D779-C436-8AF2-59CDED24067E}"/>
              </a:ext>
            </a:extLst>
          </p:cNvPr>
          <p:cNvCxnSpPr>
            <a:cxnSpLocks/>
          </p:cNvCxnSpPr>
          <p:nvPr/>
        </p:nvCxnSpPr>
        <p:spPr>
          <a:xfrm>
            <a:off x="10446383" y="6129495"/>
            <a:ext cx="219136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igne Moins 3">
            <a:extLst>
              <a:ext uri="{FF2B5EF4-FFF2-40B4-BE49-F238E27FC236}">
                <a16:creationId xmlns:a16="http://schemas.microsoft.com/office/drawing/2014/main" id="{0D7EBF48-5532-5B25-8CB6-AA9373324A1E}"/>
              </a:ext>
            </a:extLst>
          </p:cNvPr>
          <p:cNvSpPr/>
          <p:nvPr/>
        </p:nvSpPr>
        <p:spPr>
          <a:xfrm>
            <a:off x="3427315" y="5991663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Signe Moins 12">
            <a:extLst>
              <a:ext uri="{FF2B5EF4-FFF2-40B4-BE49-F238E27FC236}">
                <a16:creationId xmlns:a16="http://schemas.microsoft.com/office/drawing/2014/main" id="{1A2E1A1A-282C-18CC-746C-9C6398D5B23C}"/>
              </a:ext>
            </a:extLst>
          </p:cNvPr>
          <p:cNvSpPr/>
          <p:nvPr/>
        </p:nvSpPr>
        <p:spPr>
          <a:xfrm>
            <a:off x="9685194" y="5989123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78164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0D7EA-528A-85F3-B1E1-034AB47F4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963A29-4854-EEA8-12DD-C80E84A7702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7F03F3-B209-CA63-F7C6-828B839E4FF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2AA28C-7724-81FD-EF83-39D6BFBBE57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09D448E-1803-6F3A-0E5C-56568A96D31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أصبح للعددين الكسريين نفس المقام. إذن سنحتفظ بنفس المقام الموحد ونحسب فرق البسطين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C0645D2-5CFE-E041-87A9-9DDF53FF8D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354CBBF-402D-6661-3D8B-AD0CB7AB3DA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578006E-2F00-23E2-B232-5FAECCD417F0}"/>
              </a:ext>
            </a:extLst>
          </p:cNvPr>
          <p:cNvSpPr txBox="1"/>
          <p:nvPr/>
        </p:nvSpPr>
        <p:spPr>
          <a:xfrm>
            <a:off x="7894860" y="4957810"/>
            <a:ext cx="2696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3D8FA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28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3D8FA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3D8FA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F7FD7F-6AAB-8137-FF65-132AE7B1FD33}"/>
              </a:ext>
            </a:extLst>
          </p:cNvPr>
          <p:cNvSpPr txBox="1"/>
          <p:nvPr/>
        </p:nvSpPr>
        <p:spPr>
          <a:xfrm>
            <a:off x="8041864" y="6312785"/>
            <a:ext cx="2338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6B5EC7F-1400-AF8F-2467-0865A812A57A}"/>
              </a:ext>
            </a:extLst>
          </p:cNvPr>
          <p:cNvCxnSpPr>
            <a:cxnSpLocks/>
          </p:cNvCxnSpPr>
          <p:nvPr/>
        </p:nvCxnSpPr>
        <p:spPr>
          <a:xfrm>
            <a:off x="8041864" y="6209109"/>
            <a:ext cx="25499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1418092E-491F-36EB-8593-903CD9C0BF7C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DF7B5B5-4792-F24D-94B6-B819B4B956F5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9E4EBCA-CD42-3DD0-69E2-2196DB95D554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4A0E197C-C9FF-1DCB-CE1B-A41DCD249CFD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8A79FA1-2059-B2D6-5833-21721CCD9366}"/>
              </a:ext>
            </a:extLst>
          </p:cNvPr>
          <p:cNvSpPr txBox="1"/>
          <p:nvPr/>
        </p:nvSpPr>
        <p:spPr>
          <a:xfrm>
            <a:off x="1589613" y="49398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F3CB3C4-20D9-8428-C2DB-A376BF5CB62C}"/>
              </a:ext>
            </a:extLst>
          </p:cNvPr>
          <p:cNvSpPr txBox="1"/>
          <p:nvPr/>
        </p:nvSpPr>
        <p:spPr>
          <a:xfrm>
            <a:off x="1589613" y="63670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07CF7F6E-B1B8-1767-6008-18AD0C4D412A}"/>
              </a:ext>
            </a:extLst>
          </p:cNvPr>
          <p:cNvCxnSpPr/>
          <p:nvPr/>
        </p:nvCxnSpPr>
        <p:spPr>
          <a:xfrm>
            <a:off x="1181100" y="6263335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igne Moins 3">
            <a:extLst>
              <a:ext uri="{FF2B5EF4-FFF2-40B4-BE49-F238E27FC236}">
                <a16:creationId xmlns:a16="http://schemas.microsoft.com/office/drawing/2014/main" id="{42733083-68B4-D2A8-269B-A9B7317033CE}"/>
              </a:ext>
            </a:extLst>
          </p:cNvPr>
          <p:cNvSpPr/>
          <p:nvPr/>
        </p:nvSpPr>
        <p:spPr>
          <a:xfrm>
            <a:off x="3565763" y="6074391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05038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BF9BC-F58C-8B09-D674-95BC6EE46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D605181-C62D-3AD6-2844-68D303617C2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F893DDF-696F-460A-9211-B77537E3E3B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3D9629-D04F-B906-8E1D-355F4C11D63F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CD1BE0-5DA8-BC76-19EE-C98182932E00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لحساب فرق عددين كسريين مختلفي المقام، نوحد المقام ثم نحسب فرق البسطين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313058-663A-2D2F-DA61-F683FCE60B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2B5A9C-16E6-245C-9554-A95B0A35B1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56DE8CD-FC94-5500-C95E-8AA244DCB423}"/>
              </a:ext>
            </a:extLst>
          </p:cNvPr>
          <p:cNvSpPr txBox="1"/>
          <p:nvPr/>
        </p:nvSpPr>
        <p:spPr>
          <a:xfrm>
            <a:off x="7894860" y="4957810"/>
            <a:ext cx="2696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507A926-9046-E258-EA19-8D06576301FC}"/>
              </a:ext>
            </a:extLst>
          </p:cNvPr>
          <p:cNvSpPr txBox="1"/>
          <p:nvPr/>
        </p:nvSpPr>
        <p:spPr>
          <a:xfrm>
            <a:off x="8041864" y="6312785"/>
            <a:ext cx="2338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D014FDE-82BD-C5F9-288A-F081B577D472}"/>
              </a:ext>
            </a:extLst>
          </p:cNvPr>
          <p:cNvCxnSpPr>
            <a:cxnSpLocks/>
          </p:cNvCxnSpPr>
          <p:nvPr/>
        </p:nvCxnSpPr>
        <p:spPr>
          <a:xfrm>
            <a:off x="8041864" y="6209109"/>
            <a:ext cx="25499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130B8B11-AB9F-BF88-85E2-A2009564D7AC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9192E06-9FCA-05E2-13C6-86B7F7F0C2A1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B4AA4D4-ED92-D149-C1EC-4220A2690AFA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CF079B86-6C66-8902-19A9-002722B56AD5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94BDB56-0645-3C16-9112-7319894118EE}"/>
              </a:ext>
            </a:extLst>
          </p:cNvPr>
          <p:cNvSpPr txBox="1"/>
          <p:nvPr/>
        </p:nvSpPr>
        <p:spPr>
          <a:xfrm>
            <a:off x="1589613" y="49398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61B26B9-24AC-417B-8460-59E79F91093C}"/>
              </a:ext>
            </a:extLst>
          </p:cNvPr>
          <p:cNvSpPr txBox="1"/>
          <p:nvPr/>
        </p:nvSpPr>
        <p:spPr>
          <a:xfrm>
            <a:off x="1589613" y="63670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327C3EBF-C518-C1D7-6DA6-1E4445D3D527}"/>
              </a:ext>
            </a:extLst>
          </p:cNvPr>
          <p:cNvCxnSpPr/>
          <p:nvPr/>
        </p:nvCxnSpPr>
        <p:spPr>
          <a:xfrm>
            <a:off x="1181100" y="6263335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igne Moins 3">
            <a:extLst>
              <a:ext uri="{FF2B5EF4-FFF2-40B4-BE49-F238E27FC236}">
                <a16:creationId xmlns:a16="http://schemas.microsoft.com/office/drawing/2014/main" id="{0CC412A5-DAEE-FAA8-ACAE-722C7F6C3E8F}"/>
              </a:ext>
            </a:extLst>
          </p:cNvPr>
          <p:cNvSpPr/>
          <p:nvPr/>
        </p:nvSpPr>
        <p:spPr>
          <a:xfrm>
            <a:off x="3485026" y="6074391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1057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58106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71D34E-C0BF-AE6D-9A68-E0A276D56565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D96882-545C-D8B7-4079-70ED791114AC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9CC03CB-FE0D-7B0B-785E-F2F0EA44CD1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EECB469E-1A45-DBD3-6A5C-64546E3FB112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4B9F348-E6AB-E4A1-7655-0A974F14590C}"/>
              </a:ext>
            </a:extLst>
          </p:cNvPr>
          <p:cNvSpPr txBox="1"/>
          <p:nvPr/>
        </p:nvSpPr>
        <p:spPr>
          <a:xfrm>
            <a:off x="5286577" y="6230985"/>
            <a:ext cx="10445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5DD7ABE6-FD6A-6BBB-C192-CCB320C4926E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5ED7D598-45B5-1070-1983-003ECB1DE1C7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933175C-23F0-419F-5E5B-163C723B9D52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DD03CBB-64DB-A766-6769-6F6E42D7A85A}"/>
              </a:ext>
            </a:extLst>
          </p:cNvPr>
          <p:cNvSpPr txBox="1"/>
          <p:nvPr/>
        </p:nvSpPr>
        <p:spPr>
          <a:xfrm>
            <a:off x="3079126" y="6354873"/>
            <a:ext cx="941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4285700D-2AFD-EFFD-AB97-F90A063E6101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igne Moins 5">
            <a:extLst>
              <a:ext uri="{FF2B5EF4-FFF2-40B4-BE49-F238E27FC236}">
                <a16:creationId xmlns:a16="http://schemas.microsoft.com/office/drawing/2014/main" id="{4F8C7A99-CF99-AD83-353D-435F4EAE1D62}"/>
              </a:ext>
            </a:extLst>
          </p:cNvPr>
          <p:cNvSpPr/>
          <p:nvPr/>
        </p:nvSpPr>
        <p:spPr>
          <a:xfrm>
            <a:off x="4319320" y="6042042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6B5AA-69AA-FDDE-84C0-95DDFF5A7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819386-BA66-9785-9283-EFAFBADE89E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E1B303-001D-366D-E190-3E621DA95AE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F01036E-9DE0-C497-9AF6-830784343E0C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33B1AF-6337-25D4-7F54-CCF805552BB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3741122-0B43-9577-9BA4-B362CC8A59E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477401-D203-263F-BB4F-A971C0B6D90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B3EC511-9F7C-4972-890A-FA23D0DFA077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16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1868A7F-B1B2-6EDB-1E1F-A22E6F984038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15</a:t>
            </a:r>
            <a:endParaRPr lang="fr-FR" sz="8000" b="1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DB41238-9443-B5E5-638F-776B0F50FD33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C0ABB772-E580-0754-FCE6-38BDD547DE71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A8A6E26-82BF-391E-80A9-3DA5D1DD4F84}"/>
              </a:ext>
            </a:extLst>
          </p:cNvPr>
          <p:cNvSpPr txBox="1"/>
          <p:nvPr/>
        </p:nvSpPr>
        <p:spPr>
          <a:xfrm>
            <a:off x="5286577" y="6230985"/>
            <a:ext cx="10445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7DD95437-90E3-6BD9-2BB1-1A4DC0ADD154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EC28F267-E5E7-0B75-E98D-65890D06CA91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7762B88-F8CB-5D49-B7EA-0770BCE6E6AA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A824923-C735-1019-CD55-64D8E48A972B}"/>
              </a:ext>
            </a:extLst>
          </p:cNvPr>
          <p:cNvSpPr txBox="1"/>
          <p:nvPr/>
        </p:nvSpPr>
        <p:spPr>
          <a:xfrm>
            <a:off x="3079126" y="6354873"/>
            <a:ext cx="941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AF349748-B74D-98A3-2262-07F28C5F4911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igne Moins 5">
            <a:extLst>
              <a:ext uri="{FF2B5EF4-FFF2-40B4-BE49-F238E27FC236}">
                <a16:creationId xmlns:a16="http://schemas.microsoft.com/office/drawing/2014/main" id="{E01E75C1-253B-3FFB-DA8C-C0664EEE4E8D}"/>
              </a:ext>
            </a:extLst>
          </p:cNvPr>
          <p:cNvSpPr/>
          <p:nvPr/>
        </p:nvSpPr>
        <p:spPr>
          <a:xfrm>
            <a:off x="4319320" y="6042042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692BDF8-F27C-5775-397E-1B00367522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6" b="5996"/>
          <a:stretch/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3628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FDF9F-4928-130B-71BA-E93FDA5A0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E8D48F-AADD-6C2B-C619-CE392429E76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2DC91A6-129C-5A98-4553-6AEE65F5397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E10A91-E434-1F45-94C5-6DF49FD8349B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6B9D1A7-E1F0-4965-5817-C117A6AAFDC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9791CA-8BEA-4C05-7079-1A673E5DA5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06265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F302526-4451-0603-8165-316907B2408B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39 وأنجزوا التمرين رقم 3.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4 دقائق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EED2B2-294E-FC6A-BD99-053311D7BE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4186130"/>
            <a:ext cx="13164295" cy="461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984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21951-8C0C-58F6-0FE8-AEF90B129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A797D-79D8-4204-2634-F345DA6B0E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1C0BCE-2ED9-D594-B37A-4662BC6DFB2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0CE112-D8D6-1018-6212-33FCAECF49AF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40AF3AC-36BB-EF56-5520-69A7DB62BF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57695EC-FEC9-4CE4-F1F6-36E3354341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46792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87C47A6-A755-BC95-8A24-7EC940CD414B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6DBCFB8-5F06-A638-1E27-1F45F0797702}"/>
              </a:ext>
            </a:extLst>
          </p:cNvPr>
          <p:cNvSpPr txBox="1"/>
          <p:nvPr/>
        </p:nvSpPr>
        <p:spPr>
          <a:xfrm>
            <a:off x="2962290" y="321202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36C8BB-7A9B-BCF9-60DD-DD696DC320AC}"/>
              </a:ext>
            </a:extLst>
          </p:cNvPr>
          <p:cNvSpPr txBox="1"/>
          <p:nvPr/>
        </p:nvSpPr>
        <p:spPr>
          <a:xfrm>
            <a:off x="2997850" y="92415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80069CE-61D6-C2B1-CE31-92750A101B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4186130"/>
            <a:ext cx="13164295" cy="461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799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0586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1A031717-73CD-0951-20C9-8369B8428738}"/>
                  </a:ext>
                </a:extLst>
              </p:cNvPr>
              <p:cNvSpPr/>
              <p:nvPr/>
            </p:nvSpPr>
            <p:spPr>
              <a:xfrm>
                <a:off x="1638297" y="3420423"/>
                <a:ext cx="10439401" cy="5906208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اشترت فاطمة قطعة قماش طولها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مترا،  استعملت منها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den>
                    </m:f>
                  </m:oMath>
                </a14:m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لربط باقات ورود.</a:t>
                </a:r>
                <a:endParaRPr lang="fr-FR" sz="66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طول القماش المتبقي معها؟</a:t>
                </a:r>
              </a:p>
            </p:txBody>
          </p:sp>
        </mc:Choice>
        <mc:Fallback xmlns="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1A031717-73CD-0951-20C9-8369B84287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297" y="3420423"/>
                <a:ext cx="10439401" cy="5906208"/>
              </a:xfrm>
              <a:prstGeom prst="roundRect">
                <a:avLst/>
              </a:prstGeom>
              <a:blipFill>
                <a:blip r:embed="rId4"/>
                <a:stretch>
                  <a:fillRect r="-1166"/>
                </a:stretch>
              </a:blipFill>
              <a:ln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64783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E27812-A84A-7C95-F75A-80D6C8CE3912}"/>
              </a:ext>
            </a:extLst>
          </p:cNvPr>
          <p:cNvSpPr txBox="1"/>
          <p:nvPr/>
        </p:nvSpPr>
        <p:spPr>
          <a:xfrm>
            <a:off x="5645441" y="4914900"/>
            <a:ext cx="26603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/>
              <a:t>أوراق بيضاء للطي والتقطيع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7502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097942-D08F-493F-C2CF-33E36FFBAB4F}"/>
                  </a:ext>
                </a:extLst>
              </p:cNvPr>
              <p:cNvSpPr/>
              <p:nvPr/>
            </p:nvSpPr>
            <p:spPr>
              <a:xfrm>
                <a:off x="7644876" y="3086100"/>
                <a:ext cx="5232405" cy="58746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اشترت فاطمة قطعة قماش طولها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مترا،  استعملت منها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لربط باقات ورود.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طول القماش المتبقي معها؟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097942-D08F-493F-C2CF-33E36FFBAB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086100"/>
                <a:ext cx="5232405" cy="58746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الأول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الأول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54446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1EBC0C-3868-B2C7-CD55-E01D5C8F0228}"/>
                  </a:ext>
                </a:extLst>
              </p:cNvPr>
              <p:cNvSpPr/>
              <p:nvPr/>
            </p:nvSpPr>
            <p:spPr>
              <a:xfrm>
                <a:off x="7664345" y="2836774"/>
                <a:ext cx="5232405" cy="61032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اشترت فاطمة قطعة قماش طولها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مترا،  استعملت منها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لربط باقات ورود.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طول القماش المتبقي معها؟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1EBC0C-3868-B2C7-CD55-E01D5C8F02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345" y="2836774"/>
                <a:ext cx="5232405" cy="61032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المعلومات الواردة في المسألة؟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28775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F98C9E1-085D-11A3-97B2-FB7FE085E4AB}"/>
                  </a:ext>
                </a:extLst>
              </p:cNvPr>
              <p:cNvSpPr txBox="1"/>
              <p:nvPr/>
            </p:nvSpPr>
            <p:spPr>
              <a:xfrm>
                <a:off x="865986" y="4481496"/>
                <a:ext cx="5638799" cy="29722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المعلومات الواردة في المسألة هي: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تملك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48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𝟓</m:t>
                        </m:r>
                      </m:num>
                      <m:den>
                        <m:r>
                          <a:rPr lang="ar-MA" sz="48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𝟔</m:t>
                        </m:r>
                      </m:den>
                    </m:f>
                  </m:oMath>
                </a14:m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مترا من القماش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استعملت منه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48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</m:t>
                        </m:r>
                      </m:num>
                      <m:den>
                        <m:r>
                          <a:rPr lang="ar-MA" sz="48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𝟒</m:t>
                        </m:r>
                      </m:den>
                    </m:f>
                  </m:oMath>
                </a14:m>
                <a:endParaRPr lang="ar-SA" sz="48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F98C9E1-085D-11A3-97B2-FB7FE085E4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986" y="4481496"/>
                <a:ext cx="5638799" cy="2972289"/>
              </a:xfrm>
              <a:prstGeom prst="rect">
                <a:avLst/>
              </a:prstGeom>
              <a:blipFill>
                <a:blip r:embed="rId5"/>
                <a:stretch>
                  <a:fillRect t="-4713" r="-4973" b="-73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 : coins arrondis 4">
                <a:extLst>
                  <a:ext uri="{FF2B5EF4-FFF2-40B4-BE49-F238E27FC236}">
                    <a16:creationId xmlns:a16="http://schemas.microsoft.com/office/drawing/2014/main" id="{B05ED069-2E39-CFFC-1849-0070BB4DC366}"/>
                  </a:ext>
                </a:extLst>
              </p:cNvPr>
              <p:cNvSpPr/>
              <p:nvPr/>
            </p:nvSpPr>
            <p:spPr>
              <a:xfrm>
                <a:off x="7740612" y="2907663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اشترت فاطمة قطعة قماش طولها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مترا،  استعملت منها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لربط باقات ورود.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طول القماش المتبقي معها؟</a:t>
                </a:r>
              </a:p>
            </p:txBody>
          </p:sp>
        </mc:Choice>
        <mc:Fallback xmlns="">
          <p:sp>
            <p:nvSpPr>
              <p:cNvPr id="14" name="Rectangle : coins arrondis 4">
                <a:extLst>
                  <a:ext uri="{FF2B5EF4-FFF2-40B4-BE49-F238E27FC236}">
                    <a16:creationId xmlns:a16="http://schemas.microsoft.com/office/drawing/2014/main" id="{B05ED069-2E39-CFFC-1849-0070BB4DC3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612" y="2907663"/>
                <a:ext cx="5232405" cy="601140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161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60917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54DDCD5A-ED66-D623-2A54-C9E0967C1DE8}"/>
                  </a:ext>
                </a:extLst>
              </p:cNvPr>
              <p:cNvSpPr/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اشترت فاطمة قطعة قماش طولها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مترا،  استعملت منها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لربط باقات ورود.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طول القماش المتبقي معها؟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54DDCD5A-ED66-D623-2A54-C9E0967C1D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6855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 : coins arrondis 4">
                <a:extLst>
                  <a:ext uri="{FF2B5EF4-FFF2-40B4-BE49-F238E27FC236}">
                    <a16:creationId xmlns:a16="http://schemas.microsoft.com/office/drawing/2014/main" id="{47767E66-4B53-7874-9BE9-675F3189E063}"/>
                  </a:ext>
                </a:extLst>
              </p:cNvPr>
              <p:cNvSpPr/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اشترت فاطمة قطعة قماش طولها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مترا،  استعملت منها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لربط باقات ورود.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طول القماش المتبقي معها؟</a:t>
                </a:r>
              </a:p>
            </p:txBody>
          </p:sp>
        </mc:Choice>
        <mc:Fallback xmlns="">
          <p:sp>
            <p:nvSpPr>
              <p:cNvPr id="11" name="Rectangle : coins arrondis 4">
                <a:extLst>
                  <a:ext uri="{FF2B5EF4-FFF2-40B4-BE49-F238E27FC236}">
                    <a16:creationId xmlns:a16="http://schemas.microsoft.com/office/drawing/2014/main" id="{47767E66-4B53-7874-9BE9-675F3189E0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المطلوب مني؟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42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1244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المط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وب هو 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إيجاد طول القماش المتبقي معها.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58D8D48C-6B19-7BEF-A1F4-9886D8AA8886}"/>
                  </a:ext>
                </a:extLst>
              </p:cNvPr>
              <p:cNvSpPr/>
              <p:nvPr/>
            </p:nvSpPr>
            <p:spPr>
              <a:xfrm>
                <a:off x="7647367" y="3162300"/>
                <a:ext cx="5232405" cy="57984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اشترت فاطمة قطعة قماش طولها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مترا،  استعملت منها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لربط باقات ورود.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طول القماش المتبقي معها؟</a:t>
                </a:r>
              </a:p>
            </p:txBody>
          </p:sp>
        </mc:Choice>
        <mc:Fallback xmlns="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58D8D48C-6B19-7BEF-A1F4-9886D8AA88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7367" y="3162300"/>
                <a:ext cx="5232405" cy="57984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816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15042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1DC0D3B3-F331-24CE-552A-11EF600B586B}"/>
                  </a:ext>
                </a:extLst>
              </p:cNvPr>
              <p:cNvSpPr/>
              <p:nvPr/>
            </p:nvSpPr>
            <p:spPr>
              <a:xfrm>
                <a:off x="7644876" y="3467100"/>
                <a:ext cx="5232405" cy="593999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اشترت فاطمة قطعة قماش طولها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مترا،  استعملت منها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لربط باقات ورود.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طول القماش المتبقي معها؟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1DC0D3B3-F331-24CE-552A-11EF600B58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467100"/>
                <a:ext cx="5232405" cy="59399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السؤالان الأخيران هما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16076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4EC95093-3B55-2952-7670-E51738E23478}"/>
                  </a:ext>
                </a:extLst>
              </p:cNvPr>
              <p:cNvSpPr/>
              <p:nvPr/>
            </p:nvSpPr>
            <p:spPr>
              <a:xfrm>
                <a:off x="7644876" y="3314700"/>
                <a:ext cx="5232405" cy="609239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اشترت فاطمة قطعة قماش طولها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مترا،  استعملت منها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لربط باقات ورود.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طول القماش المتبقي معها؟</a:t>
                </a:r>
              </a:p>
            </p:txBody>
          </p:sp>
        </mc:Choice>
        <mc:Fallback xmlns="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4EC95093-3B55-2952-7670-E51738E234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314700"/>
                <a:ext cx="5232405" cy="60923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علينا أن نفعل؟ ولماذا؟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76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الجواب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33080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009FA4A4-31F7-5993-62AD-9D2DAD8AF4D5}"/>
                  </a:ext>
                </a:extLst>
              </p:cNvPr>
              <p:cNvSpPr/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اشترت فاطمة قطعة قماش طولها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مترا،  استعملت منها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لربط باقات ورود.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طول القماش المتبقي معها؟</a:t>
                </a:r>
              </a:p>
            </p:txBody>
          </p:sp>
        </mc:Choice>
        <mc:Fallback xmlns="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009FA4A4-31F7-5993-62AD-9D2DAD8AF4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FEAE238-E531-FC01-75D5-37E7AEAEF68D}"/>
                  </a:ext>
                </a:extLst>
              </p:cNvPr>
              <p:cNvSpPr txBox="1"/>
              <p:nvPr/>
            </p:nvSpPr>
            <p:spPr>
              <a:xfrm>
                <a:off x="990599" y="4019736"/>
                <a:ext cx="5638799" cy="2252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تملك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𝟓</m:t>
                        </m:r>
                      </m:num>
                      <m:den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𝟔</m:t>
                        </m:r>
                      </m:den>
                    </m:f>
                  </m:oMath>
                </a14:m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مترا من القماش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استعملت منه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</m:t>
                        </m:r>
                      </m:num>
                      <m:den>
                        <m: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𝟒</m:t>
                        </m:r>
                      </m:den>
                    </m:f>
                    <m:r>
                      <a:rPr lang="ar-MA" sz="3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Microsoft Uighur" panose="02000000000000000000" pitchFamily="2" charset="-78"/>
                      </a:rPr>
                      <m:t> </m:t>
                    </m:r>
                  </m:oMath>
                </a14:m>
                <a:r>
                  <a:rPr lang="ar-MA" sz="36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طول القماش المتبقي معها؟</a:t>
                </a:r>
                <a:endParaRPr lang="fr-FR" sz="36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FEAE238-E531-FC01-75D5-37E7AEAEF6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599" y="4019736"/>
                <a:ext cx="5638799" cy="2252411"/>
              </a:xfrm>
              <a:prstGeom prst="rect">
                <a:avLst/>
              </a:prstGeom>
              <a:blipFill>
                <a:blip r:embed="rId6"/>
                <a:stretch>
                  <a:fillRect r="-2595" b="-91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304430" y="6536111"/>
            <a:ext cx="67204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عليّ أن أقوم بعملية </a:t>
            </a: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الطرح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لإيجاد طول القماش المتبقي معها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600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جيدا. لماذا سنجري 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الطرح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لإيجاد حل المسألة.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96306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8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طول القماش الذي استعملته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طول القماش الذي اشترته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34565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501130" y="5228725"/>
            <a:ext cx="3723410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طول القماش المتبقي معها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0897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الأعداد الكسرية (مختلفة المقام)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الفرقعة والتصفيق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الكسور المتكافئة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الأعداد الكسرية (لها نفس البسط أو المقام)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سنطرح العدد الكسري الذي يمثل طول القماش الذي استعملته فاطمة من العدد الكسري الذي يمثل طول القماش الذي اشترته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10478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 : coins arrondis 4">
                <a:extLst>
                  <a:ext uri="{FF2B5EF4-FFF2-40B4-BE49-F238E27FC236}">
                    <a16:creationId xmlns:a16="http://schemas.microsoft.com/office/drawing/2014/main" id="{0F45B6CE-0682-0637-53CD-50064C71BB67}"/>
                  </a:ext>
                </a:extLst>
              </p:cNvPr>
              <p:cNvSpPr/>
              <p:nvPr/>
            </p:nvSpPr>
            <p:spPr>
              <a:xfrm>
                <a:off x="5257801" y="4838700"/>
                <a:ext cx="2943810" cy="2783298"/>
              </a:xfrm>
              <a:prstGeom prst="roundRect">
                <a:avLst/>
              </a:pr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</m:ctrlPr>
                        </m:fPr>
                        <m:num>
                          <m: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1</m:t>
                          </m:r>
                        </m:num>
                        <m:den>
                          <m: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kumimoji="0" lang="ar-MA" sz="1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7" name="Rectangle : coins arrondis 4">
                <a:extLst>
                  <a:ext uri="{FF2B5EF4-FFF2-40B4-BE49-F238E27FC236}">
                    <a16:creationId xmlns:a16="http://schemas.microsoft.com/office/drawing/2014/main" id="{0F45B6CE-0682-0637-53CD-50064C71BB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1" y="4838700"/>
                <a:ext cx="2943810" cy="278329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06D7EE0A-1425-4E58-A39E-AFBAA4FB7D76}"/>
                  </a:ext>
                </a:extLst>
              </p:cNvPr>
              <p:cNvSpPr/>
              <p:nvPr/>
            </p:nvSpPr>
            <p:spPr>
              <a:xfrm>
                <a:off x="582034" y="4876060"/>
                <a:ext cx="3351420" cy="2783298"/>
              </a:xfrm>
              <a:prstGeom prst="roundRect">
                <a:avLst/>
              </a:prstGeom>
              <a:ln/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</m:ctrlPr>
                        </m:fPr>
                        <m:num>
                          <m: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5</m:t>
                          </m:r>
                        </m:num>
                        <m:den>
                          <m: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06D7EE0A-1425-4E58-A39E-AFBAA4FB7D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34" y="4876060"/>
                <a:ext cx="3351420" cy="27832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4121548" y="494427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طول القماش المتبقي معها</a:t>
            </a:r>
            <a:r>
              <a:rPr lang="ar-S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83496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80892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457200" y="2866190"/>
            <a:ext cx="6567660" cy="107487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M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طول القماش المتبقي معها؟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 : coins arrondis 4">
                <a:extLst>
                  <a:ext uri="{FF2B5EF4-FFF2-40B4-BE49-F238E27FC236}">
                    <a16:creationId xmlns:a16="http://schemas.microsoft.com/office/drawing/2014/main" id="{AA9120E5-2B6D-11CD-F834-151EEEAB4111}"/>
                  </a:ext>
                </a:extLst>
              </p:cNvPr>
              <p:cNvSpPr/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اشترت فاطمة قطعة قماش طولها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مترا،  استعملت منها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لربط باقات ورود.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طول القماش المتبقي معها؟</a:t>
                </a:r>
              </a:p>
            </p:txBody>
          </p:sp>
        </mc:Choice>
        <mc:Fallback xmlns="">
          <p:sp>
            <p:nvSpPr>
              <p:cNvPr id="4" name="Rectangle : coins arrondis 4">
                <a:extLst>
                  <a:ext uri="{FF2B5EF4-FFF2-40B4-BE49-F238E27FC236}">
                    <a16:creationId xmlns:a16="http://schemas.microsoft.com/office/drawing/2014/main" id="{AA9120E5-2B6D-11CD-F834-151EEEAB41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CA494FA-7D87-F607-D9FE-6A507EDBD8E8}"/>
                  </a:ext>
                </a:extLst>
              </p:cNvPr>
              <p:cNvSpPr txBox="1"/>
              <p:nvPr/>
            </p:nvSpPr>
            <p:spPr>
              <a:xfrm>
                <a:off x="990600" y="4828788"/>
                <a:ext cx="5638799" cy="2627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طول القماش المتبقي معها </a:t>
                </a:r>
                <a:r>
                  <a:rPr kumimoji="0" lang="ar-S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هو:</a:t>
                </a:r>
              </a:p>
              <a:p>
                <a:pPr lvl="0" algn="ctr" rtl="1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𝟓</m:t>
                        </m:r>
                      </m:num>
                      <m:den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𝟏</m:t>
                        </m:r>
                      </m:num>
                      <m:den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𝟏𝟒</m:t>
                        </m:r>
                      </m:num>
                      <m:den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𝟐𝟒</m:t>
                        </m:r>
                      </m:den>
                    </m:f>
                  </m:oMath>
                </a14:m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=</a:t>
                </a:r>
                <a:r>
                  <a:rPr lang="fr-FR" sz="9600" b="1" dirty="0">
                    <a:solidFill>
                      <a:srgbClr val="C00000"/>
                    </a:solidFill>
                    <a:cs typeface="Microsoft Uighur" panose="02000000000000000000" pitchFamily="2" charset="-78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8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fr-FR" sz="8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𝟕</m:t>
                        </m:r>
                      </m:num>
                      <m:den>
                        <m:r>
                          <a:rPr lang="fr-FR" sz="8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𝟏𝟐</m:t>
                        </m:r>
                      </m:den>
                    </m:f>
                  </m:oMath>
                </a14:m>
                <a:endParaRPr lang="ar-SA" sz="8000" b="1" i="1" dirty="0">
                  <a:solidFill>
                    <a:srgbClr val="C00000"/>
                  </a:solidFill>
                  <a:latin typeface="Cambria Math" panose="02040503050406030204" pitchFamily="18" charset="0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CA494FA-7D87-F607-D9FE-6A507EDBD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828788"/>
                <a:ext cx="5638799" cy="2627514"/>
              </a:xfrm>
              <a:prstGeom prst="rect">
                <a:avLst/>
              </a:prstGeom>
              <a:blipFill>
                <a:blip r:embed="rId6"/>
                <a:stretch>
                  <a:fillRect l="-8442" t="-5336" r="-4978" b="-3132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241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A8FDA-48D5-8521-E234-86B4A3641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636C37-577B-B7FA-7F63-B545888BD31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10F852-CB4E-7D9A-55C9-3B70E7CCCB0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BA95C0-4B71-822C-F85C-B73C1C7C80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F2AF786-7993-5661-D074-CE0CFD1772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C7C191-FA67-6105-A932-4BD6AFA107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643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4A231FD-E90E-23BF-BF65-F085B4CE0DC1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39 وأنجزوا التمرين رقم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127C5A-8A14-1E01-AE99-E4F2D9FC3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3332962"/>
            <a:ext cx="13085364" cy="559524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3C66D3D-C95D-46D5-2416-F164CD9A1169}"/>
              </a:ext>
            </a:extLst>
          </p:cNvPr>
          <p:cNvSpPr/>
          <p:nvPr/>
        </p:nvSpPr>
        <p:spPr>
          <a:xfrm>
            <a:off x="609600" y="4516425"/>
            <a:ext cx="6431629" cy="44397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950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DFA38-B236-6F29-271F-D01818354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5A0BE4-1377-48E1-26E7-DC8CACA2332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D57424-334A-7BC2-A877-D111D78FDA6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924B9-302F-54B3-0ED2-6F57C2BCDA0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648D9A-C272-933D-0058-94A5209ECA5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03382C-D1AB-0B6C-CC5A-ED812C7BF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86146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8CD3DE9-CE4A-7156-7074-B4E1604EC981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E42F42-A5F5-C9A3-36DD-5C75884B0B99}"/>
              </a:ext>
            </a:extLst>
          </p:cNvPr>
          <p:cNvSpPr txBox="1"/>
          <p:nvPr/>
        </p:nvSpPr>
        <p:spPr>
          <a:xfrm>
            <a:off x="2962290" y="27051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ECAE81-B27C-94F2-8976-B001103E5E03}"/>
              </a:ext>
            </a:extLst>
          </p:cNvPr>
          <p:cNvSpPr txBox="1"/>
          <p:nvPr/>
        </p:nvSpPr>
        <p:spPr>
          <a:xfrm>
            <a:off x="2997850" y="9317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66E2E5-CE4B-321F-A9A8-220F8D3B4D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3332962"/>
            <a:ext cx="13085364" cy="559524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89F2F52-3BD5-2E4D-5FED-F08E2DD5A272}"/>
              </a:ext>
            </a:extLst>
          </p:cNvPr>
          <p:cNvSpPr/>
          <p:nvPr/>
        </p:nvSpPr>
        <p:spPr>
          <a:xfrm>
            <a:off x="472089" y="4566196"/>
            <a:ext cx="6431629" cy="44397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5755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80441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26259769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المسألة المتبقية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27295</TotalTime>
  <Words>1983</Words>
  <Application>Microsoft Office PowerPoint</Application>
  <PresentationFormat>Personnalisé</PresentationFormat>
  <Paragraphs>580</Paragraphs>
  <Slides>67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67</vt:i4>
      </vt:variant>
    </vt:vector>
  </HeadingPairs>
  <TitlesOfParts>
    <vt:vector size="76" baseType="lpstr">
      <vt:lpstr>Wingdings</vt:lpstr>
      <vt:lpstr>Dosis</vt:lpstr>
      <vt:lpstr>Calibri</vt:lpstr>
      <vt:lpstr>Carelia</vt:lpstr>
      <vt:lpstr>Arial</vt:lpstr>
      <vt:lpstr>Microsoft Uighur</vt:lpstr>
      <vt:lpstr>Cambria Math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226</cp:revision>
  <dcterms:created xsi:type="dcterms:W3CDTF">2006-08-16T00:00:00Z</dcterms:created>
  <dcterms:modified xsi:type="dcterms:W3CDTF">2025-09-18T20:30:38Z</dcterms:modified>
  <dc:identifier>DAFtlvZnwz4</dc:identifier>
</cp:coreProperties>
</file>