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7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570" r:id="rId14"/>
    <p:sldId id="2134808590" r:id="rId15"/>
    <p:sldId id="2134808591" r:id="rId16"/>
    <p:sldId id="2134808446" r:id="rId17"/>
    <p:sldId id="2134808589" r:id="rId18"/>
    <p:sldId id="2134808592" r:id="rId19"/>
    <p:sldId id="2134808593" r:id="rId20"/>
    <p:sldId id="2134808622" r:id="rId21"/>
    <p:sldId id="2134808626" r:id="rId22"/>
    <p:sldId id="2134808624" r:id="rId23"/>
    <p:sldId id="2134808625" r:id="rId24"/>
    <p:sldId id="2134808598" r:id="rId25"/>
    <p:sldId id="2134808599" r:id="rId26"/>
    <p:sldId id="2134808459" r:id="rId27"/>
    <p:sldId id="2134808450" r:id="rId28"/>
    <p:sldId id="2134808600" r:id="rId29"/>
    <p:sldId id="2134808601" r:id="rId30"/>
    <p:sldId id="2134808602" r:id="rId31"/>
    <p:sldId id="2134808603" r:id="rId32"/>
    <p:sldId id="2134808604" r:id="rId33"/>
    <p:sldId id="2134808605" r:id="rId34"/>
    <p:sldId id="2134808627" r:id="rId35"/>
    <p:sldId id="2134808628" r:id="rId36"/>
    <p:sldId id="2134808629" r:id="rId37"/>
    <p:sldId id="2134808630" r:id="rId38"/>
    <p:sldId id="2134808530" r:id="rId39"/>
    <p:sldId id="2134808642" r:id="rId40"/>
    <p:sldId id="2134808631" r:id="rId41"/>
    <p:sldId id="2134808632" r:id="rId42"/>
    <p:sldId id="2134808633" r:id="rId43"/>
    <p:sldId id="2134808634" r:id="rId44"/>
    <p:sldId id="2134808635" r:id="rId45"/>
    <p:sldId id="2134808636" r:id="rId46"/>
    <p:sldId id="2134808637" r:id="rId47"/>
    <p:sldId id="2134808638" r:id="rId48"/>
    <p:sldId id="2134808639" r:id="rId49"/>
    <p:sldId id="2134808643" r:id="rId50"/>
    <p:sldId id="2134808641" r:id="rId51"/>
    <p:sldId id="2134808644" r:id="rId52"/>
    <p:sldId id="2134808645" r:id="rId53"/>
    <p:sldId id="2134808612" r:id="rId54"/>
    <p:sldId id="2134808613" r:id="rId55"/>
    <p:sldId id="2134808460" r:id="rId56"/>
    <p:sldId id="2134808453" r:id="rId57"/>
    <p:sldId id="2134808538" r:id="rId58"/>
    <p:sldId id="2134808614" r:id="rId59"/>
    <p:sldId id="2134808615" r:id="rId60"/>
    <p:sldId id="2134808616" r:id="rId61"/>
    <p:sldId id="2134808540" r:id="rId62"/>
    <p:sldId id="2134808617" r:id="rId63"/>
    <p:sldId id="2134808618" r:id="rId64"/>
    <p:sldId id="2134808619" r:id="rId65"/>
    <p:sldId id="2134808543" r:id="rId66"/>
    <p:sldId id="2134808454" r:id="rId67"/>
    <p:sldId id="2134808542" r:id="rId68"/>
    <p:sldId id="2134808491" r:id="rId69"/>
    <p:sldId id="2134808578" r:id="rId70"/>
    <p:sldId id="2134808579" r:id="rId71"/>
    <p:sldId id="2134808560" r:id="rId72"/>
    <p:sldId id="2134808580" r:id="rId73"/>
    <p:sldId id="2134808581" r:id="rId74"/>
    <p:sldId id="2134808561" r:id="rId75"/>
    <p:sldId id="2134808582" r:id="rId76"/>
    <p:sldId id="2134808583" r:id="rId77"/>
    <p:sldId id="2134808584" r:id="rId78"/>
    <p:sldId id="2134808585" r:id="rId79"/>
    <p:sldId id="2134808586" r:id="rId80"/>
    <p:sldId id="2134808620" r:id="rId81"/>
    <p:sldId id="2134808621" r:id="rId82"/>
    <p:sldId id="2134808461" r:id="rId83"/>
    <p:sldId id="2134808587" r:id="rId84"/>
    <p:sldId id="2134808503" r:id="rId85"/>
    <p:sldId id="2134808504" r:id="rId86"/>
  </p:sldIdLst>
  <p:sldSz cx="13716000" cy="10287000"/>
  <p:notesSz cx="6858000" cy="9144000"/>
  <p:embeddedFontLst>
    <p:embeddedFont>
      <p:font typeface="Cambria Math" panose="02040503050406030204" pitchFamily="18" charset="0"/>
      <p:regular r:id="rId88"/>
    </p:embeddedFont>
    <p:embeddedFont>
      <p:font typeface="Carelia" panose="020B0604020202020204" charset="0"/>
      <p:regular r:id="rId89"/>
    </p:embeddedFont>
    <p:embeddedFont>
      <p:font typeface="Dosis" pitchFamily="2" charset="0"/>
      <p:regular r:id="rId90"/>
      <p:bold r:id="rId91"/>
    </p:embeddedFont>
    <p:embeddedFont>
      <p:font typeface="IBM Plex Sans Arabic" panose="020B0604020202020204" charset="-78"/>
      <p:regular r:id="rId92"/>
    </p:embeddedFont>
    <p:embeddedFont>
      <p:font typeface="Microsoft Uighur" panose="02000000000000000000" pitchFamily="2" charset="-78"/>
      <p:regular r:id="rId93"/>
      <p:bold r:id="rId9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3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font" Target="fonts/font2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font" Target="fonts/font3.fntdata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font" Target="fonts/font1.fntdata"/><Relationship Id="rId91" Type="http://schemas.openxmlformats.org/officeDocument/2006/relationships/font" Target="fonts/font4.fntdata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5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6.fntdata"/><Relationship Id="rId9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9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9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9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4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9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9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4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3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3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3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3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53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53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53.jpeg"/><Relationship Id="rId4" Type="http://schemas.openxmlformats.org/officeDocument/2006/relationships/image" Target="../media/image5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53.jpeg"/><Relationship Id="rId4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3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 (الأعداد الكسرية)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B84A77E-2BBD-6E97-80F6-425785B294C1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Étoile à 5 branches 3">
            <a:extLst>
              <a:ext uri="{FF2B5EF4-FFF2-40B4-BE49-F238E27FC236}">
                <a16:creationId xmlns:a16="http://schemas.microsoft.com/office/drawing/2014/main" id="{2265FCA7-B2F1-B365-A010-008AE72FD986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4317F85-2A5E-1CC6-8C93-0E0250B50C9C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Picture 9">
            <a:extLst>
              <a:ext uri="{FF2B5EF4-FFF2-40B4-BE49-F238E27FC236}">
                <a16:creationId xmlns:a16="http://schemas.microsoft.com/office/drawing/2014/main" id="{F55AF84D-0F4F-6E2C-A605-7683188E19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8697116-9E36-E16A-05B4-F100B1FC260E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واحد يكب 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الحساب الذهني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" b="3876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 سنراجع بعضا مما تعلمناه في الحصص السابقة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4325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FA46D-BA74-FDEA-C367-FC17BECD4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70A9EA-5152-51E0-85B9-1D50DE47CEB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D1F4E9-A590-6C18-7D9C-F33D8E6C2F6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900A2E-E1A9-53DA-FA4A-A66CFF470D5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3F2A98-B51C-72AA-DE14-C2B4241CC3F8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8495A0D-C01C-FFB4-EB49-D74C05AC5204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68EB390-9855-AEFE-7556-8B0B47A37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10024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F5BF54-3E1F-6E47-5607-482E608583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27571"/>
              </p:ext>
            </p:extLst>
          </p:nvPr>
        </p:nvGraphicFramePr>
        <p:xfrm>
          <a:off x="5057999" y="5806403"/>
          <a:ext cx="3600000" cy="12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289829396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92589223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AD21CA1-11D7-7C2C-207C-4DB0957EAE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99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FF7C4-04CB-CDF2-1B15-9429CC4EC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1C8FCF-094E-B1A3-7606-6E776DE0D5C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4A17C5-3078-5337-0FF4-CBA53F0D033B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FDC3F7-C615-4009-7913-9727CB6F407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AABA1B-E6B2-97A7-68E9-B914D6270E6D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998302-5F9D-2EA4-80BB-51A767EA9C05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A0B1D95-3D2B-60B4-2BB6-9CDF078AD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42793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67D8C63-0752-1DFE-199B-6B6479FF69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B7B5237-1CDF-2B81-F042-B2A0B5A21769}"/>
              </a:ext>
            </a:extLst>
          </p:cNvPr>
          <p:cNvSpPr txBox="1"/>
          <p:nvPr/>
        </p:nvSpPr>
        <p:spPr>
          <a:xfrm>
            <a:off x="6352113" y="63043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5E44C24-4F77-1AB4-9733-FA5651514E70}"/>
              </a:ext>
            </a:extLst>
          </p:cNvPr>
          <p:cNvSpPr txBox="1"/>
          <p:nvPr/>
        </p:nvSpPr>
        <p:spPr>
          <a:xfrm>
            <a:off x="6352113" y="77314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8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1F604CA-C2F7-69B5-0F16-12FCA0C39A87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A3D984D-044C-1C48-2788-95836D2117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056872"/>
              </p:ext>
            </p:extLst>
          </p:nvPr>
        </p:nvGraphicFramePr>
        <p:xfrm>
          <a:off x="4867500" y="5165305"/>
          <a:ext cx="3600000" cy="12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289829396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92589223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4984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1409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F245D34-E681-2941-EFE6-E90ED8A7F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753125"/>
              </p:ext>
            </p:extLst>
          </p:nvPr>
        </p:nvGraphicFramePr>
        <p:xfrm>
          <a:off x="4157999" y="5506403"/>
          <a:ext cx="54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0000">
                  <a:extLst>
                    <a:ext uri="{9D8B030D-6E8A-4147-A177-3AD203B41FA5}">
                      <a16:colId xmlns:a16="http://schemas.microsoft.com/office/drawing/2014/main" val="768262838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677981B2-AF74-9EA3-AD67-B94E64554B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840D8-4435-F4B3-DF16-10D8EA54E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917359-20CD-3971-4E3C-DF898103CC00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8738B6B-106B-94A5-B829-B7B73A9AC24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57181C-A59D-9C1C-285E-268CF6EFBB3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2FD1D82-D895-4016-A59E-F684F1CF693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7EC21C7-A3A1-80B4-48A0-95DA975670C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B60BAFB-59D7-D569-38DF-364FAB6862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208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D72C10A-1464-18C0-BA95-4FCF92B6B5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210546"/>
              </p:ext>
            </p:extLst>
          </p:nvPr>
        </p:nvGraphicFramePr>
        <p:xfrm>
          <a:off x="4157999" y="4243500"/>
          <a:ext cx="54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3566961218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C03275B-7543-1BFB-00AA-8911A27D69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38FD1C9-C6AC-3879-D662-FB100B6CF9A1}"/>
              </a:ext>
            </a:extLst>
          </p:cNvPr>
          <p:cNvSpPr txBox="1"/>
          <p:nvPr/>
        </p:nvSpPr>
        <p:spPr>
          <a:xfrm>
            <a:off x="5943599" y="6356146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11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C8DC8F5-DE85-9259-14F8-2B11C8834715}"/>
              </a:ext>
            </a:extLst>
          </p:cNvPr>
          <p:cNvSpPr txBox="1"/>
          <p:nvPr/>
        </p:nvSpPr>
        <p:spPr>
          <a:xfrm>
            <a:off x="5943598" y="7627747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12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56A559D-026B-BDE5-75DF-D64A5A8438FD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388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F1BCD-0BA0-9641-0F19-BD7DEA896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7CB715-BE97-00AB-981D-0B1193F2FA8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DB1072-5480-142B-7C1C-95D562EC753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5E438B-9AF8-DF94-E02D-1A8F09C551D2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C1789B-33D3-6BA6-114C-F2DB006A7A05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ليصير العددان الكسريان متكافئين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F4D92D7-F067-EEEC-2351-BC3C9B6384B0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7E3FEFE-1F78-37A8-34D8-15979F90B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55873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05F3780-4751-512B-E425-600A6956BA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22D3CB6-AA75-BE9E-F33C-87EE3591A6C3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2AE973C-15B5-C67E-FA99-0FEEBCC5D417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14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8BFB390-9494-F259-B10E-64E73C5D9DD1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B5985CAA-EDBD-BF07-DD7C-40DF420F07A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A65326-FA69-FFCF-1927-F69E72FF76B4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A03D12E-8DD9-0504-BD6B-04646DFE7B84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385CF5CA-0072-502E-9EB4-66D0AFF5486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785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C4138-E612-BF9D-956C-1C3040905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404122-2C76-2BCE-4EEA-39B118E02EA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B3909A-9D4E-6EAD-A441-DA0CFAA50C72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461AF-5534-A35C-9452-2F7918309D2F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92B29E1-A19E-F556-1C41-5D758A289FAC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FD440A9-68DF-5CFF-6EE7-8CA65143F65B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E36B832-52E3-45D6-C3B1-54DC61E1F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89135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B8B79E9-123A-D146-AAE7-375E54E27E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0BE325B-FC89-A864-84FB-780588A05C57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A64B55E-D9A5-5B0F-782C-39ADEEC46A29}"/>
              </a:ext>
            </a:extLst>
          </p:cNvPr>
          <p:cNvSpPr txBox="1"/>
          <p:nvPr/>
        </p:nvSpPr>
        <p:spPr>
          <a:xfrm>
            <a:off x="7873688" y="4885670"/>
            <a:ext cx="8131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6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1E3166-10AC-AF69-7AC8-0B46DD24BE1F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14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67A5D8F-38DA-F45E-5364-CC0B813ED502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EF0B8A48-6687-0EB3-DCBD-355D0BAEB239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4486649-603E-C867-349B-3681CA702D7D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ACA4A04C-8F66-920F-19A3-B71781C6253D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A9F90C12-87EE-136F-D317-4F05C93F23B6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27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2E69E-E3C3-03D8-8469-86381A180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622A7E-9148-DD8F-D9B5-4A78DD76EB1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48B3ED-9CED-A2B5-092A-3E756DD3AE8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48DFEA7-FA3C-B8F2-6516-39CB8767799A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B642AA-ED98-E175-4CE5-C185C50F97FF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ليصير العددان الكسريان متكافئين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AC729AB-CF1D-4AE3-8853-834EC19FAE15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87C7A4D-7675-4DF7-E87E-511EAA71D1C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E9041A0-4480-FC51-7D86-36D0A673FC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A9BC119-E691-1E7E-8B5F-9B86EDFF626E}"/>
              </a:ext>
            </a:extLst>
          </p:cNvPr>
          <p:cNvSpPr txBox="1"/>
          <p:nvPr/>
        </p:nvSpPr>
        <p:spPr>
          <a:xfrm>
            <a:off x="7579909" y="4935181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18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D69D09-40CF-CA6D-0FF9-EB92E33C3425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30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A05A234-5A58-788D-9675-1D422DBAD5DE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83474143-13AD-18DD-622A-B08148039C64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715A7E-3E07-710A-BFCC-1AF35C435FD7}"/>
              </a:ext>
            </a:extLst>
          </p:cNvPr>
          <p:cNvSpPr txBox="1"/>
          <p:nvPr/>
        </p:nvSpPr>
        <p:spPr>
          <a:xfrm>
            <a:off x="5439530" y="6308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0DCEC76-A01C-7E0F-019C-614668DBB7BE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7B6C2480-4912-0244-90D5-F6D20FCA853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505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A96A0-833E-B18E-80A3-213D45EEE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60BC86-5626-BB49-AC26-B6669568E2E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2252940-D4A1-F180-E510-6B0EFD2766BD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627141-86D3-8EBD-75DC-EF774ED2C42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F90ABD5-B6E1-270C-2E5A-40A66C40C44A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FBF0D4F-5A32-EE2A-87F3-894122D47450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3B72E64-AE35-F2BB-648C-4B25AB7F73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B1FAC22-EFCF-1D17-C229-4787F1FC79EB}"/>
              </a:ext>
            </a:extLst>
          </p:cNvPr>
          <p:cNvSpPr txBox="1"/>
          <p:nvPr/>
        </p:nvSpPr>
        <p:spPr>
          <a:xfrm>
            <a:off x="7579909" y="4935181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18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F014B4-FE3C-2386-CB57-6CC6B0EF9696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30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BD8B0AD-8744-2A8F-78B5-A48D847DC979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5AF3618F-50EE-C8C7-8176-513F62DF4D3E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E1E4A82-8945-79D3-2611-CDCBC8483571}"/>
              </a:ext>
            </a:extLst>
          </p:cNvPr>
          <p:cNvSpPr txBox="1"/>
          <p:nvPr/>
        </p:nvSpPr>
        <p:spPr>
          <a:xfrm>
            <a:off x="5257800" y="6308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34F0CD-1321-C422-E53E-BBBC301EDAFF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45D72B37-69FD-57B8-1CCC-3BDFCC9838F8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095B2F2-74E1-2066-D0E7-8CCD69AAAC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631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E640-C65B-71B0-58F2-8F84D08C5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E63114-B9DE-FC1F-ABEC-905190791A00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BEBFA5-C57A-3CE7-C41A-389BC5E0BF9E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B945B3-A9E0-2C76-C004-A91E6F3A655F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D1304D-8DDA-1FE4-0216-7A29BD5C80EC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أنجزوا العملية التالية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32F8118-2898-7E8D-0CF8-FFC1A35B553B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3CC86F-4110-0E1A-2573-7D0F988161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2000AE25-3D86-57AA-90FA-0AC9AD5E6D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D7901E-4AFB-E825-387D-2DB685FA4A87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4A270-090E-ECBA-3095-EA363761C445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B86BEE1-1A04-A7BC-BDB1-DA8F55D7536F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01DF0DA7-3169-ED42-EAEA-DAFCE8B192C4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CBDE16A-EC73-D035-9D1B-877257922D6E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BC8CAB13-314A-818C-E4F5-7FEB18D239DB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t égal à 19">
            <a:extLst>
              <a:ext uri="{FF2B5EF4-FFF2-40B4-BE49-F238E27FC236}">
                <a16:creationId xmlns:a16="http://schemas.microsoft.com/office/drawing/2014/main" id="{6858CCFB-D602-12A4-7666-05DDC36A54E5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E9289ED-1CD5-BF0C-8E07-01E529608628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3288C71-4BBA-77D7-9A77-B545A3B75EF5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D808D2A-797B-AD63-8418-527FFB56B2C4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igne Plus 24">
            <a:extLst>
              <a:ext uri="{FF2B5EF4-FFF2-40B4-BE49-F238E27FC236}">
                <a16:creationId xmlns:a16="http://schemas.microsoft.com/office/drawing/2014/main" id="{E8EC3B6E-AED6-2133-7F1D-6AAF4048ABE3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4649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E53EA-A006-9F9D-7456-374ADAEAE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CF9CF31-4723-FAA3-3BAE-38DDC5A479E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16661C-027E-3A71-E95B-D12AFA60B162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3FDE666-414C-6AA5-B688-51BF5B5D61D0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64449D-2E94-DFB3-3BDC-D5755E5FBA0B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C6D3737-7977-00AE-8269-7CCFF0DD1CC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D77FF9A-54CB-D653-59A5-484FE3B584A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B937996-299B-95E7-3260-41C0CDBA75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2380F2C-81DA-DF4E-6AAC-28168F3B5576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EC0CA61-F4ED-F75D-49A9-177744AAC830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>
                <a:solidFill>
                  <a:srgbClr val="FF0000"/>
                </a:solidFill>
              </a:rPr>
              <a:t>5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570EFDE-2F02-42A5-4A00-5657C244FA9E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>
                <a:solidFill>
                  <a:srgbClr val="FF0000"/>
                </a:solidFill>
              </a:rPr>
              <a:t>7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47575388-E265-A407-4691-9E004D8F02CF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4D1C6D2B-21BE-FC1D-1004-EB3D78A1F50B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6AB67AC-A784-FAF8-100F-C39DB070F97E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0092647C-8A5B-FE07-E036-691554E8E38E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52C8E869-57EF-80D2-A69C-BC605E58BBD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AA34119-2B6B-9A87-BACE-9B93296B59F9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F8B33EA-B308-7219-77E3-AA4EF9724BD1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2759CF08-871C-37D4-ACD5-B2B4BFD8FD20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igne Plus 25">
            <a:extLst>
              <a:ext uri="{FF2B5EF4-FFF2-40B4-BE49-F238E27FC236}">
                <a16:creationId xmlns:a16="http://schemas.microsoft.com/office/drawing/2014/main" id="{EB0BEBBD-06E7-E7E3-90D4-53AE26A1FD64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14193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8B3C3-8767-816F-2BC6-2D4F831F6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49E2-8C3A-ECE9-7529-AEBF681C23E1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22B219-5484-4AF3-C1A3-0458241A304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7EB6A93-509C-3E81-9FB0-3662C1582F91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AEF86A-0CAE-B4CF-DD97-68FE492D0291}"/>
              </a:ext>
            </a:extLst>
          </p:cNvPr>
          <p:cNvSpPr txBox="1"/>
          <p:nvPr/>
        </p:nvSpPr>
        <p:spPr>
          <a:xfrm>
            <a:off x="15240" y="880993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38 وأنجزوا التمرين رقم 1.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دقيقة واحدة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9AE2D6-BB48-0E63-7C62-A79D7CCEDD3A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78C800-E4FD-1902-AA97-85F0263793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31908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FCFF745-5270-37C9-5515-6803139A5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3" y="4480253"/>
            <a:ext cx="13164293" cy="362201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6ECFEE3-2017-C4D4-6157-E39F5B9C675F}"/>
              </a:ext>
            </a:extLst>
          </p:cNvPr>
          <p:cNvSpPr txBox="1"/>
          <p:nvPr/>
        </p:nvSpPr>
        <p:spPr>
          <a:xfrm>
            <a:off x="11353800" y="6220480"/>
            <a:ext cx="6096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ar-MA" sz="2800" b="1" dirty="0"/>
              <a:t>36</a:t>
            </a:r>
            <a:endParaRPr lang="fr-FR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AB4303A-322E-4B84-1852-2F9B6A6C12FD}"/>
              </a:ext>
            </a:extLst>
          </p:cNvPr>
          <p:cNvSpPr txBox="1"/>
          <p:nvPr/>
        </p:nvSpPr>
        <p:spPr>
          <a:xfrm>
            <a:off x="11353800" y="7237157"/>
            <a:ext cx="6096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ar-MA" sz="2800" b="1" dirty="0"/>
              <a:t>24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650925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DA005-DAFD-0B17-5BB3-33F039803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7A44A0-A08F-854F-EBBA-F3C6F051732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20991F-6E2C-8DE8-38B3-FADB2D6F3170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87A5CE6-BF78-4FA2-EF80-4FEAA20EE266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081E75-01D6-5349-77C1-57CE72DFBD33}"/>
              </a:ext>
            </a:extLst>
          </p:cNvPr>
          <p:cNvSpPr txBox="1"/>
          <p:nvPr/>
        </p:nvSpPr>
        <p:spPr>
          <a:xfrm>
            <a:off x="15240" y="880993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43D6E44-362E-51DC-EAAF-70415CAC4F80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98E6BF-C6CB-7D47-9F77-1EDC582F1B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7850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E4E2D54-90D7-9D18-0276-2F8CE4D4D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3" y="4480253"/>
            <a:ext cx="13164293" cy="362201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A8DF0FE-D258-6029-126A-DD683A10FACE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4B45BD-E25F-DA6D-8E58-D7FB0C99D2F4}"/>
              </a:ext>
            </a:extLst>
          </p:cNvPr>
          <p:cNvSpPr txBox="1"/>
          <p:nvPr/>
        </p:nvSpPr>
        <p:spPr>
          <a:xfrm>
            <a:off x="2997850" y="9130931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1EF989A-4646-C0BC-F4EC-B23BDF27F9A4}"/>
              </a:ext>
            </a:extLst>
          </p:cNvPr>
          <p:cNvSpPr txBox="1"/>
          <p:nvPr/>
        </p:nvSpPr>
        <p:spPr>
          <a:xfrm>
            <a:off x="11353800" y="6220480"/>
            <a:ext cx="6096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ar-MA" sz="2800" b="1" dirty="0"/>
              <a:t>36</a:t>
            </a:r>
            <a:endParaRPr lang="fr-FR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FB9247-6A98-0A6F-AAD2-C8A57DA3A934}"/>
              </a:ext>
            </a:extLst>
          </p:cNvPr>
          <p:cNvSpPr txBox="1"/>
          <p:nvPr/>
        </p:nvSpPr>
        <p:spPr>
          <a:xfrm>
            <a:off x="11353800" y="7237157"/>
            <a:ext cx="6096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ar-MA" sz="2800" b="1" dirty="0"/>
              <a:t>24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118722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عددين كسريين لهما نفس المقام أو البسط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r="38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شكلوا مجموعات صغيرة بهدوء سنقوم بالمناولة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ورقتين بيضاوين لكل مجموعة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84351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48621A1-AEF9-7352-E0F5-7807A3CA73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C25FF676-D730-25A7-A519-C8EB045C4C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43386-A578-1E51-78C1-CF17D15E5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094FCCB-F8AB-1B3A-8AE0-C8CF43E328C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D0D4B6-7904-72AD-8DFE-A35EEAE4FE00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F63280D-0227-B5B1-2221-8F9F5F5ABFF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7CCDE5-98A4-7AF4-6AC0-D940189F3AFF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بطي كل ورقة إلى 4 أجزاء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اشتغلوا بهدوء.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E84D930-8F87-39F7-8072-391863F49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95573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79C20D0-151A-03AC-0097-5CC68EC0CC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04D277E-C654-1328-4334-535B04B4F44B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8560FF-0122-D033-0012-65F753DF63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619AD994-7471-F1CC-437F-9A1E845309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05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AC982-8D7C-EF6D-3B5A-1875834AD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BB7D78-546D-D874-D062-D9C9908A6FB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1C63DC-2BF2-442A-960C-523D09658BC7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0B1871-72DE-08D4-BFC8-54092736075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F79CF5F-26CB-DB24-15C6-C56BB0EBFA8E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جزءا واحدا من الورقة الأولى ولونوه بالأصفر. ما هو العدد الكسري الذي يمثله؟ يكتب مقرر المجموعة النتيجة على اللوحة.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486B1C0-57E5-6C81-7816-C433F64FE5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57278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139D86C-8489-8508-C2B8-D7CEBCB87A6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A10A168-E79F-BB1C-BA63-0AA7866640E0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E129A8E-9C50-C176-3D1E-150E34CD42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C32653FE-8578-91D4-3142-CE89A6A23E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047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6CD05-CBA8-9133-59CC-E3B55DA41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D34772F-0C93-929F-C3A2-A4581EAB1D4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428FEF-474E-0A4B-396E-0F635596FC18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F397169-179C-9BE4-CFC0-EA71E7EB88C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F7A40B3-ABB7-9E8F-4641-95B302C83476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407A950-B093-F74C-06FC-66918A0740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47154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51B0E00-F0E1-37FA-F721-1B4E33710A0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F483BD2-35C9-F44F-A135-2A01438898D9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EBADD5D-3FE8-4059-25E3-09E1F576A7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2" name="Picture 9">
            <a:extLst>
              <a:ext uri="{FF2B5EF4-FFF2-40B4-BE49-F238E27FC236}">
                <a16:creationId xmlns:a16="http://schemas.microsoft.com/office/drawing/2014/main" id="{3BAEF67A-5460-1E3A-592D-E0C91EABDC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7EC10E7-5054-AEDE-06E2-9CFAEFEE2ECB}"/>
              </a:ext>
            </a:extLst>
          </p:cNvPr>
          <p:cNvSpPr txBox="1"/>
          <p:nvPr/>
        </p:nvSpPr>
        <p:spPr>
          <a:xfrm>
            <a:off x="6629400" y="4808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486E713-50B9-674F-9C7A-6C98AE5640EB}"/>
              </a:ext>
            </a:extLst>
          </p:cNvPr>
          <p:cNvSpPr txBox="1"/>
          <p:nvPr/>
        </p:nvSpPr>
        <p:spPr>
          <a:xfrm>
            <a:off x="6629400" y="62352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F66EB7B-277B-3178-E164-0F37222153C9}"/>
              </a:ext>
            </a:extLst>
          </p:cNvPr>
          <p:cNvCxnSpPr/>
          <p:nvPr/>
        </p:nvCxnSpPr>
        <p:spPr>
          <a:xfrm>
            <a:off x="6220887" y="6131621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3689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16B91-2FEE-9D97-6032-181DCE4F6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045AA2-C3EC-48BF-96F6-27A70B49169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807D81-2166-AADF-5BAE-5DDF93989245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36B59A-425D-23B3-7DD8-DBD7E05CCD6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071A0CD-45E6-0F4B-0425-038895ED28A4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جزأين من الورقة الثانية ولونوهما بالأحمر. ما هو العدد الكسري الذي يمثله؟ يكتب مقرر المجموعة النتيجة على اللوحة.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9DB6DFA-C657-D740-B868-3B5F8BF6D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33531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2C3BBAB-10D0-A573-7EF5-C366399D036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CDF5421-C66D-838B-EAB9-DF03E561EC78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1DF7244-444C-93C0-FD66-A8B223208B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D54E9CC6-67EF-531B-FD99-7EB1C7B0C9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7706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4B33A-731A-B64A-16F9-8D695F3E7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DE80FEB-1318-E171-831E-E0ABE7F769D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C47BB-D274-4826-CC4D-1CE5D0C5A05C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1EFE08-072B-5427-7FEF-5185483187A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F86319-AEC9-08AD-758E-E09879113933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E4FD63-B9AF-6C0B-DAD2-74641412DD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16699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FDFF5EE-3C8C-3250-B1AA-467B194C06C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25767E0-D011-E038-FB9C-05FB1D575C1B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EB45F6A-26A5-634C-DA44-4046EA8759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2" name="Picture 9">
            <a:extLst>
              <a:ext uri="{FF2B5EF4-FFF2-40B4-BE49-F238E27FC236}">
                <a16:creationId xmlns:a16="http://schemas.microsoft.com/office/drawing/2014/main" id="{46712121-5DDD-2213-10EE-C2112D196B4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60266C5-2D41-A00B-4C65-35EC7A7DA378}"/>
              </a:ext>
            </a:extLst>
          </p:cNvPr>
          <p:cNvSpPr txBox="1"/>
          <p:nvPr/>
        </p:nvSpPr>
        <p:spPr>
          <a:xfrm>
            <a:off x="6629400" y="4808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2C0AC68-2430-D860-6C92-761A0EF70356}"/>
              </a:ext>
            </a:extLst>
          </p:cNvPr>
          <p:cNvSpPr txBox="1"/>
          <p:nvPr/>
        </p:nvSpPr>
        <p:spPr>
          <a:xfrm>
            <a:off x="6629400" y="62352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ED884D8-58D3-CDD6-A752-6AF61B3E4A25}"/>
              </a:ext>
            </a:extLst>
          </p:cNvPr>
          <p:cNvCxnSpPr/>
          <p:nvPr/>
        </p:nvCxnSpPr>
        <p:spPr>
          <a:xfrm>
            <a:off x="6220887" y="6131621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3864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E8F6E-5007-6B4B-B6AB-6605F0D96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6B194D2-10D0-B04B-5BFD-8ABF561A427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12628F-2C2B-3562-D21E-EDD40BCFABAA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2EFEE4B-FCFF-DAAB-9301-FA6C231D805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BE637DC-2B69-4514-F50B-8834EC8B9FC9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ضعوا الورقتين على الطاولة بحيث تكون الأجزاء الملونة في نفس المستوى.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تلاحظون بالنسبة للجزء الملون في كل ورقة؟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A7C31EB-45AB-33C4-E669-20ECF696A8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74914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46544A2-1F5A-AFD4-F2CB-FB88A0EAAE9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003712-FE2E-8560-15F8-42DE68E3E283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FB38889-8A11-539F-3CEA-EB69D5A695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801755-593E-2C8B-DFE2-83FA60890A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465572"/>
              </p:ext>
            </p:extLst>
          </p:nvPr>
        </p:nvGraphicFramePr>
        <p:xfrm>
          <a:off x="3319759" y="3537613"/>
          <a:ext cx="626400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6000">
                  <a:extLst>
                    <a:ext uri="{9D8B030D-6E8A-4147-A177-3AD203B41FA5}">
                      <a16:colId xmlns:a16="http://schemas.microsoft.com/office/drawing/2014/main" val="1338737526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603368665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370180387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307667206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184921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427C1BC-157D-F0A0-06E9-1676BA3797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727070"/>
              </p:ext>
            </p:extLst>
          </p:nvPr>
        </p:nvGraphicFramePr>
        <p:xfrm>
          <a:off x="3319759" y="6657325"/>
          <a:ext cx="626400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6000">
                  <a:extLst>
                    <a:ext uri="{9D8B030D-6E8A-4147-A177-3AD203B41FA5}">
                      <a16:colId xmlns:a16="http://schemas.microsoft.com/office/drawing/2014/main" val="1338737526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603368665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370180387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307667206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184921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A9D9DDD-DBA6-A249-356A-55FC38579DB4}"/>
              </a:ext>
            </a:extLst>
          </p:cNvPr>
          <p:cNvSpPr txBox="1"/>
          <p:nvPr/>
        </p:nvSpPr>
        <p:spPr>
          <a:xfrm>
            <a:off x="10668000" y="34601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305489-FF06-CAE7-635A-4D47A3BB1193}"/>
              </a:ext>
            </a:extLst>
          </p:cNvPr>
          <p:cNvSpPr txBox="1"/>
          <p:nvPr/>
        </p:nvSpPr>
        <p:spPr>
          <a:xfrm>
            <a:off x="10668000" y="488726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CD461BE-8F5D-A85D-9881-FB387AE2A98E}"/>
              </a:ext>
            </a:extLst>
          </p:cNvPr>
          <p:cNvCxnSpPr/>
          <p:nvPr/>
        </p:nvCxnSpPr>
        <p:spPr>
          <a:xfrm>
            <a:off x="10259487" y="4783593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1FD3DF46-8EA3-B06F-9BEF-E63CA9A7DF1E}"/>
              </a:ext>
            </a:extLst>
          </p:cNvPr>
          <p:cNvSpPr txBox="1"/>
          <p:nvPr/>
        </p:nvSpPr>
        <p:spPr>
          <a:xfrm>
            <a:off x="10695515" y="65500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803E750-0056-7F15-7185-C74E26495FE1}"/>
              </a:ext>
            </a:extLst>
          </p:cNvPr>
          <p:cNvSpPr txBox="1"/>
          <p:nvPr/>
        </p:nvSpPr>
        <p:spPr>
          <a:xfrm>
            <a:off x="10695515" y="797716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008A63E-B4C4-EDF3-C874-BA59E045EE2F}"/>
              </a:ext>
            </a:extLst>
          </p:cNvPr>
          <p:cNvCxnSpPr/>
          <p:nvPr/>
        </p:nvCxnSpPr>
        <p:spPr>
          <a:xfrm>
            <a:off x="10287002" y="7873494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0995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D6A7A-6A11-ECA3-7EAA-59854AB31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2B0FC0-EB74-D7D2-E050-78B4F6ED4BF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A93839-C574-AD5E-E6A1-C4E17A4BA52C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37598A-FBFE-9CC8-6798-CB5FB749E2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3D37CF-44D8-B5ED-A66D-A1DE7AF3AC40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الجزء الملون بالأصفر أصغر من الجزء الملون بالأحمر.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142735D-4140-E562-7D18-E5AAB4AEB64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2F5BC98-6424-7AF6-59C7-843D9351B07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72A4F4F-FC2A-4113-8A18-15C10AF00517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C5394DC-499C-FDC7-438B-7678082321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F1AEFB0-A9B4-7DE4-D2C6-1EB09856F5E5}"/>
              </a:ext>
            </a:extLst>
          </p:cNvPr>
          <p:cNvGraphicFramePr>
            <a:graphicFrameLocks noGrp="1"/>
          </p:cNvGraphicFramePr>
          <p:nvPr/>
        </p:nvGraphicFramePr>
        <p:xfrm>
          <a:off x="3319759" y="3537613"/>
          <a:ext cx="626400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6000">
                  <a:extLst>
                    <a:ext uri="{9D8B030D-6E8A-4147-A177-3AD203B41FA5}">
                      <a16:colId xmlns:a16="http://schemas.microsoft.com/office/drawing/2014/main" val="1338737526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603368665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370180387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307667206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184921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487F200-AAE7-A7D0-EA3E-A12A0B2640C5}"/>
              </a:ext>
            </a:extLst>
          </p:cNvPr>
          <p:cNvGraphicFramePr>
            <a:graphicFrameLocks noGrp="1"/>
          </p:cNvGraphicFramePr>
          <p:nvPr/>
        </p:nvGraphicFramePr>
        <p:xfrm>
          <a:off x="3319759" y="6657325"/>
          <a:ext cx="626400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6000">
                  <a:extLst>
                    <a:ext uri="{9D8B030D-6E8A-4147-A177-3AD203B41FA5}">
                      <a16:colId xmlns:a16="http://schemas.microsoft.com/office/drawing/2014/main" val="1338737526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603368665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370180387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307667206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184921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F3EC075-5C6F-7038-489C-C8830255BB8F}"/>
              </a:ext>
            </a:extLst>
          </p:cNvPr>
          <p:cNvSpPr txBox="1"/>
          <p:nvPr/>
        </p:nvSpPr>
        <p:spPr>
          <a:xfrm>
            <a:off x="10668000" y="34601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2C142A-1B5C-1CA2-6C39-975ABD22AA51}"/>
              </a:ext>
            </a:extLst>
          </p:cNvPr>
          <p:cNvSpPr txBox="1"/>
          <p:nvPr/>
        </p:nvSpPr>
        <p:spPr>
          <a:xfrm>
            <a:off x="10668000" y="488726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AA2A0EF-8E9C-12D1-5CE4-08D24AC3C255}"/>
              </a:ext>
            </a:extLst>
          </p:cNvPr>
          <p:cNvCxnSpPr/>
          <p:nvPr/>
        </p:nvCxnSpPr>
        <p:spPr>
          <a:xfrm>
            <a:off x="10259487" y="4783593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DCEA5582-ACF4-7664-E6B8-1A1A33E0DD49}"/>
              </a:ext>
            </a:extLst>
          </p:cNvPr>
          <p:cNvSpPr txBox="1"/>
          <p:nvPr/>
        </p:nvSpPr>
        <p:spPr>
          <a:xfrm>
            <a:off x="10695515" y="65500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564182D-1494-35C4-2A3E-82EF26B08870}"/>
              </a:ext>
            </a:extLst>
          </p:cNvPr>
          <p:cNvSpPr txBox="1"/>
          <p:nvPr/>
        </p:nvSpPr>
        <p:spPr>
          <a:xfrm>
            <a:off x="10695515" y="797716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A78B46F-E8EE-9F6B-01F0-958F7ABA0A81}"/>
              </a:ext>
            </a:extLst>
          </p:cNvPr>
          <p:cNvCxnSpPr/>
          <p:nvPr/>
        </p:nvCxnSpPr>
        <p:spPr>
          <a:xfrm>
            <a:off x="10287002" y="7873494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ccolade ouvrante 10">
            <a:extLst>
              <a:ext uri="{FF2B5EF4-FFF2-40B4-BE49-F238E27FC236}">
                <a16:creationId xmlns:a16="http://schemas.microsoft.com/office/drawing/2014/main" id="{FA3D491B-54F3-4FCD-F8E9-7CE2581A5F6D}"/>
              </a:ext>
            </a:extLst>
          </p:cNvPr>
          <p:cNvSpPr/>
          <p:nvPr/>
        </p:nvSpPr>
        <p:spPr>
          <a:xfrm rot="5400000">
            <a:off x="3900933" y="2298798"/>
            <a:ext cx="394693" cy="1557041"/>
          </a:xfrm>
          <a:prstGeom prst="leftBrace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Accolade ouvrante 15">
            <a:extLst>
              <a:ext uri="{FF2B5EF4-FFF2-40B4-BE49-F238E27FC236}">
                <a16:creationId xmlns:a16="http://schemas.microsoft.com/office/drawing/2014/main" id="{6C2E32EF-2FA7-C930-90AF-116DDCCA0016}"/>
              </a:ext>
            </a:extLst>
          </p:cNvPr>
          <p:cNvSpPr/>
          <p:nvPr/>
        </p:nvSpPr>
        <p:spPr>
          <a:xfrm rot="5400000" flipH="1">
            <a:off x="4662933" y="7928329"/>
            <a:ext cx="394692" cy="3081041"/>
          </a:xfrm>
          <a:prstGeom prst="leftBrace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65726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47E77-9101-9E26-8DB4-0B9C98FA1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2BCD00-F885-5816-1625-188D98FB9A9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4EF32FC-5724-628E-9845-B7B7B2EADC16}"/>
                  </a:ext>
                </a:extLst>
              </p:cNvPr>
              <p:cNvSpPr/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kumimoji="0" lang="fr-MA" sz="135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a:t>Tapez une équation ici.</a:t>
                      </a:fld>
                    </m:oMath>
                  </m:oMathPara>
                </a14:m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4EF32FC-5724-628E-9845-B7B7B2EADC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80A615-7419-8DF8-B26C-8144B189B35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44742-C5C2-B891-E7AC-DA849CBA7042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نكتب إذن: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B5A9DB6-A543-EFF0-6484-EB4E83211F3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515A86A-5E16-CE8A-214C-400214A24A9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E884E6E-C09F-B7DC-F6E2-B6F4D484C1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2713724-587B-8BB3-14CC-0A7B2A336A8E}"/>
              </a:ext>
            </a:extLst>
          </p:cNvPr>
          <p:cNvSpPr txBox="1"/>
          <p:nvPr/>
        </p:nvSpPr>
        <p:spPr>
          <a:xfrm>
            <a:off x="426965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4B2F134-00C0-0CED-3850-71E899E76478}"/>
              </a:ext>
            </a:extLst>
          </p:cNvPr>
          <p:cNvSpPr txBox="1"/>
          <p:nvPr/>
        </p:nvSpPr>
        <p:spPr>
          <a:xfrm>
            <a:off x="426965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A079AC0-2C41-1043-E916-4A6889C44201}"/>
              </a:ext>
            </a:extLst>
          </p:cNvPr>
          <p:cNvCxnSpPr/>
          <p:nvPr/>
        </p:nvCxnSpPr>
        <p:spPr>
          <a:xfrm>
            <a:off x="386114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881CDF3D-34A9-9DF8-7D99-98CB8839B2CD}"/>
              </a:ext>
            </a:extLst>
          </p:cNvPr>
          <p:cNvSpPr txBox="1"/>
          <p:nvPr/>
        </p:nvSpPr>
        <p:spPr>
          <a:xfrm>
            <a:off x="845372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4754A78-4152-A97C-DE62-ECB59A0362F4}"/>
              </a:ext>
            </a:extLst>
          </p:cNvPr>
          <p:cNvSpPr txBox="1"/>
          <p:nvPr/>
        </p:nvSpPr>
        <p:spPr>
          <a:xfrm>
            <a:off x="845372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F4560830-D6FA-140A-217E-05F059BCC3FC}"/>
              </a:ext>
            </a:extLst>
          </p:cNvPr>
          <p:cNvCxnSpPr/>
          <p:nvPr/>
        </p:nvCxnSpPr>
        <p:spPr>
          <a:xfrm>
            <a:off x="804521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FC5E1B0E-A830-D80C-B186-FA0E20533C73}"/>
              </a:ext>
            </a:extLst>
          </p:cNvPr>
          <p:cNvSpPr txBox="1"/>
          <p:nvPr/>
        </p:nvSpPr>
        <p:spPr>
          <a:xfrm>
            <a:off x="6096000" y="4739343"/>
            <a:ext cx="1143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&lt;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36119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C5190-05D2-012B-16E3-36C1B34B3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8AB340-5AB8-0729-B80E-738D723F0BC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4D9A9B7-DE08-7513-E27D-A5A88F8B3F27}"/>
                  </a:ext>
                </a:extLst>
              </p:cNvPr>
              <p:cNvSpPr/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kumimoji="0" lang="fr-MA" sz="135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a:t>Tapez une équation ici.</a:t>
                      </a:fld>
                    </m:oMath>
                  </m:oMathPara>
                </a14:m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4D9A9B7-DE08-7513-E27D-A5A88F8B3F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82B40E-81F5-72F2-2F4D-09DAAB921B8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A92B94C-5D48-D540-A1E0-3AEDD21DFEE7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نلاحظ أن للعددين نفس المقام، وأن العدد الأصغر له أصغر بسط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B8A0A5E-DBEF-7608-A1A2-792582D026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EC48C3-CA41-2F84-FB9F-5E2AB54A7B8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1DF0DCA-3E73-CD1B-EEAD-6AF2FCE269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E96106-13B1-996E-3A9D-A94BA80F84B0}"/>
              </a:ext>
            </a:extLst>
          </p:cNvPr>
          <p:cNvSpPr txBox="1"/>
          <p:nvPr/>
        </p:nvSpPr>
        <p:spPr>
          <a:xfrm>
            <a:off x="426965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05489C-1C3D-DC67-BE1E-7A139AACE931}"/>
              </a:ext>
            </a:extLst>
          </p:cNvPr>
          <p:cNvSpPr txBox="1"/>
          <p:nvPr/>
        </p:nvSpPr>
        <p:spPr>
          <a:xfrm>
            <a:off x="426965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158A077-0D5C-85B4-D7EF-E95163BEE91C}"/>
              </a:ext>
            </a:extLst>
          </p:cNvPr>
          <p:cNvCxnSpPr/>
          <p:nvPr/>
        </p:nvCxnSpPr>
        <p:spPr>
          <a:xfrm>
            <a:off x="386114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0005B006-DCA6-2346-60AA-126CE19DE6C2}"/>
              </a:ext>
            </a:extLst>
          </p:cNvPr>
          <p:cNvSpPr txBox="1"/>
          <p:nvPr/>
        </p:nvSpPr>
        <p:spPr>
          <a:xfrm>
            <a:off x="845372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B0A608E-413C-B895-642C-63D597A05E84}"/>
              </a:ext>
            </a:extLst>
          </p:cNvPr>
          <p:cNvSpPr txBox="1"/>
          <p:nvPr/>
        </p:nvSpPr>
        <p:spPr>
          <a:xfrm>
            <a:off x="845372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F722EDD0-99D3-205E-170F-39C2A8343743}"/>
              </a:ext>
            </a:extLst>
          </p:cNvPr>
          <p:cNvCxnSpPr/>
          <p:nvPr/>
        </p:nvCxnSpPr>
        <p:spPr>
          <a:xfrm>
            <a:off x="804521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C7305096-9E3E-9472-D58A-ED34958D10F8}"/>
              </a:ext>
            </a:extLst>
          </p:cNvPr>
          <p:cNvSpPr txBox="1"/>
          <p:nvPr/>
        </p:nvSpPr>
        <p:spPr>
          <a:xfrm>
            <a:off x="6096000" y="4739343"/>
            <a:ext cx="1143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&lt;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23904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FE87E-4BE1-0081-9F03-DCC4706E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0AB9EA8-B94F-2B8D-DAC2-A00E21FB6CB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13091A3-7D81-D9E6-ECBE-DB99BBAC27BD}"/>
                  </a:ext>
                </a:extLst>
              </p:cNvPr>
              <p:cNvSpPr/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kumimoji="0" lang="fr-MA" sz="135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a:t>Tapez une équation ici.</a:t>
                      </a:fld>
                    </m:oMath>
                  </m:oMathPara>
                </a14:m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13091A3-7D81-D9E6-ECBE-DB99BBAC27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3E82C4-F9A7-1165-F0B2-58F3F938EC3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DB9E2EF-C376-62AE-2069-63CC6A443C43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نتذكر: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8DC345-9C20-177C-0896-854AA74F9E9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B466D74-F4AF-F29E-CC43-4A2453FAA83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ECBCA0A-72D0-58DB-D787-97B2001BE6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44C39B1-DF7D-8D47-B289-54259D29449E}"/>
              </a:ext>
            </a:extLst>
          </p:cNvPr>
          <p:cNvSpPr txBox="1"/>
          <p:nvPr/>
        </p:nvSpPr>
        <p:spPr>
          <a:xfrm>
            <a:off x="426965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1E55838-51F7-8B59-F009-352AC31C9AB2}"/>
              </a:ext>
            </a:extLst>
          </p:cNvPr>
          <p:cNvSpPr txBox="1"/>
          <p:nvPr/>
        </p:nvSpPr>
        <p:spPr>
          <a:xfrm>
            <a:off x="426965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81615CF-A3BC-4F6A-6A43-58E26CD84DBD}"/>
              </a:ext>
            </a:extLst>
          </p:cNvPr>
          <p:cNvCxnSpPr/>
          <p:nvPr/>
        </p:nvCxnSpPr>
        <p:spPr>
          <a:xfrm>
            <a:off x="386114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BDA333F1-897F-D718-46B4-1080FF9E6B5D}"/>
              </a:ext>
            </a:extLst>
          </p:cNvPr>
          <p:cNvSpPr txBox="1"/>
          <p:nvPr/>
        </p:nvSpPr>
        <p:spPr>
          <a:xfrm>
            <a:off x="845372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7E7A5B6-3F99-09EF-5759-8DD0473AEA14}"/>
              </a:ext>
            </a:extLst>
          </p:cNvPr>
          <p:cNvSpPr txBox="1"/>
          <p:nvPr/>
        </p:nvSpPr>
        <p:spPr>
          <a:xfrm>
            <a:off x="845372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CE626054-6612-EC24-7529-0AFE5190681A}"/>
              </a:ext>
            </a:extLst>
          </p:cNvPr>
          <p:cNvCxnSpPr/>
          <p:nvPr/>
        </p:nvCxnSpPr>
        <p:spPr>
          <a:xfrm>
            <a:off x="804521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74437202-16A4-3E17-B215-86909AEC46D9}"/>
              </a:ext>
            </a:extLst>
          </p:cNvPr>
          <p:cNvSpPr txBox="1"/>
          <p:nvPr/>
        </p:nvSpPr>
        <p:spPr>
          <a:xfrm>
            <a:off x="6096000" y="4739343"/>
            <a:ext cx="1143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&lt;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309C62-08F5-7A29-EC90-60FE27370DBD}"/>
              </a:ext>
            </a:extLst>
          </p:cNvPr>
          <p:cNvSpPr txBox="1"/>
          <p:nvPr/>
        </p:nvSpPr>
        <p:spPr>
          <a:xfrm>
            <a:off x="2962290" y="3101402"/>
            <a:ext cx="77914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لمقارنة عددين كسريين لهما نفس المقام، فإننا نقارنهما حسب نفس مقارنة بسطيهما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82969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الرمز المناسب لمقارنة العددين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43739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84611D3-723D-BF09-7AA8-56C7467F69EE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6451BBC-F40A-151C-98EF-C031EF2A9149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BCF44189-922D-7745-5DCE-529098AC43AB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2694BCD-3331-448B-3868-DA063007634D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C764E26-4BB4-CD14-5F5B-61994ED6ADA2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FDE3598-CB3A-A9AF-0875-96054B4FE876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A9550-A159-8B93-8483-299BF389C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63D2194-7DBB-6379-DBAB-15474839130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5A1415-98FB-CE03-93AC-083B43F3A75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4313-C3FE-BD02-AB27-CD6004A87364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A7F330-A4A8-CEE0-DBB3-A4FBEDA22145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DDB2727-3E87-079F-E791-E1BF798385D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1352026-F35F-12CA-B3DD-007E82C7066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9A0873A-82FB-0377-FDE8-30A04EC97C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2ABFE0-69F6-7266-3C1F-93DDF88439E8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8ACAB4-0372-3C9C-8EC5-B3A40DF1101E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9CD43E1-03B7-40C6-4A8A-9DBA7EE7CC1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2778294D-B560-9E9F-738D-73DDC629A248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A767F15-DDEC-1F7E-5BAD-EE63287E81C0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6D92151-AF10-7082-FFA5-29AC0C8CFD7C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0726BBD4-8D6B-E80D-C738-2DCDCBA8CFD8}"/>
              </a:ext>
            </a:extLst>
          </p:cNvPr>
          <p:cNvSpPr txBox="1"/>
          <p:nvPr/>
        </p:nvSpPr>
        <p:spPr>
          <a:xfrm>
            <a:off x="6380886" y="5026105"/>
            <a:ext cx="114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800" dirty="0">
                <a:solidFill>
                  <a:srgbClr val="FF0000"/>
                </a:solidFill>
              </a:rPr>
              <a:t>&gt;</a:t>
            </a:r>
            <a:endParaRPr lang="fr-F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904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ترتيب الأعداد الكسرية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الأعداد الكسرية (لها نفس المقام)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E373D-1A1B-9E3B-44D1-6070E9B27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C51F126-10A7-6D86-B18F-51CC322507C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F670A4-24AD-0E5B-09E7-45BDBBC5C894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D71682A-80CE-9143-D9B2-62718D8E3FD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FDC3C-09D2-8F5D-697B-070839066E31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ورقتين بيضاوين جديدتين لكل مجموعة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937E02E-2FB1-7A6D-DFB0-4CC274F5C2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A68639B-B642-DC1C-70FE-53C09B45668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887DF04-8D24-1793-92D3-C111603463B9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BB4B1D6-FEC9-C6A1-805E-9BACF5D811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A981D8D8-4CF1-A7E0-2441-1520A27A09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3786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1AE41-FF74-E8B6-9939-30F7D734E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5D53B8-5562-3B7C-1208-4DA2AD25D33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7B0BDD-C4DE-E221-259E-2238AF233CD5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2C2D9F-59B1-82F5-1832-C11A55C42B8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61434E8-5B53-A8B2-DF37-E6F0323E4580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بطي الورقة الأولى إلى جزأين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متقايسين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والورقة الثانية إلى 3 أجزاء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0CA05D2-9E9C-2C8F-7537-B58ECAA3F72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3E2B738-3BB2-6F31-E738-17BFFBA3D89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8ACD2FE-AC97-9087-3B08-3446978F8E47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653614F-C0F4-1421-E0D2-5225ACE611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26C1E76-E73E-3D29-BA8D-57850FC466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191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199E2-BF41-B641-7E50-C417213DE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7F5B6C4-A903-AFF3-980D-0D14549A558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AC8CD0-13E8-8872-DD0A-6105A382FDAC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8EEDBF-DD82-0EFD-71E2-A79D18C898A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47868FC-14EC-DBCB-4930-CE47737971E3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جزءا واحدا من الورقة الأولى ولونوه بالأصفر. ما هو العدد الكسري الذي يمثله؟ يكتب مقرر المجموعة النتيجة على اللوحة.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AF60CFA-626E-8902-B2CE-8A758306258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6F73D19-0D18-2B59-FB54-2BC064E9F4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E380C08-FED8-9F65-9A71-3CBD429E8BD8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7DE0BFE-3FB4-2E7B-897C-C67E7D3BFC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C688AAA8-C395-FBDF-0B99-92CFBFAF80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892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C9A20-0C6A-33D8-D864-C05EBD4AA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26F86B2-1E86-CCD4-60A3-A0AD0F67236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C0E5CF-0A80-A6E5-861A-3A4D6B9A392D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3AB59-4C49-8496-ADEC-55FF55C3D86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5BAF264-048E-7A51-A4F4-729C19A779CB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86A3546-00AC-2732-59D0-CF491526297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053B383-07A6-2214-27B5-A1B98372DE4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9E96D8B-9D3C-0847-E280-9EB0638DA26D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86E97C6-9DAF-940F-6851-F438D3664D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2" name="Picture 9">
            <a:extLst>
              <a:ext uri="{FF2B5EF4-FFF2-40B4-BE49-F238E27FC236}">
                <a16:creationId xmlns:a16="http://schemas.microsoft.com/office/drawing/2014/main" id="{A4928908-EE95-0D93-EB6D-DC85F980A0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CD1FDC-2BF8-875E-76AD-78E0ACBA8CCF}"/>
              </a:ext>
            </a:extLst>
          </p:cNvPr>
          <p:cNvSpPr txBox="1"/>
          <p:nvPr/>
        </p:nvSpPr>
        <p:spPr>
          <a:xfrm>
            <a:off x="6629400" y="4808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3FC5125-70C0-C068-34C6-79D351B26DBC}"/>
              </a:ext>
            </a:extLst>
          </p:cNvPr>
          <p:cNvSpPr txBox="1"/>
          <p:nvPr/>
        </p:nvSpPr>
        <p:spPr>
          <a:xfrm>
            <a:off x="6629400" y="62352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0CF6146-0DE6-68AF-DBF8-D4EB04F91BC5}"/>
              </a:ext>
            </a:extLst>
          </p:cNvPr>
          <p:cNvCxnSpPr/>
          <p:nvPr/>
        </p:nvCxnSpPr>
        <p:spPr>
          <a:xfrm>
            <a:off x="6220887" y="6131621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8010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E11ED-F78C-1DB6-84A8-74FBF4E8E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B5170D-144C-6D22-3D26-255FEF00666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BE850-9CD7-0FEF-0B23-D6CB9726AC7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3B5407-11F5-3161-1D7E-0AA1255C2AD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F465A3A-4308-8DDC-056E-BEA5A2D18270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جزءا من الورقة الثانية ولونوه بالأحمر. ما هو العدد الكسري الذي يمثله؟ يكتب مقرر المجموعة النتيجة على اللوحة.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BF9C29A-E731-F3F9-1352-916F6DB1AF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4FFCA46-54AE-858D-0974-493CEC5DE5E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BC2A7B4-8256-A034-7E4D-03AE7B7E731B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41DFAA4-8F1C-B488-B719-8AF78EEF7B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E763861C-CC7A-BA29-79B1-8E72B85E30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302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1297C-AC53-2826-6BC0-9463D254D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C46EC2A-7401-70E2-E5FD-011A9A188B4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AA79E6-1C08-1062-2495-2762AABD91D2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237F585-C303-E202-322B-C689E080D5D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2C2E04-B01F-82B3-F102-111F487EA5F1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863EEA8-17EA-CC36-66D8-1ED7062880C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F567B6F-1D18-2344-DBC2-AB6C4D23BD0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E5C749A-1BC3-1029-2F5F-10A8F6BE9F73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3DC32F-67A3-EA03-D09C-1BC13FE1C2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2" name="Picture 9">
            <a:extLst>
              <a:ext uri="{FF2B5EF4-FFF2-40B4-BE49-F238E27FC236}">
                <a16:creationId xmlns:a16="http://schemas.microsoft.com/office/drawing/2014/main" id="{52DFE5E2-0550-7687-BA83-967410F396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786F11-9FDD-4F07-861A-8FA195F95D85}"/>
              </a:ext>
            </a:extLst>
          </p:cNvPr>
          <p:cNvSpPr txBox="1"/>
          <p:nvPr/>
        </p:nvSpPr>
        <p:spPr>
          <a:xfrm>
            <a:off x="6629400" y="4808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C5CE41C-955E-0D34-5B19-74F89C85D45E}"/>
              </a:ext>
            </a:extLst>
          </p:cNvPr>
          <p:cNvSpPr txBox="1"/>
          <p:nvPr/>
        </p:nvSpPr>
        <p:spPr>
          <a:xfrm>
            <a:off x="6629400" y="62352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E717A24B-9A12-8875-D505-A0C490E04075}"/>
              </a:ext>
            </a:extLst>
          </p:cNvPr>
          <p:cNvCxnSpPr/>
          <p:nvPr/>
        </p:nvCxnSpPr>
        <p:spPr>
          <a:xfrm>
            <a:off x="6220887" y="6131621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46743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56D33-D0BE-5EAE-A083-B1DC62F72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F4529A-06C2-63CB-44C7-63A10EC065E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CE7323F-9DCE-BD89-6D10-48FC2EF89371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6123C0-7A40-83DE-D3DF-FBEA0A77D5B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79F6B18-AEFC-AD01-F7FB-836F0627D8EA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ضعوا الورقتين على الطاولة بحيث تكون الأجزاء الملونة في نفس المستوى.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تلاحظون بالنسبة للجزء الملون في كل ورقة؟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2CA5495-10E5-CE03-903B-59958566F2D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12C327C-B73C-4164-C833-A9118589FA5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9E8D0E-82A1-4916-2C97-C0FDE8813EEE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A6D4A30-FA9E-4ED9-1F3F-24FAB69E7C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825250-A4AA-ACC7-15E6-A206A94F42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5843361"/>
              </p:ext>
            </p:extLst>
          </p:nvPr>
        </p:nvGraphicFramePr>
        <p:xfrm>
          <a:off x="3319759" y="3537613"/>
          <a:ext cx="626400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2000">
                  <a:extLst>
                    <a:ext uri="{9D8B030D-6E8A-4147-A177-3AD203B41FA5}">
                      <a16:colId xmlns:a16="http://schemas.microsoft.com/office/drawing/2014/main" val="1338737526"/>
                    </a:ext>
                  </a:extLst>
                </a:gridCol>
                <a:gridCol w="3132000">
                  <a:extLst>
                    <a:ext uri="{9D8B030D-6E8A-4147-A177-3AD203B41FA5}">
                      <a16:colId xmlns:a16="http://schemas.microsoft.com/office/drawing/2014/main" val="2034775053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184921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149E7E9-01DE-B3DB-78DA-AEEEF337D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463490"/>
              </p:ext>
            </p:extLst>
          </p:nvPr>
        </p:nvGraphicFramePr>
        <p:xfrm>
          <a:off x="3319759" y="6657325"/>
          <a:ext cx="626400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000">
                  <a:extLst>
                    <a:ext uri="{9D8B030D-6E8A-4147-A177-3AD203B41FA5}">
                      <a16:colId xmlns:a16="http://schemas.microsoft.com/office/drawing/2014/main" val="1338737526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625410501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17536257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184921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DA80ECD-95D9-E994-9598-CF3ED9F18420}"/>
              </a:ext>
            </a:extLst>
          </p:cNvPr>
          <p:cNvSpPr txBox="1"/>
          <p:nvPr/>
        </p:nvSpPr>
        <p:spPr>
          <a:xfrm>
            <a:off x="10668000" y="34601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C0FDCF0-E633-0934-D4C8-F6D438DDBD40}"/>
              </a:ext>
            </a:extLst>
          </p:cNvPr>
          <p:cNvSpPr txBox="1"/>
          <p:nvPr/>
        </p:nvSpPr>
        <p:spPr>
          <a:xfrm>
            <a:off x="10668000" y="488726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E9B77D6-EF56-1F9A-859C-5DCE8DF910E4}"/>
              </a:ext>
            </a:extLst>
          </p:cNvPr>
          <p:cNvCxnSpPr/>
          <p:nvPr/>
        </p:nvCxnSpPr>
        <p:spPr>
          <a:xfrm>
            <a:off x="10259487" y="4783593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FF6FD8C0-075E-3A5B-4521-A96445DAAE9A}"/>
              </a:ext>
            </a:extLst>
          </p:cNvPr>
          <p:cNvSpPr txBox="1"/>
          <p:nvPr/>
        </p:nvSpPr>
        <p:spPr>
          <a:xfrm>
            <a:off x="10695515" y="65500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D38915B-34E7-AF23-7827-121F278CD451}"/>
              </a:ext>
            </a:extLst>
          </p:cNvPr>
          <p:cNvSpPr txBox="1"/>
          <p:nvPr/>
        </p:nvSpPr>
        <p:spPr>
          <a:xfrm>
            <a:off x="10695515" y="797716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728F68FD-8011-0B94-2C14-6E57E1403229}"/>
              </a:ext>
            </a:extLst>
          </p:cNvPr>
          <p:cNvCxnSpPr/>
          <p:nvPr/>
        </p:nvCxnSpPr>
        <p:spPr>
          <a:xfrm>
            <a:off x="10287002" y="7873494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0599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63EAC-F2E9-CE7E-99CA-81E3B418E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3045AA-7082-2983-27C5-1D274636B20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125F4B-EB0E-1C54-CFFB-F3E7D16C6C61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D417B01-0391-C6AC-8404-25E4F113D9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BFD9CB9-A119-401D-A3BE-E5B6F99CD1D1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الجزء الملون بالأصفر أكبر من الجزء الملون بالأحمر.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1F4F689-1DD6-8EFA-4DE1-2718288692D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A9ADB3F-CF43-5D23-6A05-9A1CED5B9E1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147BD68-6BFD-6944-2B1B-22004052F27A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E33B5C-74B6-ACBD-7F26-A58E1DE7A9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FEC065E-EB29-8B1D-1942-95FA79D141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575543"/>
              </p:ext>
            </p:extLst>
          </p:nvPr>
        </p:nvGraphicFramePr>
        <p:xfrm>
          <a:off x="3319759" y="3537613"/>
          <a:ext cx="626400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2000">
                  <a:extLst>
                    <a:ext uri="{9D8B030D-6E8A-4147-A177-3AD203B41FA5}">
                      <a16:colId xmlns:a16="http://schemas.microsoft.com/office/drawing/2014/main" val="1338737526"/>
                    </a:ext>
                  </a:extLst>
                </a:gridCol>
                <a:gridCol w="3132000">
                  <a:extLst>
                    <a:ext uri="{9D8B030D-6E8A-4147-A177-3AD203B41FA5}">
                      <a16:colId xmlns:a16="http://schemas.microsoft.com/office/drawing/2014/main" val="967120965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184921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77FE573-373E-0672-138E-FD5AB6F42E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185315"/>
              </p:ext>
            </p:extLst>
          </p:nvPr>
        </p:nvGraphicFramePr>
        <p:xfrm>
          <a:off x="3319759" y="6657325"/>
          <a:ext cx="626400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000">
                  <a:extLst>
                    <a:ext uri="{9D8B030D-6E8A-4147-A177-3AD203B41FA5}">
                      <a16:colId xmlns:a16="http://schemas.microsoft.com/office/drawing/2014/main" val="1338737526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555733429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3804015605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184921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746B16F-4DD2-A090-5794-0DF7E916847F}"/>
              </a:ext>
            </a:extLst>
          </p:cNvPr>
          <p:cNvSpPr txBox="1"/>
          <p:nvPr/>
        </p:nvSpPr>
        <p:spPr>
          <a:xfrm>
            <a:off x="10668000" y="34601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D283332-8504-7D0C-911B-3265863A0060}"/>
              </a:ext>
            </a:extLst>
          </p:cNvPr>
          <p:cNvSpPr txBox="1"/>
          <p:nvPr/>
        </p:nvSpPr>
        <p:spPr>
          <a:xfrm>
            <a:off x="10668000" y="488726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AF6ED93-75E2-D119-051E-3860562200B2}"/>
              </a:ext>
            </a:extLst>
          </p:cNvPr>
          <p:cNvCxnSpPr/>
          <p:nvPr/>
        </p:nvCxnSpPr>
        <p:spPr>
          <a:xfrm>
            <a:off x="10259487" y="4783593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E893774-BDA3-9150-33CE-10081690A28D}"/>
              </a:ext>
            </a:extLst>
          </p:cNvPr>
          <p:cNvSpPr txBox="1"/>
          <p:nvPr/>
        </p:nvSpPr>
        <p:spPr>
          <a:xfrm>
            <a:off x="10695515" y="65500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8B9C1B9-0691-E32D-739B-04C4BE9CFDF9}"/>
              </a:ext>
            </a:extLst>
          </p:cNvPr>
          <p:cNvSpPr txBox="1"/>
          <p:nvPr/>
        </p:nvSpPr>
        <p:spPr>
          <a:xfrm>
            <a:off x="10695515" y="797716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B534936-46BA-97A4-FFC4-2094742FF6D2}"/>
              </a:ext>
            </a:extLst>
          </p:cNvPr>
          <p:cNvCxnSpPr/>
          <p:nvPr/>
        </p:nvCxnSpPr>
        <p:spPr>
          <a:xfrm>
            <a:off x="10287002" y="7873494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ccolade ouvrante 10">
            <a:extLst>
              <a:ext uri="{FF2B5EF4-FFF2-40B4-BE49-F238E27FC236}">
                <a16:creationId xmlns:a16="http://schemas.microsoft.com/office/drawing/2014/main" id="{549CF2CE-3EBA-398A-1B1D-8E337D3FF844}"/>
              </a:ext>
            </a:extLst>
          </p:cNvPr>
          <p:cNvSpPr/>
          <p:nvPr/>
        </p:nvSpPr>
        <p:spPr>
          <a:xfrm rot="5400000">
            <a:off x="4593099" y="1606631"/>
            <a:ext cx="534359" cy="3081041"/>
          </a:xfrm>
          <a:prstGeom prst="leftBrace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Accolade ouvrante 15">
            <a:extLst>
              <a:ext uri="{FF2B5EF4-FFF2-40B4-BE49-F238E27FC236}">
                <a16:creationId xmlns:a16="http://schemas.microsoft.com/office/drawing/2014/main" id="{ED312068-781A-EEF5-E35B-D0B72B84410D}"/>
              </a:ext>
            </a:extLst>
          </p:cNvPr>
          <p:cNvSpPr/>
          <p:nvPr/>
        </p:nvSpPr>
        <p:spPr>
          <a:xfrm rot="5400000" flipH="1">
            <a:off x="4144085" y="8476281"/>
            <a:ext cx="365588" cy="2014241"/>
          </a:xfrm>
          <a:prstGeom prst="leftBrace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59256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61C9A-153F-3EE0-8D7A-ABF3AE7A1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3E2931-8344-F1D6-E660-E556DC125EC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A0D52C5-7268-4798-FFD4-1E7C2C03B5A8}"/>
                  </a:ext>
                </a:extLst>
              </p:cNvPr>
              <p:cNvSpPr/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kumimoji="0" lang="fr-MA" sz="135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a:t>Tapez une équation ici.</a:t>
                      </a:fld>
                    </m:oMath>
                  </m:oMathPara>
                </a14:m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A0D52C5-7268-4798-FFD4-1E7C2C03B5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FCF851B-0D62-99DF-6BA7-E2A652BE8C7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4F99DA7-A396-B61A-4B42-1F784D18D0D7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نكتب إذن: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9F5B428-F857-8F7A-1C57-17DE42E930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79016F9-EE9F-0F99-40D5-8E18C82150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49A3018-AC1D-354A-A116-6D0AF2EFCF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769C45-CA77-92F7-BBFE-EF930856C4E5}"/>
              </a:ext>
            </a:extLst>
          </p:cNvPr>
          <p:cNvSpPr txBox="1"/>
          <p:nvPr/>
        </p:nvSpPr>
        <p:spPr>
          <a:xfrm>
            <a:off x="426965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CA73506-A615-D154-7142-260BB0E5C868}"/>
              </a:ext>
            </a:extLst>
          </p:cNvPr>
          <p:cNvSpPr txBox="1"/>
          <p:nvPr/>
        </p:nvSpPr>
        <p:spPr>
          <a:xfrm>
            <a:off x="426965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1365DDF-4F73-0CC7-FC13-40782C96D0B7}"/>
              </a:ext>
            </a:extLst>
          </p:cNvPr>
          <p:cNvCxnSpPr/>
          <p:nvPr/>
        </p:nvCxnSpPr>
        <p:spPr>
          <a:xfrm>
            <a:off x="386114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E536A859-571A-45BA-B165-0EBFF036C696}"/>
              </a:ext>
            </a:extLst>
          </p:cNvPr>
          <p:cNvSpPr txBox="1"/>
          <p:nvPr/>
        </p:nvSpPr>
        <p:spPr>
          <a:xfrm>
            <a:off x="845372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27C2270-590B-32EC-80F7-4E04963EE4A7}"/>
              </a:ext>
            </a:extLst>
          </p:cNvPr>
          <p:cNvSpPr txBox="1"/>
          <p:nvPr/>
        </p:nvSpPr>
        <p:spPr>
          <a:xfrm>
            <a:off x="845372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F584C722-C348-6DBE-874D-5FFC620C5A6A}"/>
              </a:ext>
            </a:extLst>
          </p:cNvPr>
          <p:cNvCxnSpPr/>
          <p:nvPr/>
        </p:nvCxnSpPr>
        <p:spPr>
          <a:xfrm>
            <a:off x="804521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0E82490D-E42D-FAEF-48BE-ECB2E37BA16E}"/>
              </a:ext>
            </a:extLst>
          </p:cNvPr>
          <p:cNvSpPr txBox="1"/>
          <p:nvPr/>
        </p:nvSpPr>
        <p:spPr>
          <a:xfrm>
            <a:off x="6096000" y="4739343"/>
            <a:ext cx="1143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&gt;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22246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3DC52-150B-B6C9-9C07-C9BC94C4A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2CF819-0854-A28C-D5D2-3D04FF73CF6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5FCF47C-2FAA-6C1C-0147-B9D26DFA1920}"/>
                  </a:ext>
                </a:extLst>
              </p:cNvPr>
              <p:cNvSpPr/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kumimoji="0" lang="fr-MA" sz="135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a:t>Tapez une équation ici.</a:t>
                      </a:fld>
                    </m:oMath>
                  </m:oMathPara>
                </a14:m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5FCF47C-2FAA-6C1C-0147-B9D26DFA19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C45A75-6602-9943-3AFD-A55E1968835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3DD948F-D1F9-9506-ED09-642074A6F5B9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نلاحظ أن للعددين نفس البسط، وأن أكبر عدد هو الذي له أصغر بسط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94C7A2-2A6D-DF1B-E8D7-A6F3E3907BD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8BE3BEB-B086-A631-085A-A135992CC3F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F30E182-5F32-DBD0-002E-66F6BDDC5D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74DBB43-8991-5DC9-E1DD-AB54588D70A3}"/>
              </a:ext>
            </a:extLst>
          </p:cNvPr>
          <p:cNvSpPr txBox="1"/>
          <p:nvPr/>
        </p:nvSpPr>
        <p:spPr>
          <a:xfrm>
            <a:off x="426965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43299A3-08BA-A5BE-D2DA-F6EAAF5C81C5}"/>
              </a:ext>
            </a:extLst>
          </p:cNvPr>
          <p:cNvSpPr txBox="1"/>
          <p:nvPr/>
        </p:nvSpPr>
        <p:spPr>
          <a:xfrm>
            <a:off x="426965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391ECFCA-505A-BE70-EC9F-EFD2CCAAE8DC}"/>
              </a:ext>
            </a:extLst>
          </p:cNvPr>
          <p:cNvCxnSpPr/>
          <p:nvPr/>
        </p:nvCxnSpPr>
        <p:spPr>
          <a:xfrm>
            <a:off x="386114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79D3E04A-5369-1AE9-C1D0-B3D045496ADB}"/>
              </a:ext>
            </a:extLst>
          </p:cNvPr>
          <p:cNvSpPr txBox="1"/>
          <p:nvPr/>
        </p:nvSpPr>
        <p:spPr>
          <a:xfrm>
            <a:off x="845372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019AE77-D01F-60E6-7D1F-EFB0EAA43856}"/>
              </a:ext>
            </a:extLst>
          </p:cNvPr>
          <p:cNvSpPr txBox="1"/>
          <p:nvPr/>
        </p:nvSpPr>
        <p:spPr>
          <a:xfrm>
            <a:off x="845372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3D337037-F34C-AF3E-0797-F38A75ABD9EB}"/>
              </a:ext>
            </a:extLst>
          </p:cNvPr>
          <p:cNvCxnSpPr/>
          <p:nvPr/>
        </p:nvCxnSpPr>
        <p:spPr>
          <a:xfrm>
            <a:off x="804521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F37A0C70-0AAF-1059-3C1F-EF1AB0ECDA3D}"/>
              </a:ext>
            </a:extLst>
          </p:cNvPr>
          <p:cNvSpPr txBox="1"/>
          <p:nvPr/>
        </p:nvSpPr>
        <p:spPr>
          <a:xfrm>
            <a:off x="6096000" y="4739343"/>
            <a:ext cx="1143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&gt;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9850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E27812-A84A-7C95-F75A-80D6C8CE3912}"/>
              </a:ext>
            </a:extLst>
          </p:cNvPr>
          <p:cNvSpPr txBox="1"/>
          <p:nvPr/>
        </p:nvSpPr>
        <p:spPr>
          <a:xfrm>
            <a:off x="5645441" y="4914900"/>
            <a:ext cx="26603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/>
              <a:t>أوراق بيضاء للطي والتقطيع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EDB0F-48F1-E6B9-7A11-06841AB39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3621B4-9B48-BC02-EA50-2872E86B292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DBF436E-96BD-6E1F-858E-D15EAE542F20}"/>
                  </a:ext>
                </a:extLst>
              </p:cNvPr>
              <p:cNvSpPr/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kumimoji="0" lang="fr-MA" sz="135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a:t>Tapez une équation ici.</a:t>
                      </a:fld>
                    </m:oMath>
                  </m:oMathPara>
                </a14:m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DBF436E-96BD-6E1F-858E-D15EAE542F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C97BFEB-EBB7-9F4D-5650-E5FA52BCEA9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B60A78E-2DE0-C15E-78CC-670C11CC3C47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نتذكر: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622B2C4-9C15-1FD8-5BD2-416888BD8CA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32F2DFE-0C00-FA46-4B41-C63756E285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F2F1F58-FC28-CBDA-2CAE-494C3266A7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24A5080-B7DC-9214-29CD-709022052C56}"/>
              </a:ext>
            </a:extLst>
          </p:cNvPr>
          <p:cNvSpPr txBox="1"/>
          <p:nvPr/>
        </p:nvSpPr>
        <p:spPr>
          <a:xfrm>
            <a:off x="426965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F28F68-D710-BABF-EFB8-E60C0609E294}"/>
              </a:ext>
            </a:extLst>
          </p:cNvPr>
          <p:cNvSpPr txBox="1"/>
          <p:nvPr/>
        </p:nvSpPr>
        <p:spPr>
          <a:xfrm>
            <a:off x="426965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AA3F222-2C41-6983-E435-0798D078C787}"/>
              </a:ext>
            </a:extLst>
          </p:cNvPr>
          <p:cNvCxnSpPr/>
          <p:nvPr/>
        </p:nvCxnSpPr>
        <p:spPr>
          <a:xfrm>
            <a:off x="386114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D11B7493-266F-91EE-CD61-9D769D1BFD66}"/>
              </a:ext>
            </a:extLst>
          </p:cNvPr>
          <p:cNvSpPr txBox="1"/>
          <p:nvPr/>
        </p:nvSpPr>
        <p:spPr>
          <a:xfrm>
            <a:off x="845372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84E794B-4164-500B-96E8-BE81CFC5D8FD}"/>
              </a:ext>
            </a:extLst>
          </p:cNvPr>
          <p:cNvSpPr txBox="1"/>
          <p:nvPr/>
        </p:nvSpPr>
        <p:spPr>
          <a:xfrm>
            <a:off x="845372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256434AC-8EAA-019D-FF34-3BDFB2937A32}"/>
              </a:ext>
            </a:extLst>
          </p:cNvPr>
          <p:cNvCxnSpPr/>
          <p:nvPr/>
        </p:nvCxnSpPr>
        <p:spPr>
          <a:xfrm>
            <a:off x="804521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0C973668-FF54-7D4E-DA9C-EA4D2D709AE6}"/>
              </a:ext>
            </a:extLst>
          </p:cNvPr>
          <p:cNvSpPr txBox="1"/>
          <p:nvPr/>
        </p:nvSpPr>
        <p:spPr>
          <a:xfrm>
            <a:off x="6096000" y="4739343"/>
            <a:ext cx="1143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&gt;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74CD07D-23ED-59E7-0EE3-0CEF8021F6BC}"/>
              </a:ext>
            </a:extLst>
          </p:cNvPr>
          <p:cNvSpPr txBox="1"/>
          <p:nvPr/>
        </p:nvSpPr>
        <p:spPr>
          <a:xfrm>
            <a:off x="2962290" y="3101402"/>
            <a:ext cx="77914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لمقارنة عددين كسريين لهما نفس البسط، فإننا نقارنهما عكس مقارنة بسطيهما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721390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9FEE4-8768-86C8-A061-4025756FA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2BA91B3-4557-17CD-5474-9752D4F9833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BED42F-B0DE-D2CA-F40B-5CECDCBB809A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294FEA0-D7FD-0DB7-7EB4-6AD716A17E5A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596FD8-0BB3-09F1-5128-539ACCB1956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الرمز المناسب لمقارنة العددين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7EF25AA-2AF6-FEA9-DD89-133112F13D3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3FECEBE-5D64-CA49-2086-023E4185BB5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40D9C13-0B38-8D9E-322C-AA597B702C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52445C-2A6E-90CA-0BC7-BAB63FE6EFAD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E7EA94-95BC-021A-6F0B-FDEA5D3472D1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3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1E8AA0B-A1B0-F2FD-3F06-CCB73DEDD275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5F970F25-5B16-7E53-0174-41C625A087CF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59C0C3-8C7B-436C-F2F5-3E2052CCBE47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0DD7040-96AB-279F-9B7B-5368A541215B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0641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C678F-49EF-1A12-FB55-0A3FA48F9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EF9F33-8B66-3367-F5FF-1CB7C10E7C4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365089-FE04-7026-3396-3588252C720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8D591B-2173-2360-D0F8-A05428BF5687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8912E2-BB53-0761-A5EA-D515FFF5E8E0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44556D-206C-6391-F700-31870186757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E185626-1951-C9D4-3C79-25F816E46CE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0EA25A5-FE01-DFA9-47FF-9D87B7E66E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D736B9A-B7B2-1377-9846-F4F3ABB96FC6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A958C6-248A-312F-CFDF-26BE795540A0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3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345D9805-CA6B-A00E-08AA-D236C8207DF4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6CE0F03D-89DB-21C6-4805-0A9130FE279D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57E109F-DF8E-7066-C02E-8E629F3AFE81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7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CB5547B0-D797-4C12-0407-BD993C61B13A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28DA1AB5-0C4D-33E7-25EE-3B902927036A}"/>
              </a:ext>
            </a:extLst>
          </p:cNvPr>
          <p:cNvSpPr txBox="1"/>
          <p:nvPr/>
        </p:nvSpPr>
        <p:spPr>
          <a:xfrm>
            <a:off x="6380886" y="5026105"/>
            <a:ext cx="114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800" dirty="0">
                <a:solidFill>
                  <a:srgbClr val="FF0000"/>
                </a:solidFill>
              </a:rPr>
              <a:t>&lt;</a:t>
            </a:r>
            <a:endParaRPr lang="fr-F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2440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06FFC-F0C5-578F-5B3B-0E146DA28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6BD369A-BFDB-4D11-58A9-96617FCEF33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709402-053A-601D-669D-DFD1A50945F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84F73F-183C-D13A-4502-89BAFA295A5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80CB231-B4AB-6646-1B6B-7C71BEF75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569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64A322B-80AD-0398-9065-AD5852F1EA2B}"/>
              </a:ext>
            </a:extLst>
          </p:cNvPr>
          <p:cNvSpPr/>
          <p:nvPr/>
        </p:nvSpPr>
        <p:spPr>
          <a:xfrm rot="10800000">
            <a:off x="126564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49988F-811F-3D33-8816-877AD502A12C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38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وأنجزوا التمرين رقم 2.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3 دقائق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704152B-F1CA-78B9-1999-E729625A0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2" y="4090482"/>
            <a:ext cx="13172651" cy="384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113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C8CE9-5EBD-E559-F8F1-353A2609D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B14F053-54A9-A453-3D49-4904D4E2E87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F2761-D1EB-8153-6AD4-50A39482D4E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32D0ABD-6F4B-7BD0-84A3-EEB03A1BF3E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0385BD9-16EE-55C1-52BB-DE53118D60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42015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B1C8A59-A793-6381-5D6C-76BF06BBAFB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77D418-25EA-AC07-2180-BD96FBC6E7A0}"/>
              </a:ext>
            </a:extLst>
          </p:cNvPr>
          <p:cNvSpPr txBox="1"/>
          <p:nvPr/>
        </p:nvSpPr>
        <p:spPr>
          <a:xfrm>
            <a:off x="275851" y="807182"/>
            <a:ext cx="1236531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EDFCD4C-A920-C71F-4953-2989E23F7D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2" y="4091701"/>
            <a:ext cx="13164293" cy="383958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0A609A-DAC1-E2D3-79CF-27AD4C772D98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F55D48-FD16-B159-3762-CAC39D7488E0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48613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عملية طرح عددين كسريين لهما نفس المقام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أعداد كسرية لها نفس المقام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424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3721" y="3975006"/>
            <a:ext cx="7568555" cy="503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طرح أعداد كسرية لها نفس المقام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13757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5477"/>
            <a:chOff x="5423146" y="2984386"/>
            <a:chExt cx="6552918" cy="6335477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7286"/>
              <a:ext cx="6552918" cy="4362577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طرح أعداد كسرية لها نفس المقام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C6D3D-E6A1-24CB-C644-AF9F26483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646EB8-07C1-DCA3-568D-3970E5F7BC0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590307-49DB-F7D9-95A4-5904CF94F43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B9D185-ECFE-465D-F945-C0702769E84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CC60751-C8D9-2856-F75F-BCA96C24EDA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طرح أعداد كسرية لها نفس المقام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198F13-ABA6-A41E-3960-499565AAA9B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F31CC0-B5EE-ED71-AA16-204D08DC8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0141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6711851-DCFF-F0A3-D814-580F7B2C9C4F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228D9-9380-D8AE-193D-1653B6EA4DA7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4A04CA1-92D2-C234-6CBE-D85715FA159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D1066E1-4159-DEFF-48F8-E4925EB8E4A6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14E8932-37B5-59B0-921C-897D79886D32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5CFD9A3-FD3D-EED5-9B28-85846B65D228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84640B74-EAFD-66B8-4A9F-5DC4AA242E6F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0DE583C-1E4B-21A4-D7EA-2EA3139F1001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D434F08-6206-978F-593C-23C5F3A807B3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2A4A0DC-79F7-7BAF-89EE-AC632669B50D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igne Moins 3">
            <a:extLst>
              <a:ext uri="{FF2B5EF4-FFF2-40B4-BE49-F238E27FC236}">
                <a16:creationId xmlns:a16="http://schemas.microsoft.com/office/drawing/2014/main" id="{CD60174B-E076-7EAB-4CA6-30138A774B46}"/>
              </a:ext>
            </a:extLst>
          </p:cNvPr>
          <p:cNvSpPr/>
          <p:nvPr/>
        </p:nvSpPr>
        <p:spPr>
          <a:xfrm>
            <a:off x="4319320" y="6042042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5405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C436D-5BC7-188B-014D-18D986FB4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C456040-56ED-C281-F717-19518FAFF8F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8E473D-C3AD-0F81-2713-02B53B3A046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EA91E2-AD67-405E-327F-94152F8500EE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378EE-8017-92B9-BA37-8A079D1594D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للعددين الكسريين نفس المقام. لإيجاد فرقهما فإنني أحتفظ بنفس المقام الموحد. وأحسب فرق البسطين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1A8E5D9-E611-7F06-F1F9-3549D78B81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38A9C0D-5200-0A6E-0845-F63E1D9DA8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02936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DEBB032-2701-11D2-5011-DF79D3FB8198}"/>
              </a:ext>
            </a:extLst>
          </p:cNvPr>
          <p:cNvCxnSpPr>
            <a:cxnSpLocks/>
          </p:cNvCxnSpPr>
          <p:nvPr/>
        </p:nvCxnSpPr>
        <p:spPr>
          <a:xfrm flipV="1">
            <a:off x="7539327" y="6209109"/>
            <a:ext cx="2138073" cy="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B2CC3D4-707F-3DF6-894A-71A579CC49D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F685144-C26E-A1C3-9B75-1B8CFB506271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89B365A-6F51-4F50-48CE-B3A17E2525AB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E93AA840-4079-C887-EE8C-EB753628EE8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D594216-6259-DA68-259B-1C0B9089C640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EA4EAD0-01E3-E4FB-DF5D-AAC6BD208377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12C9AA2F-118E-31D5-37D4-9D426E1D7DC0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E8A0353C-8BC1-E040-CD70-2A4CF1CBDE2A}"/>
              </a:ext>
            </a:extLst>
          </p:cNvPr>
          <p:cNvSpPr txBox="1"/>
          <p:nvPr/>
        </p:nvSpPr>
        <p:spPr>
          <a:xfrm>
            <a:off x="8264889" y="62535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859CA48-2D50-186C-D39E-3A6599CFB420}"/>
              </a:ext>
            </a:extLst>
          </p:cNvPr>
          <p:cNvSpPr txBox="1"/>
          <p:nvPr/>
        </p:nvSpPr>
        <p:spPr>
          <a:xfrm>
            <a:off x="8770775" y="5011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62017EB-DA12-23B8-1369-D81DA39D4E92}"/>
              </a:ext>
            </a:extLst>
          </p:cNvPr>
          <p:cNvSpPr txBox="1"/>
          <p:nvPr/>
        </p:nvSpPr>
        <p:spPr>
          <a:xfrm>
            <a:off x="7552394" y="498934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5" name="Signe Moins 4">
            <a:extLst>
              <a:ext uri="{FF2B5EF4-FFF2-40B4-BE49-F238E27FC236}">
                <a16:creationId xmlns:a16="http://schemas.microsoft.com/office/drawing/2014/main" id="{7ED98C4D-8E3D-0660-DDC0-AC28A3D9607D}"/>
              </a:ext>
            </a:extLst>
          </p:cNvPr>
          <p:cNvSpPr/>
          <p:nvPr/>
        </p:nvSpPr>
        <p:spPr>
          <a:xfrm>
            <a:off x="4319320" y="6042042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Signe Moins 5">
            <a:extLst>
              <a:ext uri="{FF2B5EF4-FFF2-40B4-BE49-F238E27FC236}">
                <a16:creationId xmlns:a16="http://schemas.microsoft.com/office/drawing/2014/main" id="{D5C59D1B-02F1-9DB4-CE8C-C22EEAE41FA6}"/>
              </a:ext>
            </a:extLst>
          </p:cNvPr>
          <p:cNvSpPr/>
          <p:nvPr/>
        </p:nvSpPr>
        <p:spPr>
          <a:xfrm>
            <a:off x="8335215" y="5545157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335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الأعداد الكسرية (لها نفس المقام)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الكسور المتكافئة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الأعداد الكسرية (لها نفس البسط أو المقام)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E49F3-EB8E-298F-64EB-8855AADB6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193F1F-6A66-ABBA-75A2-23AD09EF415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766D1B-17AD-5E3E-074D-976807AB9F8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46A33D-3C15-B5CF-64CA-CE705623803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625982-16EB-ACD1-B14C-D36086C4235D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فرق عددين كسريين لهما نفس المقام هو عدد كسري: مقامه نفس المقام وبسطه هو فرق البسطين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D5F6C2-0725-2798-4DBE-08CDC10947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6B5A557-BE89-03FF-B31D-FC10288430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57803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1891D8EC-EB9A-281F-9BB2-B11E14830DF7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770CCC-E288-8AFC-B9B3-B7E2B0C99126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DDF1A55-664F-57F2-2538-4646F7B636C1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0AD4B537-C7D0-3FFF-4D13-E9393C4C88AE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E273B61-5BA0-8204-6C2E-C5033425F3AB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45811291-AE59-62AC-6091-5A6B31395B1C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FC55E403-E593-14DA-D330-EEAC4B126834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5BC81FE-41F7-F6E1-7899-1817AABE6F1C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B2185F7-E9AF-2C9A-5BF4-CB74CDFA8060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3E7B7821-DB33-8446-1858-50AB28743A0E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igne Moins 3">
            <a:extLst>
              <a:ext uri="{FF2B5EF4-FFF2-40B4-BE49-F238E27FC236}">
                <a16:creationId xmlns:a16="http://schemas.microsoft.com/office/drawing/2014/main" id="{AE7A7BD8-535D-E529-EDBE-2EBF1133902A}"/>
              </a:ext>
            </a:extLst>
          </p:cNvPr>
          <p:cNvSpPr/>
          <p:nvPr/>
        </p:nvSpPr>
        <p:spPr>
          <a:xfrm>
            <a:off x="4319320" y="6042042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42957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58106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71D34E-C0BF-AE6D-9A68-E0A276D56565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D96882-545C-D8B7-4079-70ED791114AC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9CC03CB-FE0D-7B0B-785E-F2F0EA44CD1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EECB469E-1A45-DBD3-6A5C-64546E3FB112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4B9F348-E6AB-E4A1-7655-0A974F14590C}"/>
              </a:ext>
            </a:extLst>
          </p:cNvPr>
          <p:cNvSpPr txBox="1"/>
          <p:nvPr/>
        </p:nvSpPr>
        <p:spPr>
          <a:xfrm>
            <a:off x="4820314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5DD7ABE6-FD6A-6BBB-C192-CCB320C4926E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5ED7D598-45B5-1070-1983-003ECB1DE1C7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933175C-23F0-419F-5E5B-163C723B9D52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DD03CBB-64DB-A766-6769-6F6E42D7A85A}"/>
              </a:ext>
            </a:extLst>
          </p:cNvPr>
          <p:cNvSpPr txBox="1"/>
          <p:nvPr/>
        </p:nvSpPr>
        <p:spPr>
          <a:xfrm>
            <a:off x="2715685" y="6334661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4285700D-2AFD-EFFD-AB97-F90A063E6101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igne Moins 5">
            <a:extLst>
              <a:ext uri="{FF2B5EF4-FFF2-40B4-BE49-F238E27FC236}">
                <a16:creationId xmlns:a16="http://schemas.microsoft.com/office/drawing/2014/main" id="{4F8C7A99-CF99-AD83-353D-435F4EAE1D62}"/>
              </a:ext>
            </a:extLst>
          </p:cNvPr>
          <p:cNvSpPr/>
          <p:nvPr/>
        </p:nvSpPr>
        <p:spPr>
          <a:xfrm>
            <a:off x="4319320" y="6042042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DDAE6-D30D-6845-0F01-CEDAAD13D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C626815-E863-A314-535A-81FE283F427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B4F80F-16B9-F8F9-9300-9305E9E0568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B3295C4-66C2-C6E1-09C4-24CFFA3FF1BD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C2ACA92-57E4-B19E-3170-12686C1CA4F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69BF81C-7277-0FE5-DFC8-2F710E06CC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86DA7C4-EFCD-D9DF-1815-36F4CBF653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5034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276BC22-48E2-AB83-6371-9750F7C5B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6" b="5996"/>
          <a:stretch/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0FF087-C5E2-FBE9-2AD8-7BBF69DC6417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59EB07C-868E-D74F-825E-5C419A51997E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1A9F879-2ACC-4A51-8FC2-79968EED0DA6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F68C8C97-B358-3367-986B-70F7864D9784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16723FC-CB03-91D6-BDB9-9980277C87FD}"/>
              </a:ext>
            </a:extLst>
          </p:cNvPr>
          <p:cNvSpPr txBox="1"/>
          <p:nvPr/>
        </p:nvSpPr>
        <p:spPr>
          <a:xfrm>
            <a:off x="4820314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514AF4C4-D094-CDAB-5542-B31AA333C22F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4B548B93-86CD-875B-2199-B4CD604C3B79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F50A97C-2A9F-E866-8B73-EFBE583776E6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95F2DC4-F547-F138-F4D7-313F8553E35A}"/>
              </a:ext>
            </a:extLst>
          </p:cNvPr>
          <p:cNvSpPr txBox="1"/>
          <p:nvPr/>
        </p:nvSpPr>
        <p:spPr>
          <a:xfrm>
            <a:off x="2715685" y="6334661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2C1ED384-A7B4-D5BE-8C3C-89F70DA23BCE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igne Moins 5">
            <a:extLst>
              <a:ext uri="{FF2B5EF4-FFF2-40B4-BE49-F238E27FC236}">
                <a16:creationId xmlns:a16="http://schemas.microsoft.com/office/drawing/2014/main" id="{F8EFD3CF-D172-4D86-8977-6A4EA117FF9E}"/>
              </a:ext>
            </a:extLst>
          </p:cNvPr>
          <p:cNvSpPr/>
          <p:nvPr/>
        </p:nvSpPr>
        <p:spPr>
          <a:xfrm>
            <a:off x="4319320" y="6042042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15614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FDF9F-4928-130B-71BA-E93FDA5A0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E8D48F-AADD-6C2B-C619-CE392429E76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2DC91A6-129C-5A98-4553-6AEE65F5397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E10A91-E434-1F45-94C5-6DF49FD8349B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6B9D1A7-E1F0-4965-5817-C117A6AAFDC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9791CA-8BEA-4C05-7079-1A673E5DA5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06265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F302526-4451-0603-8165-316907B2408B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38 وأنجزوا التمرين رقم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4 دقائق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EED2B2-294E-FC6A-BD99-053311D7BE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3924300"/>
            <a:ext cx="13164295" cy="472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984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21951-8C0C-58F6-0FE8-AEF90B129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A797D-79D8-4204-2634-F345DA6B0E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1C0BCE-2ED9-D594-B37A-4662BC6DFB2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0CE112-D8D6-1018-6212-33FCAECF49AF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40AF3AC-36BB-EF56-5520-69A7DB62BF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7695EC-FEC9-4CE4-F1F6-36E3354341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46792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87C47A6-A755-BC95-8A24-7EC940CD414B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6DBCFB8-5F06-A638-1E27-1F45F0797702}"/>
              </a:ext>
            </a:extLst>
          </p:cNvPr>
          <p:cNvSpPr txBox="1"/>
          <p:nvPr/>
        </p:nvSpPr>
        <p:spPr>
          <a:xfrm>
            <a:off x="2962290" y="321202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6C8BB-7A9B-BCF9-60DD-DD696DC320AC}"/>
              </a:ext>
            </a:extLst>
          </p:cNvPr>
          <p:cNvSpPr txBox="1"/>
          <p:nvPr/>
        </p:nvSpPr>
        <p:spPr>
          <a:xfrm>
            <a:off x="2997850" y="92415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F62F416-7550-726A-7839-F3941C77CC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003409"/>
            <a:ext cx="13164295" cy="472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7991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0586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1A031717-73CD-0951-20C9-8369B8428738}"/>
                  </a:ext>
                </a:extLst>
              </p:cNvPr>
              <p:cNvSpPr/>
              <p:nvPr/>
            </p:nvSpPr>
            <p:spPr>
              <a:xfrm>
                <a:off x="1638297" y="3420423"/>
                <a:ext cx="10439401" cy="5906208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66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 xmlns="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1A031717-73CD-0951-20C9-8369B84287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297" y="3420423"/>
                <a:ext cx="10439401" cy="5906208"/>
              </a:xfrm>
              <a:prstGeom prst="roundRect">
                <a:avLst/>
              </a:prstGeom>
              <a:blipFill>
                <a:blip r:embed="rId4"/>
                <a:stretch>
                  <a:fillRect l="-932" r="-1166"/>
                </a:stretch>
              </a:blipFill>
              <a:ln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64783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7502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097942-D08F-493F-C2CF-33E36FFBAB4F}"/>
                  </a:ext>
                </a:extLst>
              </p:cNvPr>
              <p:cNvSpPr/>
              <p:nvPr/>
            </p:nvSpPr>
            <p:spPr>
              <a:xfrm>
                <a:off x="7644876" y="3086100"/>
                <a:ext cx="5232405" cy="58746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0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  <m:r>
                          <a:rPr lang="ar-MA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0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097942-D08F-493F-C2CF-33E36FFBAB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086100"/>
                <a:ext cx="5232405" cy="58746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الأول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الأول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54446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1EBC0C-3868-B2C7-CD55-E01D5C8F0228}"/>
                  </a:ext>
                </a:extLst>
              </p:cNvPr>
              <p:cNvSpPr/>
              <p:nvPr/>
            </p:nvSpPr>
            <p:spPr>
              <a:xfrm>
                <a:off x="7664345" y="2836774"/>
                <a:ext cx="5232405" cy="61032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  <m:r>
                          <a:rPr lang="ar-MA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1EBC0C-3868-B2C7-CD55-E01D5C8F02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345" y="2836774"/>
                <a:ext cx="5232405" cy="61032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المعلومات الواردة في المسألة؟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28775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F98C9E1-085D-11A3-97B2-FB7FE085E4AB}"/>
                  </a:ext>
                </a:extLst>
              </p:cNvPr>
              <p:cNvSpPr txBox="1"/>
              <p:nvPr/>
            </p:nvSpPr>
            <p:spPr>
              <a:xfrm>
                <a:off x="865986" y="4481496"/>
                <a:ext cx="5638799" cy="2970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المعلومات الواردة في المسألة هي: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يريد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4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𝟏𝟐</m:t>
                        </m:r>
                      </m:num>
                      <m:den>
                        <m:r>
                          <a:rPr lang="ar-MA" sz="4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خلال يومين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4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𝟓</m:t>
                        </m:r>
                      </m:num>
                      <m:den>
                        <m:r>
                          <a:rPr lang="ar-MA" sz="48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</a:t>
                </a:r>
                <a:endParaRPr lang="ar-SA" sz="48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F98C9E1-085D-11A3-97B2-FB7FE085E4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986" y="4481496"/>
                <a:ext cx="5638799" cy="2970108"/>
              </a:xfrm>
              <a:prstGeom prst="rect">
                <a:avLst/>
              </a:prstGeom>
              <a:blipFill>
                <a:blip r:embed="rId5"/>
                <a:stretch>
                  <a:fillRect t="-4723" r="-4973" b="-73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 : coins arrondis 4">
                <a:extLst>
                  <a:ext uri="{FF2B5EF4-FFF2-40B4-BE49-F238E27FC236}">
                    <a16:creationId xmlns:a16="http://schemas.microsoft.com/office/drawing/2014/main" id="{B05ED069-2E39-CFFC-1849-0070BB4DC366}"/>
                  </a:ext>
                </a:extLst>
              </p:cNvPr>
              <p:cNvSpPr/>
              <p:nvPr/>
            </p:nvSpPr>
            <p:spPr>
              <a:xfrm>
                <a:off x="7740612" y="2907663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 xmlns="">
          <p:sp>
            <p:nvSpPr>
              <p:cNvPr id="14" name="Rectangle : coins arrondis 4">
                <a:extLst>
                  <a:ext uri="{FF2B5EF4-FFF2-40B4-BE49-F238E27FC236}">
                    <a16:creationId xmlns:a16="http://schemas.microsoft.com/office/drawing/2014/main" id="{B05ED069-2E39-CFFC-1849-0070BB4DC3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612" y="2907663"/>
                <a:ext cx="5232405" cy="601140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161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60917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54DDCD5A-ED66-D623-2A54-C9E0967C1DE8}"/>
                  </a:ext>
                </a:extLst>
              </p:cNvPr>
              <p:cNvSpPr/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54DDCD5A-ED66-D623-2A54-C9E0967C1D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6855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 : coins arrondis 4">
                <a:extLst>
                  <a:ext uri="{FF2B5EF4-FFF2-40B4-BE49-F238E27FC236}">
                    <a16:creationId xmlns:a16="http://schemas.microsoft.com/office/drawing/2014/main" id="{47767E66-4B53-7874-9BE9-675F3189E063}"/>
                  </a:ext>
                </a:extLst>
              </p:cNvPr>
              <p:cNvSpPr/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  <m:r>
                          <a:rPr lang="ar-MA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 xmlns="">
          <p:sp>
            <p:nvSpPr>
              <p:cNvPr id="11" name="Rectangle : coins arrondis 4">
                <a:extLst>
                  <a:ext uri="{FF2B5EF4-FFF2-40B4-BE49-F238E27FC236}">
                    <a16:creationId xmlns:a16="http://schemas.microsoft.com/office/drawing/2014/main" id="{47767E66-4B53-7874-9BE9-675F3189E0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المطلوب مني؟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42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1244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المط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وب هو 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إيجاد العدد الكسري الذي يمثل سيحرثه خلال اليوم الثاني لتنفيذ قراره.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58D8D48C-6B19-7BEF-A1F4-9886D8AA8886}"/>
                  </a:ext>
                </a:extLst>
              </p:cNvPr>
              <p:cNvSpPr/>
              <p:nvPr/>
            </p:nvSpPr>
            <p:spPr>
              <a:xfrm>
                <a:off x="7647367" y="3162300"/>
                <a:ext cx="5232405" cy="57984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  <m:r>
                          <a:rPr lang="ar-MA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 xmlns="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58D8D48C-6B19-7BEF-A1F4-9886D8AA88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367" y="3162300"/>
                <a:ext cx="5232405" cy="57984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816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15042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1DC0D3B3-F331-24CE-552A-11EF600B586B}"/>
                  </a:ext>
                </a:extLst>
              </p:cNvPr>
              <p:cNvSpPr/>
              <p:nvPr/>
            </p:nvSpPr>
            <p:spPr>
              <a:xfrm>
                <a:off x="7644876" y="3467100"/>
                <a:ext cx="5232405" cy="593999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  <m:r>
                          <a:rPr lang="ar-MA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1DC0D3B3-F331-24CE-552A-11EF600B58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467100"/>
                <a:ext cx="5232405" cy="59399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السؤالان الأخيران 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16076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4EC95093-3B55-2952-7670-E51738E23478}"/>
                  </a:ext>
                </a:extLst>
              </p:cNvPr>
              <p:cNvSpPr/>
              <p:nvPr/>
            </p:nvSpPr>
            <p:spPr>
              <a:xfrm>
                <a:off x="7644876" y="3314700"/>
                <a:ext cx="5232405" cy="609239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  <m:r>
                          <a:rPr lang="ar-MA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 xmlns="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4EC95093-3B55-2952-7670-E51738E234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314700"/>
                <a:ext cx="5232405" cy="60923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علينا أن نفعل؟ ولماذا؟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76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الجواب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33080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009FA4A4-31F7-5993-62AD-9D2DAD8AF4D5}"/>
                  </a:ext>
                </a:extLst>
              </p:cNvPr>
              <p:cNvSpPr/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  <m:r>
                          <a:rPr lang="ar-MA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 xmlns="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009FA4A4-31F7-5993-62AD-9D2DAD8AF4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FEAE238-E531-FC01-75D5-37E7AEAEF68D}"/>
                  </a:ext>
                </a:extLst>
              </p:cNvPr>
              <p:cNvSpPr txBox="1"/>
              <p:nvPr/>
            </p:nvSpPr>
            <p:spPr>
              <a:xfrm>
                <a:off x="990599" y="4019736"/>
                <a:ext cx="5638799" cy="2804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يريد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𝟏𝟐</m:t>
                        </m:r>
                      </m:num>
                      <m:den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خلال يومين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𝟓</m:t>
                        </m:r>
                      </m:num>
                      <m:den>
                        <m: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</a:t>
                </a:r>
                <a:endParaRPr lang="ar-SA" sz="36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؟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FEAE238-E531-FC01-75D5-37E7AEAEF6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599" y="4019736"/>
                <a:ext cx="5638799" cy="2804807"/>
              </a:xfrm>
              <a:prstGeom prst="rect">
                <a:avLst/>
              </a:prstGeom>
              <a:blipFill>
                <a:blip r:embed="rId6"/>
                <a:stretch>
                  <a:fillRect l="-4000" r="-2595" b="-71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346340" y="7021631"/>
            <a:ext cx="67204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عليّ أن أقوم بعملية </a:t>
            </a: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الطرح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لإيجاد ما سيحرثه خلال اليوم الثاني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600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جيدا. لماذا سنجري 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الطرح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لإيجاد حل المسألة.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96306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8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الذي حرثه خلال اليوم الأول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العدد الذي قرر حرثه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34565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501130" y="5228725"/>
            <a:ext cx="3723410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سيحرث خلال اليوم الثاني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089796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سنطرح العدد الكسري الذي يمثل ما حرثه خلال اليوم الأول من العدد الكسري الذي يمثل ما قرر أن يحرثه خلال يومين.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10478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 : coins arrondis 4">
                <a:extLst>
                  <a:ext uri="{FF2B5EF4-FFF2-40B4-BE49-F238E27FC236}">
                    <a16:creationId xmlns:a16="http://schemas.microsoft.com/office/drawing/2014/main" id="{0F45B6CE-0682-0637-53CD-50064C71BB67}"/>
                  </a:ext>
                </a:extLst>
              </p:cNvPr>
              <p:cNvSpPr/>
              <p:nvPr/>
            </p:nvSpPr>
            <p:spPr>
              <a:xfrm>
                <a:off x="5257801" y="4838700"/>
                <a:ext cx="2943810" cy="2783298"/>
              </a:xfrm>
              <a:prstGeom prst="roundRect">
                <a:avLst/>
              </a:pr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</m:ctrlPr>
                        </m:fPr>
                        <m:num>
                          <m: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5</m:t>
                          </m:r>
                        </m:num>
                        <m:den>
                          <m: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17</m:t>
                          </m:r>
                        </m:den>
                      </m:f>
                    </m:oMath>
                  </m:oMathPara>
                </a14:m>
                <a:endParaRPr kumimoji="0" lang="ar-MA" sz="1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7" name="Rectangle : coins arrondis 4">
                <a:extLst>
                  <a:ext uri="{FF2B5EF4-FFF2-40B4-BE49-F238E27FC236}">
                    <a16:creationId xmlns:a16="http://schemas.microsoft.com/office/drawing/2014/main" id="{0F45B6CE-0682-0637-53CD-50064C71BB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1" y="4838700"/>
                <a:ext cx="2943810" cy="278329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06D7EE0A-1425-4E58-A39E-AFBAA4FB7D76}"/>
                  </a:ext>
                </a:extLst>
              </p:cNvPr>
              <p:cNvSpPr/>
              <p:nvPr/>
            </p:nvSpPr>
            <p:spPr>
              <a:xfrm>
                <a:off x="582034" y="4876060"/>
                <a:ext cx="3351420" cy="2783298"/>
              </a:xfrm>
              <a:prstGeom prst="roundRect">
                <a:avLst/>
              </a:prstGeom>
              <a:ln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</m:ctrlPr>
                        </m:fPr>
                        <m:num>
                          <m: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12</m:t>
                          </m:r>
                        </m:num>
                        <m:den>
                          <m: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17</m:t>
                          </m:r>
                        </m:den>
                      </m:f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06D7EE0A-1425-4E58-A39E-AFBAA4FB7D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34" y="4876060"/>
                <a:ext cx="3351420" cy="27832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4121548" y="494427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قرأ خلال الأسبوعين معا</a:t>
            </a:r>
            <a:r>
              <a:rPr lang="ar-S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834965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80892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457200" y="2866190"/>
            <a:ext cx="6567660" cy="107487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العدد الكسري الذي يمثل ما سيحرث خلال اليوم الثاني؟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 : coins arrondis 4">
                <a:extLst>
                  <a:ext uri="{FF2B5EF4-FFF2-40B4-BE49-F238E27FC236}">
                    <a16:creationId xmlns:a16="http://schemas.microsoft.com/office/drawing/2014/main" id="{AA9120E5-2B6D-11CD-F834-151EEEAB4111}"/>
                  </a:ext>
                </a:extLst>
              </p:cNvPr>
              <p:cNvSpPr/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 xmlns="">
          <p:sp>
            <p:nvSpPr>
              <p:cNvPr id="4" name="Rectangle : coins arrondis 4">
                <a:extLst>
                  <a:ext uri="{FF2B5EF4-FFF2-40B4-BE49-F238E27FC236}">
                    <a16:creationId xmlns:a16="http://schemas.microsoft.com/office/drawing/2014/main" id="{AA9120E5-2B6D-11CD-F834-151EEEAB41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CA494FA-7D87-F607-D9FE-6A507EDBD8E8}"/>
                  </a:ext>
                </a:extLst>
              </p:cNvPr>
              <p:cNvSpPr txBox="1"/>
              <p:nvPr/>
            </p:nvSpPr>
            <p:spPr>
              <a:xfrm>
                <a:off x="990600" y="4828788"/>
                <a:ext cx="5638799" cy="3347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العدد الكسري الذي يمثل ما سيحرثه خلال اليوم الثاني </a:t>
                </a:r>
                <a:r>
                  <a:rPr kumimoji="0" lang="ar-S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هو:</a:t>
                </a:r>
              </a:p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𝟏𝟐</m:t>
                        </m:r>
                      </m:num>
                      <m:den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𝟏𝟕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𝟓</m:t>
                        </m:r>
                      </m:num>
                      <m:den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𝟏𝟕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𝟕</m:t>
                        </m:r>
                      </m:num>
                      <m:den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𝟏𝟕</m:t>
                        </m:r>
                      </m:den>
                    </m:f>
                  </m:oMath>
                </a14:m>
                <a:endParaRPr kumimoji="0" lang="ar-SA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CA494FA-7D87-F607-D9FE-6A507EDBD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828788"/>
                <a:ext cx="5638799" cy="3347904"/>
              </a:xfrm>
              <a:prstGeom prst="rect">
                <a:avLst/>
              </a:prstGeom>
              <a:blipFill>
                <a:blip r:embed="rId6"/>
                <a:stretch>
                  <a:fillRect l="-4654" t="-4189" r="-4978" b="-2477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241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A8FDA-48D5-8521-E234-86B4A3641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636C37-577B-B7FA-7F63-B545888BD31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10F852-CB4E-7D9A-55C9-3B70E7CCCB0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BA95C0-4B71-822C-F85C-B73C1C7C80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F2AF786-7993-5661-D074-CE0CFD1772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C7C191-FA67-6105-A932-4BD6AFA107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643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4A231FD-E90E-23BF-BF65-F085B4CE0DC1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38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وأنجزوا التمرين رقم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127C5A-8A14-1E01-AE99-E4F2D9FC3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3196400"/>
            <a:ext cx="13085364" cy="586836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3C66D3D-C95D-46D5-2416-F164CD9A1169}"/>
              </a:ext>
            </a:extLst>
          </p:cNvPr>
          <p:cNvSpPr/>
          <p:nvPr/>
        </p:nvSpPr>
        <p:spPr>
          <a:xfrm>
            <a:off x="6858000" y="4625047"/>
            <a:ext cx="6431629" cy="44397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9507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DFA38-B236-6F29-271F-D01818354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5A0BE4-1377-48E1-26E7-DC8CACA2332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D57424-334A-7BC2-A877-D111D78FDA6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924B9-302F-54B3-0ED2-6F57C2BCDA0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648D9A-C272-933D-0058-94A5209ECA5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03382C-D1AB-0B6C-CC5A-ED812C7BF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86146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8CD3DE9-CE4A-7156-7074-B4E1604EC981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E42F42-A5F5-C9A3-36DD-5C75884B0B99}"/>
              </a:ext>
            </a:extLst>
          </p:cNvPr>
          <p:cNvSpPr txBox="1"/>
          <p:nvPr/>
        </p:nvSpPr>
        <p:spPr>
          <a:xfrm>
            <a:off x="2962290" y="27051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ECAE81-B27C-94F2-8976-B001103E5E03}"/>
              </a:ext>
            </a:extLst>
          </p:cNvPr>
          <p:cNvSpPr txBox="1"/>
          <p:nvPr/>
        </p:nvSpPr>
        <p:spPr>
          <a:xfrm>
            <a:off x="2997850" y="9317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66E2E5-CE4B-321F-A9A8-220F8D3B4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3196400"/>
            <a:ext cx="13085364" cy="586836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89F2F52-3BD5-2E4D-5FED-F08E2DD5A272}"/>
              </a:ext>
            </a:extLst>
          </p:cNvPr>
          <p:cNvSpPr/>
          <p:nvPr/>
        </p:nvSpPr>
        <p:spPr>
          <a:xfrm>
            <a:off x="6858000" y="4625047"/>
            <a:ext cx="6431629" cy="44397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57551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80441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262597690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المسألة المتبقية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27255</TotalTime>
  <Words>2556</Words>
  <Application>Microsoft Office PowerPoint</Application>
  <PresentationFormat>Personnalisé</PresentationFormat>
  <Paragraphs>751</Paragraphs>
  <Slides>85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85</vt:i4>
      </vt:variant>
    </vt:vector>
  </HeadingPairs>
  <TitlesOfParts>
    <vt:vector size="94" baseType="lpstr">
      <vt:lpstr>Wingdings</vt:lpstr>
      <vt:lpstr>Dosis</vt:lpstr>
      <vt:lpstr>Calibri</vt:lpstr>
      <vt:lpstr>Carelia</vt:lpstr>
      <vt:lpstr>Arial</vt:lpstr>
      <vt:lpstr>Microsoft Uighur</vt:lpstr>
      <vt:lpstr>Cambria Math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225</cp:revision>
  <dcterms:created xsi:type="dcterms:W3CDTF">2006-08-16T00:00:00Z</dcterms:created>
  <dcterms:modified xsi:type="dcterms:W3CDTF">2025-09-18T20:31:30Z</dcterms:modified>
  <dc:identifier>DAFtlvZnwz4</dc:identifier>
</cp:coreProperties>
</file>