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9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593" r:id="rId20"/>
    <p:sldId id="2134808622" r:id="rId21"/>
    <p:sldId id="2134808623" r:id="rId22"/>
    <p:sldId id="2134808624" r:id="rId23"/>
    <p:sldId id="2134808625" r:id="rId24"/>
    <p:sldId id="2134808594" r:id="rId25"/>
    <p:sldId id="2134808595" r:id="rId26"/>
    <p:sldId id="2134808626" r:id="rId27"/>
    <p:sldId id="2134808627" r:id="rId28"/>
    <p:sldId id="2134808628" r:id="rId29"/>
    <p:sldId id="2134808598" r:id="rId30"/>
    <p:sldId id="2134808599" r:id="rId31"/>
    <p:sldId id="2134808459" r:id="rId32"/>
    <p:sldId id="2134808450" r:id="rId33"/>
    <p:sldId id="2134808629" r:id="rId34"/>
    <p:sldId id="2134808630" r:id="rId35"/>
    <p:sldId id="2134808632" r:id="rId36"/>
    <p:sldId id="2134808631" r:id="rId37"/>
    <p:sldId id="2134808634" r:id="rId38"/>
    <p:sldId id="2134808635" r:id="rId39"/>
    <p:sldId id="2134808636" r:id="rId40"/>
    <p:sldId id="2134808637" r:id="rId41"/>
    <p:sldId id="2134808611" r:id="rId42"/>
    <p:sldId id="2134808638" r:id="rId43"/>
    <p:sldId id="2134808612" r:id="rId44"/>
    <p:sldId id="2134808613" r:id="rId45"/>
    <p:sldId id="2134808460" r:id="rId46"/>
    <p:sldId id="2134808453" r:id="rId47"/>
    <p:sldId id="2134808538" r:id="rId48"/>
    <p:sldId id="2134808614" r:id="rId49"/>
    <p:sldId id="2134808639" r:id="rId50"/>
    <p:sldId id="2134808640" r:id="rId51"/>
    <p:sldId id="2134808641" r:id="rId52"/>
    <p:sldId id="2134808642" r:id="rId53"/>
    <p:sldId id="2134808540" r:id="rId54"/>
    <p:sldId id="2134808643" r:id="rId55"/>
    <p:sldId id="2134808618" r:id="rId56"/>
    <p:sldId id="2134808619" r:id="rId57"/>
    <p:sldId id="2134808543" r:id="rId58"/>
    <p:sldId id="2134808454" r:id="rId59"/>
    <p:sldId id="2134808542" r:id="rId60"/>
    <p:sldId id="2134808491" r:id="rId61"/>
    <p:sldId id="2134808578" r:id="rId62"/>
    <p:sldId id="2134808579" r:id="rId63"/>
    <p:sldId id="2134808560" r:id="rId64"/>
    <p:sldId id="2134808580" r:id="rId65"/>
    <p:sldId id="2134808581" r:id="rId66"/>
    <p:sldId id="2134808561" r:id="rId67"/>
    <p:sldId id="2134808582" r:id="rId68"/>
    <p:sldId id="2134808583" r:id="rId69"/>
    <p:sldId id="2134808584" r:id="rId70"/>
    <p:sldId id="2134808585" r:id="rId71"/>
    <p:sldId id="2134808586" r:id="rId72"/>
    <p:sldId id="2134808620" r:id="rId73"/>
    <p:sldId id="2134808621" r:id="rId74"/>
    <p:sldId id="2134808461" r:id="rId75"/>
    <p:sldId id="2134808587" r:id="rId76"/>
    <p:sldId id="2134808503" r:id="rId77"/>
    <p:sldId id="2134808504" r:id="rId78"/>
  </p:sldIdLst>
  <p:sldSz cx="13716000" cy="10287000"/>
  <p:notesSz cx="6858000" cy="9144000"/>
  <p:embeddedFontLst>
    <p:embeddedFont>
      <p:font typeface="Cambria Math" panose="02040503050406030204" pitchFamily="18" charset="0"/>
      <p:regular r:id="rId80"/>
    </p:embeddedFont>
    <p:embeddedFont>
      <p:font typeface="Carelia" panose="020B0604020202020204" charset="0"/>
      <p:regular r:id="rId81"/>
    </p:embeddedFont>
    <p:embeddedFont>
      <p:font typeface="Dosis" pitchFamily="2" charset="0"/>
      <p:regular r:id="rId82"/>
      <p:bold r:id="rId83"/>
    </p:embeddedFont>
    <p:embeddedFont>
      <p:font typeface="IBM Plex Sans Arabic" panose="020B0604020202020204" charset="-78"/>
      <p:regular r:id="rId84"/>
    </p:embeddedFont>
    <p:embeddedFont>
      <p:font typeface="Microsoft Uighur" panose="02000000000000000000" pitchFamily="2" charset="-78"/>
      <p:regular r:id="rId85"/>
      <p:bold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8FA5"/>
    <a:srgbClr val="106585"/>
    <a:srgbClr val="02BDC9"/>
    <a:srgbClr val="829D4A"/>
    <a:srgbClr val="F98F51"/>
    <a:srgbClr val="0097B2"/>
    <a:srgbClr val="4AC283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5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4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fonts/font3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5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54.jpeg"/><Relationship Id="rId4" Type="http://schemas.openxmlformats.org/officeDocument/2006/relationships/image" Target="../media/image6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54.jpeg"/><Relationship Id="rId4" Type="http://schemas.openxmlformats.org/officeDocument/2006/relationships/image" Target="../media/image5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264AA84D-31E3-836F-68A4-39686F406AD7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C2712B0-827B-01B2-CAF8-650B7F97C793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BA24CA-70AC-8BCD-74E0-946841D840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AC82925-42A9-4D9B-C62B-DF0492116452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8" b="4368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C11ED635-3921-5D68-8F6C-09474705BA61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تمثيل الأعداد الكسرية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سنراجع ما تعرفنا عليه خلال الحصة السابقة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85786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90647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423673"/>
              </p:ext>
            </p:extLst>
          </p:nvPr>
        </p:nvGraphicFramePr>
        <p:xfrm>
          <a:off x="5057999" y="5534592"/>
          <a:ext cx="36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600815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649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 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40640A2-5E3B-5C84-1CB2-CBBCFBA01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923791"/>
              </p:ext>
            </p:extLst>
          </p:nvPr>
        </p:nvGraphicFramePr>
        <p:xfrm>
          <a:off x="5029200" y="4152900"/>
          <a:ext cx="36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600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856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719681"/>
              </p:ext>
            </p:extLst>
          </p:nvPr>
        </p:nvGraphicFramePr>
        <p:xfrm>
          <a:off x="5957999" y="5534592"/>
          <a:ext cx="18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7344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347845"/>
              </p:ext>
            </p:extLst>
          </p:nvPr>
        </p:nvGraphicFramePr>
        <p:xfrm>
          <a:off x="5767500" y="4243500"/>
          <a:ext cx="18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743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2D3CB6-AA75-BE9E-F33C-87EE3591A6C3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AE973C-15B5-C67E-FA99-0FEEBCC5D417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BFB390-9494-F259-B10E-64E73C5D9DD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5985CAA-EDBD-BF07-DD7C-40DF420F07A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5326-FA69-FFCF-1927-F69E72FF76B4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A03D12E-8DD9-0504-BD6B-04646DFE7B8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385CF5CA-0072-502E-9EB4-66D0AFF5486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4138-E612-BF9D-956C-1C304090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04122-2C76-2BCE-4EEA-39B118E02EA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B3909A-9D4E-6EAD-A441-DA0CFAA50C7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461AF-5534-A35C-9452-2F7918309D2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2B29E1-A19E-F556-1C41-5D758A289FAC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D440A9-68DF-5CFF-6EE7-8CA65143F65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36B832-52E3-45D6-C3B1-54DC61E1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982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B8B79E9-123A-D146-AAE7-375E54E2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0BE325B-FC89-A864-84FB-780588A05C57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64B55E-D9A5-5B0F-782C-39ADEEC46A29}"/>
              </a:ext>
            </a:extLst>
          </p:cNvPr>
          <p:cNvSpPr txBox="1"/>
          <p:nvPr/>
        </p:nvSpPr>
        <p:spPr>
          <a:xfrm>
            <a:off x="7447790" y="4885670"/>
            <a:ext cx="1346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1E3166-10AC-AF69-7AC8-0B46DD24BE1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16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67A5D8F-38DA-F45E-5364-CC0B813ED50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F0B8A48-6687-0EB3-DCBD-355D0BAEB239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4486649-603E-C867-349B-3681CA702D7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CA4A04C-8F66-920F-19A3-B71781C6253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A9F90C12-87EE-136F-D317-4F05C93F23B6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27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FD36E-F3B3-EA45-EBBB-07B92135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118D07-0759-F734-5033-0F72A5FE452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76229C-3124-8E3C-ED2F-7FBA3552639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68FE42-C13F-DD84-C507-8037B2ACE73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1E29D5-8F06-FE1D-929D-6E2D48810CE9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6F74ACE-ABBC-5192-15E5-00A81B890F7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A99159-D8FF-1C01-B2A9-BFA97C947D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223B464-BED1-72C9-A362-C519D85D94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0044FB-A202-C60C-1690-878500100095}"/>
              </a:ext>
            </a:extLst>
          </p:cNvPr>
          <p:cNvSpPr txBox="1"/>
          <p:nvPr/>
        </p:nvSpPr>
        <p:spPr>
          <a:xfrm>
            <a:off x="7757341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D8DD07-6E6A-8AA2-0388-2D760399D5A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15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B1EC893-B07A-CB5B-B05D-92898D7C6EB9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CCB8874-54CC-0860-CD07-AD14E1FE56A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BA8A6AB-F6FF-C2BB-9C37-916D4966BD5F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B598DB4-7845-BEE0-84C5-9B0A818C1AB2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356C10A-51D5-7718-413E-C2F01A25D16A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5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5F1A-C9D8-3752-1931-1D729CCFC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532C50-3F6C-BE33-6C1F-24CB3D395654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CECC8F-5F50-8E62-17F1-F63E4521EEE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8D1B1-4F09-679D-FCA7-73FE613EDA9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883A57-A819-666A-510C-BE7233F5FF9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B460A0-2918-6388-00CA-85C58CC4C2E9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4A3D50-05E8-2921-AE9F-0E34D119EC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B7B67C0-93CC-B7F7-DEC6-59ED931960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83DB8FD-B0E0-0391-80FB-FF99E0BF02F7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13A94B-37DD-0718-3648-E6FE01094C72}"/>
              </a:ext>
            </a:extLst>
          </p:cNvPr>
          <p:cNvSpPr txBox="1"/>
          <p:nvPr/>
        </p:nvSpPr>
        <p:spPr>
          <a:xfrm>
            <a:off x="7757341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E66FBE-02E7-6148-A5DB-AC661809E4D9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15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F7C9F4D-E1EC-5562-C48B-F278272A280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AB827FF6-0744-030E-17BA-64F608B4276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28C5EA6-57E3-03FD-CD69-A74256E25DD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877CEB78-4AC9-78CD-8AB9-5E85EDD496D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t égal à 20">
            <a:extLst>
              <a:ext uri="{FF2B5EF4-FFF2-40B4-BE49-F238E27FC236}">
                <a16:creationId xmlns:a16="http://schemas.microsoft.com/office/drawing/2014/main" id="{61854D8B-1F2D-D88F-F322-6296FF359CB5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E640-C65B-71B0-58F2-8F84D08C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E63114-B9DE-FC1F-ABEC-905190791A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BEBFA5-C57A-3CE7-C41A-389BC5E0BF9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B945B3-A9E0-2C76-C004-A91E6F3A655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D1304D-8DDA-1FE4-0216-7A29BD5C80EC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العملية التالية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32F8118-2898-7E8D-0CF8-FFC1A35B553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3CC86F-4110-0E1A-2573-7D0F988161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000AE25-3D86-57AA-90FA-0AC9AD5E6D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D7901E-4AFB-E825-387D-2DB685FA4A8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4A270-090E-ECBA-3095-EA363761C445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B86BEE1-1A04-A7BC-BDB1-DA8F55D7536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1DF0DA7-3169-ED42-EAEA-DAFCE8B192C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CBDE16A-EC73-D035-9D1B-877257922D6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8CAB13-314A-818C-E4F5-7FEB18D239D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t égal à 19">
            <a:extLst>
              <a:ext uri="{FF2B5EF4-FFF2-40B4-BE49-F238E27FC236}">
                <a16:creationId xmlns:a16="http://schemas.microsoft.com/office/drawing/2014/main" id="{6858CCFB-D602-12A4-7666-05DDC36A54E5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E9289ED-1CD5-BF0C-8E07-01E529608628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3288C71-4BBA-77D7-9A77-B545A3B75EF5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D808D2A-797B-AD63-8418-527FFB56B2C4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igne Plus 24">
            <a:extLst>
              <a:ext uri="{FF2B5EF4-FFF2-40B4-BE49-F238E27FC236}">
                <a16:creationId xmlns:a16="http://schemas.microsoft.com/office/drawing/2014/main" id="{E8EC3B6E-AED6-2133-7F1D-6AAF4048ABE3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649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E53EA-A006-9F9D-7456-374ADAEAE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F9CF31-4723-FAA3-3BAE-38DDC5A479E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16661C-027E-3A71-E95B-D12AFA60B16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FDE666-414C-6AA5-B688-51BF5B5D61D0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4449D-2E94-DFB3-3BDC-D5755E5FBA0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C6D3737-7977-00AE-8269-7CCFF0DD1C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77FF9A-54CB-D653-59A5-484FE3B584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B937996-299B-95E7-3260-41C0CDBA7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2380F2C-81DA-DF4E-6AAC-28168F3B5576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C0CA61-F4ED-F75D-49A9-177744AAC830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570EFDE-2F02-42A5-4A00-5657C244FA9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7575388-E265-A407-4691-9E004D8F02C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D1C6D2B-21BE-FC1D-1004-EB3D78A1F50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6AB67AC-A784-FAF8-100F-C39DB070F97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092647C-8A5B-FE07-E036-691554E8E38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2C8E869-57EF-80D2-A69C-BC605E58BBD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A34119-2B6B-9A87-BACE-9B93296B59F9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F8B33EA-B308-7219-77E3-AA4EF9724BD1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2759CF08-871C-37D4-ACD5-B2B4BFD8FD2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igne Plus 25">
            <a:extLst>
              <a:ext uri="{FF2B5EF4-FFF2-40B4-BE49-F238E27FC236}">
                <a16:creationId xmlns:a16="http://schemas.microsoft.com/office/drawing/2014/main" id="{EB0BEBBD-06E7-E7E3-90D4-53AE26A1FD64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419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DA5D3-186F-C787-391F-9724F22C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029B15-0A91-19C0-5FC1-435E7928030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5482C3-0835-9CCD-9477-D6054709A869}"/>
              </a:ext>
            </a:extLst>
          </p:cNvPr>
          <p:cNvSpPr/>
          <p:nvPr/>
        </p:nvSpPr>
        <p:spPr>
          <a:xfrm>
            <a:off x="275853" y="2400300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7733E5-DA0B-2E86-3BB7-3792EA64AD32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408725-F48A-D390-C418-B1036A5F585E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معي سنتعلم كيف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نمثل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عددا كسريا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E764105-A838-016F-D72A-23ED89440F9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66477A0-37D6-72A5-8C71-61A454E34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508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555F6C2-F8D7-EFFC-C1DC-AC7CE755A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B8BF-7553-6899-06EB-B0FC2946A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3433F-5525-4C7D-A853-985C9F1E93C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D495BB-C320-9DF6-39F6-1C7B4A4130F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7E4EAC-C1A3-D12E-9741-92FB42A86ED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FB4B7A-F0EA-9922-7249-9A985E732DC0}"/>
              </a:ext>
            </a:extLst>
          </p:cNvPr>
          <p:cNvSpPr txBox="1"/>
          <p:nvPr/>
        </p:nvSpPr>
        <p:spPr>
          <a:xfrm>
            <a:off x="0" y="980992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الشكل لقد تم تقسيمه إلى 6 أجزاء.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E82604-E3DA-43D6-9D27-8015B20B084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599EEC1-1B75-4AC4-7592-97E53C7AA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81353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B0ABAE2-8921-0952-7332-35D8CF17D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354824"/>
              </p:ext>
            </p:extLst>
          </p:nvPr>
        </p:nvGraphicFramePr>
        <p:xfrm>
          <a:off x="4157999" y="5806403"/>
          <a:ext cx="54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462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3A98-9E07-BBD6-0791-1F0CE2ACF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EE5C5F-810D-B59E-7919-A063530DBA46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386FCAB-3189-4431-074F-664C13A8A0E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9505FD-302E-AE98-4B95-C4A158C1E51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950D213-6454-B764-A198-CE706311D19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نريد أن نمثل عددا كسريا باعتماد الشكل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5B257DD-235E-7CC8-D722-F2746D4E3CD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FE7CCF-253B-CE28-85FA-7171F47D05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74F9C04-FB3C-6000-729C-AE7490431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903523"/>
              </p:ext>
            </p:extLst>
          </p:nvPr>
        </p:nvGraphicFramePr>
        <p:xfrm>
          <a:off x="2286000" y="6545608"/>
          <a:ext cx="54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092304C-753F-1233-4B31-AC2D8CA2A441}"/>
              </a:ext>
            </a:extLst>
          </p:cNvPr>
          <p:cNvSpPr txBox="1"/>
          <p:nvPr/>
        </p:nvSpPr>
        <p:spPr>
          <a:xfrm>
            <a:off x="10744200" y="58838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4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D7B64E-2A6F-FA93-ABED-BE26C75498B8}"/>
              </a:ext>
            </a:extLst>
          </p:cNvPr>
          <p:cNvSpPr txBox="1"/>
          <p:nvPr/>
        </p:nvSpPr>
        <p:spPr>
          <a:xfrm>
            <a:off x="10744200" y="73110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20678DE-0B4B-FBDA-078A-BB4B4975A822}"/>
              </a:ext>
            </a:extLst>
          </p:cNvPr>
          <p:cNvCxnSpPr/>
          <p:nvPr/>
        </p:nvCxnSpPr>
        <p:spPr>
          <a:xfrm>
            <a:off x="10335687" y="720732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311BD603-CA24-708B-A8D5-60DF8B71CF50}"/>
              </a:ext>
            </a:extLst>
          </p:cNvPr>
          <p:cNvSpPr txBox="1"/>
          <p:nvPr/>
        </p:nvSpPr>
        <p:spPr>
          <a:xfrm>
            <a:off x="6184776" y="3354355"/>
            <a:ext cx="6827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مقام العدد هو 6 لأن الشكل مقسم إلى 6 أجزاء </a:t>
            </a:r>
            <a:r>
              <a:rPr lang="ar-MA" sz="2800" b="1" dirty="0" err="1"/>
              <a:t>متقايسة</a:t>
            </a:r>
            <a:endParaRPr lang="fr-FR" sz="28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E5911A-C0D3-F19D-A7A9-CA08935DE49D}"/>
              </a:ext>
            </a:extLst>
          </p:cNvPr>
          <p:cNvSpPr txBox="1"/>
          <p:nvPr/>
        </p:nvSpPr>
        <p:spPr>
          <a:xfrm>
            <a:off x="4061348" y="4129676"/>
            <a:ext cx="8935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لتمثيل العدد المطلوب سنلون عدد الأجزاء الذي يمثل البسط (4) بنفس اللون</a:t>
            </a:r>
            <a:endParaRPr lang="fr-FR" sz="2800" b="1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13E6646-0C53-5EB4-B6CA-DA351021C308}"/>
              </a:ext>
            </a:extLst>
          </p:cNvPr>
          <p:cNvCxnSpPr>
            <a:cxnSpLocks/>
          </p:cNvCxnSpPr>
          <p:nvPr/>
        </p:nvCxnSpPr>
        <p:spPr>
          <a:xfrm flipH="1">
            <a:off x="7239000" y="6819900"/>
            <a:ext cx="3505200" cy="4911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9E7DE9D-2E0A-6D31-BFF7-377B61427CB9}"/>
              </a:ext>
            </a:extLst>
          </p:cNvPr>
          <p:cNvCxnSpPr>
            <a:cxnSpLocks/>
          </p:cNvCxnSpPr>
          <p:nvPr/>
        </p:nvCxnSpPr>
        <p:spPr>
          <a:xfrm flipH="1">
            <a:off x="5638800" y="6972300"/>
            <a:ext cx="5105400" cy="5790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0D13476-620C-F5DA-5CD3-D04AF3639A3E}"/>
              </a:ext>
            </a:extLst>
          </p:cNvPr>
          <p:cNvCxnSpPr>
            <a:cxnSpLocks/>
          </p:cNvCxnSpPr>
          <p:nvPr/>
        </p:nvCxnSpPr>
        <p:spPr>
          <a:xfrm flipH="1">
            <a:off x="3352800" y="6667500"/>
            <a:ext cx="7391400" cy="8838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258591E-117C-8B5B-3381-8ABEACC92784}"/>
              </a:ext>
            </a:extLst>
          </p:cNvPr>
          <p:cNvCxnSpPr>
            <a:cxnSpLocks/>
          </p:cNvCxnSpPr>
          <p:nvPr/>
        </p:nvCxnSpPr>
        <p:spPr>
          <a:xfrm flipH="1">
            <a:off x="7239000" y="6545608"/>
            <a:ext cx="3505200" cy="2742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07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4D72C-79A7-CF8B-D629-12630D510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62F524-3A6C-FAF1-577F-F9C19377C1EA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AF6E7D8-7910-F881-48EA-F2B67461BB66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15DD48-B789-2867-5335-C51563D62A0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13F365-3807-777B-07C2-CE41F40A0E5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نريد أن نمثل عددا كسريا باعتماد الشكل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BE4982-0EED-F31D-D396-16329FE54281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321428-DA89-D986-22D1-5D2F4A673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B967FD-A296-8EDD-3E2D-21F279E6D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11022"/>
              </p:ext>
            </p:extLst>
          </p:nvPr>
        </p:nvGraphicFramePr>
        <p:xfrm>
          <a:off x="2286000" y="6545608"/>
          <a:ext cx="54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7F28D51-B41B-91EF-7C88-66925C99E136}"/>
              </a:ext>
            </a:extLst>
          </p:cNvPr>
          <p:cNvSpPr txBox="1"/>
          <p:nvPr/>
        </p:nvSpPr>
        <p:spPr>
          <a:xfrm>
            <a:off x="10744200" y="58838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4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B73704-8A13-C962-1A99-9B105AB586CD}"/>
              </a:ext>
            </a:extLst>
          </p:cNvPr>
          <p:cNvSpPr txBox="1"/>
          <p:nvPr/>
        </p:nvSpPr>
        <p:spPr>
          <a:xfrm>
            <a:off x="10744200" y="73110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A4D4222-839A-2DDC-0D62-F930A5A0E0E8}"/>
              </a:ext>
            </a:extLst>
          </p:cNvPr>
          <p:cNvCxnSpPr/>
          <p:nvPr/>
        </p:nvCxnSpPr>
        <p:spPr>
          <a:xfrm>
            <a:off x="10335687" y="720732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F932E7FD-FB58-51F1-4331-7B2CCE3BE044}"/>
              </a:ext>
            </a:extLst>
          </p:cNvPr>
          <p:cNvSpPr txBox="1"/>
          <p:nvPr/>
        </p:nvSpPr>
        <p:spPr>
          <a:xfrm>
            <a:off x="6184776" y="3354355"/>
            <a:ext cx="6827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مقام العدد هو 6 لأن الشكل مقسم إلى 6 أجزاء </a:t>
            </a:r>
            <a:r>
              <a:rPr lang="ar-MA" sz="2800" b="1" dirty="0" err="1"/>
              <a:t>متقايسة</a:t>
            </a:r>
            <a:endParaRPr lang="fr-FR" sz="28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58FD23-9A1B-9554-CF54-98D2282F6010}"/>
              </a:ext>
            </a:extLst>
          </p:cNvPr>
          <p:cNvSpPr txBox="1"/>
          <p:nvPr/>
        </p:nvSpPr>
        <p:spPr>
          <a:xfrm>
            <a:off x="4061348" y="4129676"/>
            <a:ext cx="8935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لتمثيل العدد المطلوب سنلون عدد الأجزاء الذي يمثل البسط (4) بنفس اللون</a:t>
            </a:r>
            <a:endParaRPr lang="fr-FR" sz="2800" b="1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5CC080C-DEFC-E068-D95F-706925F5ECD0}"/>
              </a:ext>
            </a:extLst>
          </p:cNvPr>
          <p:cNvCxnSpPr>
            <a:cxnSpLocks/>
          </p:cNvCxnSpPr>
          <p:nvPr/>
        </p:nvCxnSpPr>
        <p:spPr>
          <a:xfrm flipH="1">
            <a:off x="7239000" y="6819900"/>
            <a:ext cx="3505200" cy="4911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46441D8-112D-6A0D-3D4D-178EE2E2B219}"/>
              </a:ext>
            </a:extLst>
          </p:cNvPr>
          <p:cNvCxnSpPr>
            <a:cxnSpLocks/>
          </p:cNvCxnSpPr>
          <p:nvPr/>
        </p:nvCxnSpPr>
        <p:spPr>
          <a:xfrm flipH="1">
            <a:off x="5638800" y="6972300"/>
            <a:ext cx="5105400" cy="5790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D5B0C1A-84CA-1F0D-86C3-70630DB98151}"/>
              </a:ext>
            </a:extLst>
          </p:cNvPr>
          <p:cNvCxnSpPr>
            <a:cxnSpLocks/>
          </p:cNvCxnSpPr>
          <p:nvPr/>
        </p:nvCxnSpPr>
        <p:spPr>
          <a:xfrm flipH="1">
            <a:off x="3352800" y="6667500"/>
            <a:ext cx="7391400" cy="8838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649B5CC-55CA-B80D-7FFF-591D96FE5272}"/>
              </a:ext>
            </a:extLst>
          </p:cNvPr>
          <p:cNvCxnSpPr>
            <a:cxnSpLocks/>
          </p:cNvCxnSpPr>
          <p:nvPr/>
        </p:nvCxnSpPr>
        <p:spPr>
          <a:xfrm flipH="1">
            <a:off x="7239000" y="6545608"/>
            <a:ext cx="3505200" cy="2742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15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ACCD1-81AE-BAAB-C488-6411752AC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8541EE-7E89-36DD-E751-98E3574BBE3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9489B9-2B1C-3EA0-5357-4F110A77986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EA2614-C201-A91B-88DE-0C21DEE8C393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1074F1-E3B0-2905-E1A1-76DCF9DD4A6E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تمثيل العدد الكسري هو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30D8ED8-A354-F790-97E5-2FAD312186C3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9CA602-6617-1A68-BB6F-F564C0A670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4E0C108-56E6-1B00-1D8C-A80C6031CB4A}"/>
              </a:ext>
            </a:extLst>
          </p:cNvPr>
          <p:cNvGraphicFramePr>
            <a:graphicFrameLocks noGrp="1"/>
          </p:cNvGraphicFramePr>
          <p:nvPr/>
        </p:nvGraphicFramePr>
        <p:xfrm>
          <a:off x="2286000" y="6545608"/>
          <a:ext cx="54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80A9EB-51D4-9A13-9388-5A1A8DB071E2}"/>
              </a:ext>
            </a:extLst>
          </p:cNvPr>
          <p:cNvSpPr txBox="1"/>
          <p:nvPr/>
        </p:nvSpPr>
        <p:spPr>
          <a:xfrm>
            <a:off x="10744200" y="58838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4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55DE79-1FF5-BAE0-9EAB-4B94F6F517DA}"/>
              </a:ext>
            </a:extLst>
          </p:cNvPr>
          <p:cNvSpPr txBox="1"/>
          <p:nvPr/>
        </p:nvSpPr>
        <p:spPr>
          <a:xfrm>
            <a:off x="10744200" y="73110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9B902AE-C931-9E8F-8FC6-4EBFA5850B72}"/>
              </a:ext>
            </a:extLst>
          </p:cNvPr>
          <p:cNvCxnSpPr/>
          <p:nvPr/>
        </p:nvCxnSpPr>
        <p:spPr>
          <a:xfrm>
            <a:off x="10335687" y="720732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326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37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دقيقتين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3857624"/>
            <a:ext cx="12952094" cy="509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3857623"/>
            <a:ext cx="13164292" cy="50629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(الاختزال)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شكلوا مجموعات صغيرة بهدوء سنقوم بالمناولة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لكل مجموعة  ورقة بيضاء مطوية بحيث تشكل 4 أجزاء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5559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25FF676-D730-25A7-A519-C8EB045C4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8B7E0-DB34-CA65-F067-C0AA705DC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AA7C9B-2EAB-47E9-8D6C-C3A17DE4293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F74FF29-151D-67FE-2A88-EC9C4DD49EB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E6ABD2E-985E-D212-2C6A-6652DE4F4E0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B533F0-EFB2-DBFA-A4CD-996E5501E42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عدد الأجزاء في الورقة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إنها 4 أجزاء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B83098-76CC-82A0-7377-357428BE8B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7E76848-B163-2721-592D-7AD21679A7A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6EF2563-01F2-FF78-9B2F-04EA0FAAFF5F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DBB46FB-9A47-A436-765D-8EED8F456C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3" name="Image 2" descr="Une image contenant croquis, dessin, conception&#10;&#10;Le contenu généré par l’IA peut être incorrect.">
            <a:extLst>
              <a:ext uri="{FF2B5EF4-FFF2-40B4-BE49-F238E27FC236}">
                <a16:creationId xmlns:a16="http://schemas.microsoft.com/office/drawing/2014/main" id="{4F5F97B1-E2B4-0EF1-9C0C-4348F20E6F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076" y="3318525"/>
            <a:ext cx="7813845" cy="579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35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8EDB-92C2-8D1A-0912-B2453053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E1AD7A-F269-29DB-604F-2847EE556EC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102BA5-1C65-B7FA-9E88-86831E9C1B4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F11822-6C0B-BF06-BE9E-B39523FB60E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4BFCD9-7F2F-B848-C474-597BD11CBF80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لونوا الجزأين الظاهرين كما في الشكل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واكتبوا العدد الكسري الذي يمثله الجزء الملون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DE5DE71-5F62-9273-853B-C483A8A6603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D963291-DFA2-3122-6ABC-79F0FB46BE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8DD28E-BE26-B0AE-AE3E-273750826FCA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E278196-E158-61D0-ADBB-6BE82E0A54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CD1659F-0655-30D7-5C78-D10B3FAFB07D}"/>
              </a:ext>
            </a:extLst>
          </p:cNvPr>
          <p:cNvGrpSpPr/>
          <p:nvPr/>
        </p:nvGrpSpPr>
        <p:grpSpPr>
          <a:xfrm>
            <a:off x="2951076" y="3318525"/>
            <a:ext cx="7813845" cy="5796938"/>
            <a:chOff x="2951076" y="3318525"/>
            <a:chExt cx="7813845" cy="5796938"/>
          </a:xfrm>
        </p:grpSpPr>
        <p:pic>
          <p:nvPicPr>
            <p:cNvPr id="3" name="Image 2" descr="Une image contenant croquis, dessin, conception&#10;&#10;Le contenu généré par l’IA peut être incorrect.">
              <a:extLst>
                <a:ext uri="{FF2B5EF4-FFF2-40B4-BE49-F238E27FC236}">
                  <a16:creationId xmlns:a16="http://schemas.microsoft.com/office/drawing/2014/main" id="{0A48D678-2EE5-A27E-4B78-665B7B577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1076" y="3318525"/>
              <a:ext cx="7813845" cy="579693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0C50062-FFE5-0593-88B0-D78193D01023}"/>
                </a:ext>
              </a:extLst>
            </p:cNvPr>
            <p:cNvSpPr/>
            <p:nvPr/>
          </p:nvSpPr>
          <p:spPr>
            <a:xfrm>
              <a:off x="4988560" y="4762500"/>
              <a:ext cx="1828800" cy="3352800"/>
            </a:xfrm>
            <a:custGeom>
              <a:avLst/>
              <a:gdLst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828800 w 1828800"/>
                <a:gd name="connsiteY2" fmla="*/ 335280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747520 w 1828800"/>
                <a:gd name="connsiteY2" fmla="*/ 247904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69440"/>
                <a:gd name="connsiteY0" fmla="*/ 894080 h 3352800"/>
                <a:gd name="connsiteX1" fmla="*/ 1869440 w 1869440"/>
                <a:gd name="connsiteY1" fmla="*/ 0 h 3352800"/>
                <a:gd name="connsiteX2" fmla="*/ 1788160 w 1869440"/>
                <a:gd name="connsiteY2" fmla="*/ 2479040 h 3352800"/>
                <a:gd name="connsiteX3" fmla="*/ 40640 w 1869440"/>
                <a:gd name="connsiteY3" fmla="*/ 3352800 h 3352800"/>
                <a:gd name="connsiteX4" fmla="*/ 0 w 1869440"/>
                <a:gd name="connsiteY4" fmla="*/ 894080 h 3352800"/>
                <a:gd name="connsiteX0" fmla="*/ 0 w 1869440"/>
                <a:gd name="connsiteY0" fmla="*/ 792480 h 3251200"/>
                <a:gd name="connsiteX1" fmla="*/ 1869440 w 1869440"/>
                <a:gd name="connsiteY1" fmla="*/ 0 h 3251200"/>
                <a:gd name="connsiteX2" fmla="*/ 1788160 w 1869440"/>
                <a:gd name="connsiteY2" fmla="*/ 2377440 h 3251200"/>
                <a:gd name="connsiteX3" fmla="*/ 40640 w 1869440"/>
                <a:gd name="connsiteY3" fmla="*/ 3251200 h 3251200"/>
                <a:gd name="connsiteX4" fmla="*/ 0 w 1869440"/>
                <a:gd name="connsiteY4" fmla="*/ 792480 h 3251200"/>
                <a:gd name="connsiteX0" fmla="*/ 0 w 1828800"/>
                <a:gd name="connsiteY0" fmla="*/ 89408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894080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0" h="3352800">
                  <a:moveTo>
                    <a:pt x="0" y="894080"/>
                  </a:moveTo>
                  <a:lnTo>
                    <a:pt x="1828800" y="0"/>
                  </a:lnTo>
                  <a:lnTo>
                    <a:pt x="1788160" y="2479040"/>
                  </a:lnTo>
                  <a:lnTo>
                    <a:pt x="40640" y="3352800"/>
                  </a:lnTo>
                  <a:lnTo>
                    <a:pt x="0" y="89408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15E671E7-F864-0624-E76E-E48463CE6A45}"/>
                </a:ext>
              </a:extLst>
            </p:cNvPr>
            <p:cNvSpPr/>
            <p:nvPr/>
          </p:nvSpPr>
          <p:spPr>
            <a:xfrm flipH="1">
              <a:off x="6807200" y="4762500"/>
              <a:ext cx="1889760" cy="3312160"/>
            </a:xfrm>
            <a:custGeom>
              <a:avLst/>
              <a:gdLst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828800 w 1828800"/>
                <a:gd name="connsiteY2" fmla="*/ 335280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747520 w 1828800"/>
                <a:gd name="connsiteY2" fmla="*/ 247904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69440"/>
                <a:gd name="connsiteY0" fmla="*/ 894080 h 3352800"/>
                <a:gd name="connsiteX1" fmla="*/ 1869440 w 1869440"/>
                <a:gd name="connsiteY1" fmla="*/ 0 h 3352800"/>
                <a:gd name="connsiteX2" fmla="*/ 1788160 w 1869440"/>
                <a:gd name="connsiteY2" fmla="*/ 2479040 h 3352800"/>
                <a:gd name="connsiteX3" fmla="*/ 40640 w 1869440"/>
                <a:gd name="connsiteY3" fmla="*/ 3352800 h 3352800"/>
                <a:gd name="connsiteX4" fmla="*/ 0 w 1869440"/>
                <a:gd name="connsiteY4" fmla="*/ 894080 h 3352800"/>
                <a:gd name="connsiteX0" fmla="*/ 0 w 1869440"/>
                <a:gd name="connsiteY0" fmla="*/ 792480 h 3251200"/>
                <a:gd name="connsiteX1" fmla="*/ 1869440 w 1869440"/>
                <a:gd name="connsiteY1" fmla="*/ 0 h 3251200"/>
                <a:gd name="connsiteX2" fmla="*/ 1788160 w 1869440"/>
                <a:gd name="connsiteY2" fmla="*/ 2377440 h 3251200"/>
                <a:gd name="connsiteX3" fmla="*/ 40640 w 1869440"/>
                <a:gd name="connsiteY3" fmla="*/ 3251200 h 3251200"/>
                <a:gd name="connsiteX4" fmla="*/ 0 w 1869440"/>
                <a:gd name="connsiteY4" fmla="*/ 792480 h 3251200"/>
                <a:gd name="connsiteX0" fmla="*/ 0 w 1828800"/>
                <a:gd name="connsiteY0" fmla="*/ 89408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894080 h 3352800"/>
                <a:gd name="connsiteX0" fmla="*/ 0 w 1828800"/>
                <a:gd name="connsiteY0" fmla="*/ 77216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772160 h 3352800"/>
                <a:gd name="connsiteX0" fmla="*/ 60960 w 1889760"/>
                <a:gd name="connsiteY0" fmla="*/ 772160 h 3312160"/>
                <a:gd name="connsiteX1" fmla="*/ 1889760 w 1889760"/>
                <a:gd name="connsiteY1" fmla="*/ 0 h 3312160"/>
                <a:gd name="connsiteX2" fmla="*/ 1849120 w 1889760"/>
                <a:gd name="connsiteY2" fmla="*/ 2479040 h 3312160"/>
                <a:gd name="connsiteX3" fmla="*/ 0 w 1889760"/>
                <a:gd name="connsiteY3" fmla="*/ 3312160 h 3312160"/>
                <a:gd name="connsiteX4" fmla="*/ 60960 w 1889760"/>
                <a:gd name="connsiteY4" fmla="*/ 772160 h 33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60" h="3312160">
                  <a:moveTo>
                    <a:pt x="60960" y="772160"/>
                  </a:moveTo>
                  <a:lnTo>
                    <a:pt x="1889760" y="0"/>
                  </a:lnTo>
                  <a:lnTo>
                    <a:pt x="1849120" y="2479040"/>
                  </a:lnTo>
                  <a:lnTo>
                    <a:pt x="0" y="3312160"/>
                  </a:lnTo>
                  <a:lnTo>
                    <a:pt x="60960" y="77216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28686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221BD-C4AE-851A-DEC0-BC0910E98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6133D7-5C9D-58BB-B42D-42777D6EE2D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94C07-4D37-0006-B986-7A5C5B27647F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4DB7E7-9FD4-D584-1B4F-FEA82F8FF0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E05021-1F18-574A-7AB7-FFE4A5ED64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76FCE2-0702-0D25-D9AC-9C01606B47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BA1A76-F932-7560-29F5-DEE6C0AB1AD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05615E2-3FBB-F7D1-AD39-4488D69C3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2DA0568-98A2-24B0-363E-B116D3134DCA}"/>
              </a:ext>
            </a:extLst>
          </p:cNvPr>
          <p:cNvGrpSpPr/>
          <p:nvPr/>
        </p:nvGrpSpPr>
        <p:grpSpPr>
          <a:xfrm>
            <a:off x="2951076" y="3318525"/>
            <a:ext cx="7813845" cy="5796938"/>
            <a:chOff x="2951076" y="3318525"/>
            <a:chExt cx="7813845" cy="5796938"/>
          </a:xfrm>
        </p:grpSpPr>
        <p:pic>
          <p:nvPicPr>
            <p:cNvPr id="3" name="Image 2" descr="Une image contenant croquis, dessin, conception&#10;&#10;Le contenu généré par l’IA peut être incorrect.">
              <a:extLst>
                <a:ext uri="{FF2B5EF4-FFF2-40B4-BE49-F238E27FC236}">
                  <a16:creationId xmlns:a16="http://schemas.microsoft.com/office/drawing/2014/main" id="{95C497BC-6CE5-9D4C-0E52-6D6B99012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1076" y="3318525"/>
              <a:ext cx="7813845" cy="579693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D2E292-A9AA-5189-8AAC-CE3EF22DD550}"/>
                </a:ext>
              </a:extLst>
            </p:cNvPr>
            <p:cNvSpPr/>
            <p:nvPr/>
          </p:nvSpPr>
          <p:spPr>
            <a:xfrm>
              <a:off x="4988560" y="4762500"/>
              <a:ext cx="1828800" cy="3352800"/>
            </a:xfrm>
            <a:custGeom>
              <a:avLst/>
              <a:gdLst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828800 w 1828800"/>
                <a:gd name="connsiteY2" fmla="*/ 335280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747520 w 1828800"/>
                <a:gd name="connsiteY2" fmla="*/ 247904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69440"/>
                <a:gd name="connsiteY0" fmla="*/ 894080 h 3352800"/>
                <a:gd name="connsiteX1" fmla="*/ 1869440 w 1869440"/>
                <a:gd name="connsiteY1" fmla="*/ 0 h 3352800"/>
                <a:gd name="connsiteX2" fmla="*/ 1788160 w 1869440"/>
                <a:gd name="connsiteY2" fmla="*/ 2479040 h 3352800"/>
                <a:gd name="connsiteX3" fmla="*/ 40640 w 1869440"/>
                <a:gd name="connsiteY3" fmla="*/ 3352800 h 3352800"/>
                <a:gd name="connsiteX4" fmla="*/ 0 w 1869440"/>
                <a:gd name="connsiteY4" fmla="*/ 894080 h 3352800"/>
                <a:gd name="connsiteX0" fmla="*/ 0 w 1869440"/>
                <a:gd name="connsiteY0" fmla="*/ 792480 h 3251200"/>
                <a:gd name="connsiteX1" fmla="*/ 1869440 w 1869440"/>
                <a:gd name="connsiteY1" fmla="*/ 0 h 3251200"/>
                <a:gd name="connsiteX2" fmla="*/ 1788160 w 1869440"/>
                <a:gd name="connsiteY2" fmla="*/ 2377440 h 3251200"/>
                <a:gd name="connsiteX3" fmla="*/ 40640 w 1869440"/>
                <a:gd name="connsiteY3" fmla="*/ 3251200 h 3251200"/>
                <a:gd name="connsiteX4" fmla="*/ 0 w 1869440"/>
                <a:gd name="connsiteY4" fmla="*/ 792480 h 3251200"/>
                <a:gd name="connsiteX0" fmla="*/ 0 w 1828800"/>
                <a:gd name="connsiteY0" fmla="*/ 89408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894080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0" h="3352800">
                  <a:moveTo>
                    <a:pt x="0" y="894080"/>
                  </a:moveTo>
                  <a:lnTo>
                    <a:pt x="1828800" y="0"/>
                  </a:lnTo>
                  <a:lnTo>
                    <a:pt x="1788160" y="2479040"/>
                  </a:lnTo>
                  <a:lnTo>
                    <a:pt x="40640" y="3352800"/>
                  </a:lnTo>
                  <a:lnTo>
                    <a:pt x="0" y="89408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9C82E80D-0620-BC93-52DF-3FEA34DF83F7}"/>
                </a:ext>
              </a:extLst>
            </p:cNvPr>
            <p:cNvSpPr/>
            <p:nvPr/>
          </p:nvSpPr>
          <p:spPr>
            <a:xfrm flipH="1">
              <a:off x="6807200" y="4762500"/>
              <a:ext cx="1889760" cy="3312160"/>
            </a:xfrm>
            <a:custGeom>
              <a:avLst/>
              <a:gdLst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828800 w 1828800"/>
                <a:gd name="connsiteY2" fmla="*/ 335280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747520 w 1828800"/>
                <a:gd name="connsiteY2" fmla="*/ 247904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69440"/>
                <a:gd name="connsiteY0" fmla="*/ 894080 h 3352800"/>
                <a:gd name="connsiteX1" fmla="*/ 1869440 w 1869440"/>
                <a:gd name="connsiteY1" fmla="*/ 0 h 3352800"/>
                <a:gd name="connsiteX2" fmla="*/ 1788160 w 1869440"/>
                <a:gd name="connsiteY2" fmla="*/ 2479040 h 3352800"/>
                <a:gd name="connsiteX3" fmla="*/ 40640 w 1869440"/>
                <a:gd name="connsiteY3" fmla="*/ 3352800 h 3352800"/>
                <a:gd name="connsiteX4" fmla="*/ 0 w 1869440"/>
                <a:gd name="connsiteY4" fmla="*/ 894080 h 3352800"/>
                <a:gd name="connsiteX0" fmla="*/ 0 w 1869440"/>
                <a:gd name="connsiteY0" fmla="*/ 792480 h 3251200"/>
                <a:gd name="connsiteX1" fmla="*/ 1869440 w 1869440"/>
                <a:gd name="connsiteY1" fmla="*/ 0 h 3251200"/>
                <a:gd name="connsiteX2" fmla="*/ 1788160 w 1869440"/>
                <a:gd name="connsiteY2" fmla="*/ 2377440 h 3251200"/>
                <a:gd name="connsiteX3" fmla="*/ 40640 w 1869440"/>
                <a:gd name="connsiteY3" fmla="*/ 3251200 h 3251200"/>
                <a:gd name="connsiteX4" fmla="*/ 0 w 1869440"/>
                <a:gd name="connsiteY4" fmla="*/ 792480 h 3251200"/>
                <a:gd name="connsiteX0" fmla="*/ 0 w 1828800"/>
                <a:gd name="connsiteY0" fmla="*/ 89408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894080 h 3352800"/>
                <a:gd name="connsiteX0" fmla="*/ 0 w 1828800"/>
                <a:gd name="connsiteY0" fmla="*/ 77216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772160 h 3352800"/>
                <a:gd name="connsiteX0" fmla="*/ 60960 w 1889760"/>
                <a:gd name="connsiteY0" fmla="*/ 772160 h 3312160"/>
                <a:gd name="connsiteX1" fmla="*/ 1889760 w 1889760"/>
                <a:gd name="connsiteY1" fmla="*/ 0 h 3312160"/>
                <a:gd name="connsiteX2" fmla="*/ 1849120 w 1889760"/>
                <a:gd name="connsiteY2" fmla="*/ 2479040 h 3312160"/>
                <a:gd name="connsiteX3" fmla="*/ 0 w 1889760"/>
                <a:gd name="connsiteY3" fmla="*/ 3312160 h 3312160"/>
                <a:gd name="connsiteX4" fmla="*/ 60960 w 1889760"/>
                <a:gd name="connsiteY4" fmla="*/ 772160 h 33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60" h="3312160">
                  <a:moveTo>
                    <a:pt x="60960" y="772160"/>
                  </a:moveTo>
                  <a:lnTo>
                    <a:pt x="1889760" y="0"/>
                  </a:lnTo>
                  <a:lnTo>
                    <a:pt x="1849120" y="2479040"/>
                  </a:lnTo>
                  <a:lnTo>
                    <a:pt x="0" y="3312160"/>
                  </a:lnTo>
                  <a:lnTo>
                    <a:pt x="60960" y="77216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53491B7-9376-8EE3-CC01-B4BF28738970}"/>
              </a:ext>
            </a:extLst>
          </p:cNvPr>
          <p:cNvSpPr txBox="1"/>
          <p:nvPr/>
        </p:nvSpPr>
        <p:spPr>
          <a:xfrm>
            <a:off x="11040775" y="49779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2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85C229-9B5E-E88A-6CC2-6E14E4BD45B4}"/>
              </a:ext>
            </a:extLst>
          </p:cNvPr>
          <p:cNvSpPr txBox="1"/>
          <p:nvPr/>
        </p:nvSpPr>
        <p:spPr>
          <a:xfrm>
            <a:off x="11040775" y="64050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A554EA4-0570-3587-3935-664F615CF720}"/>
              </a:ext>
            </a:extLst>
          </p:cNvPr>
          <p:cNvCxnSpPr/>
          <p:nvPr/>
        </p:nvCxnSpPr>
        <p:spPr>
          <a:xfrm>
            <a:off x="10632262" y="6301382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973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0EAE9-19E7-BEBB-DF58-9DC8488A0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085E4B4-A30F-DE5E-E816-4AE6618EB4F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A41803-E53F-C32E-FA29-3B011F982908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85E09C-A3F7-0D5C-E68B-3637DE084D8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897226-0F4F-A6FB-0A32-7613917F973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بفتح الورقة بحيث تشكل جزأين فقط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129FDE-1896-8E36-C0E1-81E2ED75AC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A718AA6-0CC7-3300-3C09-30CA7126B98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545D519-CE7F-D78C-1A80-8DAAF0A7F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D8CFDC5-006F-1347-2B7A-1CA35EDCDC4F}"/>
              </a:ext>
            </a:extLst>
          </p:cNvPr>
          <p:cNvGrpSpPr/>
          <p:nvPr/>
        </p:nvGrpSpPr>
        <p:grpSpPr>
          <a:xfrm>
            <a:off x="2580086" y="2960401"/>
            <a:ext cx="8555826" cy="6347399"/>
            <a:chOff x="2580086" y="2960401"/>
            <a:chExt cx="8555826" cy="6347399"/>
          </a:xfrm>
        </p:grpSpPr>
        <p:pic>
          <p:nvPicPr>
            <p:cNvPr id="4" name="Image 3" descr="Une image contenant croquis, conception, diagramme&#10;&#10;Le contenu généré par l’IA peut être incorrect.">
              <a:extLst>
                <a:ext uri="{FF2B5EF4-FFF2-40B4-BE49-F238E27FC236}">
                  <a16:creationId xmlns:a16="http://schemas.microsoft.com/office/drawing/2014/main" id="{3614921B-8D30-E271-8EEF-182CA4F56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086" y="2960401"/>
              <a:ext cx="8555826" cy="634739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556267E-95A4-C927-2783-E796F176CEF0}"/>
                </a:ext>
              </a:extLst>
            </p:cNvPr>
            <p:cNvSpPr/>
            <p:nvPr/>
          </p:nvSpPr>
          <p:spPr>
            <a:xfrm>
              <a:off x="7467600" y="4610100"/>
              <a:ext cx="1219200" cy="2895600"/>
            </a:xfrm>
            <a:custGeom>
              <a:avLst/>
              <a:gdLst>
                <a:gd name="connsiteX0" fmla="*/ 0 w 1219200"/>
                <a:gd name="connsiteY0" fmla="*/ 0 h 2895600"/>
                <a:gd name="connsiteX1" fmla="*/ 1219200 w 1219200"/>
                <a:gd name="connsiteY1" fmla="*/ 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326640 h 2895600"/>
                <a:gd name="connsiteX4" fmla="*/ 0 w 1219200"/>
                <a:gd name="connsiteY4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2895600">
                  <a:moveTo>
                    <a:pt x="0" y="0"/>
                  </a:moveTo>
                  <a:lnTo>
                    <a:pt x="1219200" y="528320"/>
                  </a:lnTo>
                  <a:lnTo>
                    <a:pt x="1219200" y="2895600"/>
                  </a:lnTo>
                  <a:lnTo>
                    <a:pt x="0" y="2326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1B607A2-89F1-0056-3BC4-A5E89DE6F057}"/>
                </a:ext>
              </a:extLst>
            </p:cNvPr>
            <p:cNvSpPr/>
            <p:nvPr/>
          </p:nvSpPr>
          <p:spPr>
            <a:xfrm>
              <a:off x="3733800" y="4549140"/>
              <a:ext cx="1676400" cy="2346960"/>
            </a:xfrm>
            <a:custGeom>
              <a:avLst/>
              <a:gdLst>
                <a:gd name="connsiteX0" fmla="*/ 0 w 1676400"/>
                <a:gd name="connsiteY0" fmla="*/ 0 h 2286000"/>
                <a:gd name="connsiteX1" fmla="*/ 1676400 w 1676400"/>
                <a:gd name="connsiteY1" fmla="*/ 0 h 2286000"/>
                <a:gd name="connsiteX2" fmla="*/ 1676400 w 1676400"/>
                <a:gd name="connsiteY2" fmla="*/ 2286000 h 2286000"/>
                <a:gd name="connsiteX3" fmla="*/ 0 w 1676400"/>
                <a:gd name="connsiteY3" fmla="*/ 2286000 h 2286000"/>
                <a:gd name="connsiteX4" fmla="*/ 0 w 1676400"/>
                <a:gd name="connsiteY4" fmla="*/ 0 h 2286000"/>
                <a:gd name="connsiteX0" fmla="*/ 0 w 1676400"/>
                <a:gd name="connsiteY0" fmla="*/ 0 h 2346960"/>
                <a:gd name="connsiteX1" fmla="*/ 1676400 w 1676400"/>
                <a:gd name="connsiteY1" fmla="*/ 6096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  <a:gd name="connsiteX0" fmla="*/ 0 w 1676400"/>
                <a:gd name="connsiteY0" fmla="*/ 0 h 2346960"/>
                <a:gd name="connsiteX1" fmla="*/ 1676400 w 1676400"/>
                <a:gd name="connsiteY1" fmla="*/ 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00" h="2346960">
                  <a:moveTo>
                    <a:pt x="0" y="0"/>
                  </a:moveTo>
                  <a:lnTo>
                    <a:pt x="1676400" y="0"/>
                  </a:lnTo>
                  <a:lnTo>
                    <a:pt x="1676400" y="2346960"/>
                  </a:lnTo>
                  <a:lnTo>
                    <a:pt x="0" y="23469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27084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0BDBD-EB26-C6DE-C2EA-CD67CD131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CEFC05F-72C6-C1A2-E005-C8C6A7CEC7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87D845-F4F4-7C2B-4DE3-6A106158F2BE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56D456-AB15-524D-67B7-DD4C0C5B72E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33CB9B-F7B3-2D6C-C885-AE2689F36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الذي يشكله الآن الجزء الملون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A59351-5EC1-23D3-EFCD-EF8E377CB5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65B035F-32A1-0BA4-0E25-DBAE44F22A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AEE23CF-3B67-36B9-273A-9442D534D8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2F45E5F-EF7A-4B6D-DBBB-96EB961817EB}"/>
              </a:ext>
            </a:extLst>
          </p:cNvPr>
          <p:cNvGrpSpPr/>
          <p:nvPr/>
        </p:nvGrpSpPr>
        <p:grpSpPr>
          <a:xfrm>
            <a:off x="2580086" y="2960401"/>
            <a:ext cx="8555826" cy="6347399"/>
            <a:chOff x="2580086" y="2960401"/>
            <a:chExt cx="8555826" cy="6347399"/>
          </a:xfrm>
        </p:grpSpPr>
        <p:pic>
          <p:nvPicPr>
            <p:cNvPr id="4" name="Image 3" descr="Une image contenant croquis, conception, diagramme&#10;&#10;Le contenu généré par l’IA peut être incorrect.">
              <a:extLst>
                <a:ext uri="{FF2B5EF4-FFF2-40B4-BE49-F238E27FC236}">
                  <a16:creationId xmlns:a16="http://schemas.microsoft.com/office/drawing/2014/main" id="{AFBCBD91-9E61-6117-FBD6-BAF681A9F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086" y="2960401"/>
              <a:ext cx="8555826" cy="634739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05F9D40-EBDB-479B-7D72-1FD066D38366}"/>
                </a:ext>
              </a:extLst>
            </p:cNvPr>
            <p:cNvSpPr/>
            <p:nvPr/>
          </p:nvSpPr>
          <p:spPr>
            <a:xfrm>
              <a:off x="7467600" y="4610100"/>
              <a:ext cx="1219200" cy="2895600"/>
            </a:xfrm>
            <a:custGeom>
              <a:avLst/>
              <a:gdLst>
                <a:gd name="connsiteX0" fmla="*/ 0 w 1219200"/>
                <a:gd name="connsiteY0" fmla="*/ 0 h 2895600"/>
                <a:gd name="connsiteX1" fmla="*/ 1219200 w 1219200"/>
                <a:gd name="connsiteY1" fmla="*/ 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326640 h 2895600"/>
                <a:gd name="connsiteX4" fmla="*/ 0 w 1219200"/>
                <a:gd name="connsiteY4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2895600">
                  <a:moveTo>
                    <a:pt x="0" y="0"/>
                  </a:moveTo>
                  <a:lnTo>
                    <a:pt x="1219200" y="528320"/>
                  </a:lnTo>
                  <a:lnTo>
                    <a:pt x="1219200" y="2895600"/>
                  </a:lnTo>
                  <a:lnTo>
                    <a:pt x="0" y="2326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849A3D-8853-CECB-D621-0B90D6BB9ED2}"/>
                </a:ext>
              </a:extLst>
            </p:cNvPr>
            <p:cNvSpPr/>
            <p:nvPr/>
          </p:nvSpPr>
          <p:spPr>
            <a:xfrm>
              <a:off x="3733800" y="4549140"/>
              <a:ext cx="1676400" cy="2346960"/>
            </a:xfrm>
            <a:custGeom>
              <a:avLst/>
              <a:gdLst>
                <a:gd name="connsiteX0" fmla="*/ 0 w 1676400"/>
                <a:gd name="connsiteY0" fmla="*/ 0 h 2286000"/>
                <a:gd name="connsiteX1" fmla="*/ 1676400 w 1676400"/>
                <a:gd name="connsiteY1" fmla="*/ 0 h 2286000"/>
                <a:gd name="connsiteX2" fmla="*/ 1676400 w 1676400"/>
                <a:gd name="connsiteY2" fmla="*/ 2286000 h 2286000"/>
                <a:gd name="connsiteX3" fmla="*/ 0 w 1676400"/>
                <a:gd name="connsiteY3" fmla="*/ 2286000 h 2286000"/>
                <a:gd name="connsiteX4" fmla="*/ 0 w 1676400"/>
                <a:gd name="connsiteY4" fmla="*/ 0 h 2286000"/>
                <a:gd name="connsiteX0" fmla="*/ 0 w 1676400"/>
                <a:gd name="connsiteY0" fmla="*/ 0 h 2346960"/>
                <a:gd name="connsiteX1" fmla="*/ 1676400 w 1676400"/>
                <a:gd name="connsiteY1" fmla="*/ 6096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  <a:gd name="connsiteX0" fmla="*/ 0 w 1676400"/>
                <a:gd name="connsiteY0" fmla="*/ 0 h 2346960"/>
                <a:gd name="connsiteX1" fmla="*/ 1676400 w 1676400"/>
                <a:gd name="connsiteY1" fmla="*/ 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00" h="2346960">
                  <a:moveTo>
                    <a:pt x="0" y="0"/>
                  </a:moveTo>
                  <a:lnTo>
                    <a:pt x="1676400" y="0"/>
                  </a:lnTo>
                  <a:lnTo>
                    <a:pt x="1676400" y="2346960"/>
                  </a:lnTo>
                  <a:lnTo>
                    <a:pt x="0" y="23469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76844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34468-3D10-CB5E-46CA-2683A2592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1DD53C-3D94-D82E-904B-B20E5547092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2340AB-C80F-2E00-DB7B-B34D3B55EA50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7B2A9F-1097-E511-8F00-90B56991596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3ED7ADB-D233-A0A7-91A5-CE1962EF378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2BC832-1563-FE2F-B67B-E679A08DE8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D31EF0C-3413-5954-C60B-7D7E55BCAD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9DB90C-2E4E-3FDE-12E3-A6F34B23A6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BD7359-09DF-0D19-8769-C2D69EFD5AAD}"/>
              </a:ext>
            </a:extLst>
          </p:cNvPr>
          <p:cNvGrpSpPr/>
          <p:nvPr/>
        </p:nvGrpSpPr>
        <p:grpSpPr>
          <a:xfrm>
            <a:off x="2580086" y="2960401"/>
            <a:ext cx="8555826" cy="6347399"/>
            <a:chOff x="2580086" y="2960401"/>
            <a:chExt cx="8555826" cy="6347399"/>
          </a:xfrm>
        </p:grpSpPr>
        <p:pic>
          <p:nvPicPr>
            <p:cNvPr id="4" name="Image 3" descr="Une image contenant croquis, conception, diagramme&#10;&#10;Le contenu généré par l’IA peut être incorrect.">
              <a:extLst>
                <a:ext uri="{FF2B5EF4-FFF2-40B4-BE49-F238E27FC236}">
                  <a16:creationId xmlns:a16="http://schemas.microsoft.com/office/drawing/2014/main" id="{DD2F0AAB-C224-259B-8B08-6531ECAD7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086" y="2960401"/>
              <a:ext cx="8555826" cy="634739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41A451D-7AAF-43B7-B1AB-6D484688778E}"/>
                </a:ext>
              </a:extLst>
            </p:cNvPr>
            <p:cNvSpPr/>
            <p:nvPr/>
          </p:nvSpPr>
          <p:spPr>
            <a:xfrm>
              <a:off x="7467600" y="4610100"/>
              <a:ext cx="1219200" cy="2895600"/>
            </a:xfrm>
            <a:custGeom>
              <a:avLst/>
              <a:gdLst>
                <a:gd name="connsiteX0" fmla="*/ 0 w 1219200"/>
                <a:gd name="connsiteY0" fmla="*/ 0 h 2895600"/>
                <a:gd name="connsiteX1" fmla="*/ 1219200 w 1219200"/>
                <a:gd name="connsiteY1" fmla="*/ 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326640 h 2895600"/>
                <a:gd name="connsiteX4" fmla="*/ 0 w 1219200"/>
                <a:gd name="connsiteY4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2895600">
                  <a:moveTo>
                    <a:pt x="0" y="0"/>
                  </a:moveTo>
                  <a:lnTo>
                    <a:pt x="1219200" y="528320"/>
                  </a:lnTo>
                  <a:lnTo>
                    <a:pt x="1219200" y="2895600"/>
                  </a:lnTo>
                  <a:lnTo>
                    <a:pt x="0" y="2326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349306-CA92-B227-8E81-619AD2B64D40}"/>
                </a:ext>
              </a:extLst>
            </p:cNvPr>
            <p:cNvSpPr/>
            <p:nvPr/>
          </p:nvSpPr>
          <p:spPr>
            <a:xfrm>
              <a:off x="3733800" y="4549140"/>
              <a:ext cx="1676400" cy="2346960"/>
            </a:xfrm>
            <a:custGeom>
              <a:avLst/>
              <a:gdLst>
                <a:gd name="connsiteX0" fmla="*/ 0 w 1676400"/>
                <a:gd name="connsiteY0" fmla="*/ 0 h 2286000"/>
                <a:gd name="connsiteX1" fmla="*/ 1676400 w 1676400"/>
                <a:gd name="connsiteY1" fmla="*/ 0 h 2286000"/>
                <a:gd name="connsiteX2" fmla="*/ 1676400 w 1676400"/>
                <a:gd name="connsiteY2" fmla="*/ 2286000 h 2286000"/>
                <a:gd name="connsiteX3" fmla="*/ 0 w 1676400"/>
                <a:gd name="connsiteY3" fmla="*/ 2286000 h 2286000"/>
                <a:gd name="connsiteX4" fmla="*/ 0 w 1676400"/>
                <a:gd name="connsiteY4" fmla="*/ 0 h 2286000"/>
                <a:gd name="connsiteX0" fmla="*/ 0 w 1676400"/>
                <a:gd name="connsiteY0" fmla="*/ 0 h 2346960"/>
                <a:gd name="connsiteX1" fmla="*/ 1676400 w 1676400"/>
                <a:gd name="connsiteY1" fmla="*/ 6096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  <a:gd name="connsiteX0" fmla="*/ 0 w 1676400"/>
                <a:gd name="connsiteY0" fmla="*/ 0 h 2346960"/>
                <a:gd name="connsiteX1" fmla="*/ 1676400 w 1676400"/>
                <a:gd name="connsiteY1" fmla="*/ 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00" h="2346960">
                  <a:moveTo>
                    <a:pt x="0" y="0"/>
                  </a:moveTo>
                  <a:lnTo>
                    <a:pt x="1676400" y="0"/>
                  </a:lnTo>
                  <a:lnTo>
                    <a:pt x="1676400" y="2346960"/>
                  </a:lnTo>
                  <a:lnTo>
                    <a:pt x="0" y="23469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87FFBBE-ED78-AC1F-0579-3E896ABBC106}"/>
              </a:ext>
            </a:extLst>
          </p:cNvPr>
          <p:cNvSpPr txBox="1"/>
          <p:nvPr/>
        </p:nvSpPr>
        <p:spPr>
          <a:xfrm>
            <a:off x="11427845" y="46431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1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2927B6E-C79F-0BD9-135F-51C1DF312771}"/>
              </a:ext>
            </a:extLst>
          </p:cNvPr>
          <p:cNvSpPr txBox="1"/>
          <p:nvPr/>
        </p:nvSpPr>
        <p:spPr>
          <a:xfrm>
            <a:off x="11427845" y="6070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F947D52-A596-38B9-02CF-2D7F8DF5AACA}"/>
              </a:ext>
            </a:extLst>
          </p:cNvPr>
          <p:cNvCxnSpPr/>
          <p:nvPr/>
        </p:nvCxnSpPr>
        <p:spPr>
          <a:xfrm>
            <a:off x="11019332" y="596655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971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45834-6B01-3322-B3F8-D22EDD079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FA8AEF-D7B7-2D26-9EC9-45CD1858123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DE71A5-5FCA-8E4C-2EE0-E9681AA4B9D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920F8A-17AF-99D4-E5D5-E11B6B136FB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CB19616-1201-1789-A2D3-06FC9C64288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أننا عبرنا على نفس الحيز الملون بعددين كسريين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0C79A7A-F7CF-1274-390E-45DBBC2B12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33309DE-99A4-03D4-4B05-8086369201B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505C30-D644-1118-F6E6-97303859D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66E8362-81C0-25CF-E1EF-39198C0A80A9}"/>
              </a:ext>
            </a:extLst>
          </p:cNvPr>
          <p:cNvGrpSpPr/>
          <p:nvPr/>
        </p:nvGrpSpPr>
        <p:grpSpPr>
          <a:xfrm>
            <a:off x="454632" y="3198649"/>
            <a:ext cx="5677978" cy="4212380"/>
            <a:chOff x="2580086" y="2960401"/>
            <a:chExt cx="8555826" cy="6347399"/>
          </a:xfrm>
        </p:grpSpPr>
        <p:pic>
          <p:nvPicPr>
            <p:cNvPr id="4" name="Image 3" descr="Une image contenant croquis, conception, diagramme&#10;&#10;Le contenu généré par l’IA peut être incorrect.">
              <a:extLst>
                <a:ext uri="{FF2B5EF4-FFF2-40B4-BE49-F238E27FC236}">
                  <a16:creationId xmlns:a16="http://schemas.microsoft.com/office/drawing/2014/main" id="{2770D758-E968-56CF-8994-8D89D58E4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086" y="2960401"/>
              <a:ext cx="8555826" cy="634739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E6B3261-CE10-332E-CE1A-A220BC50FFF2}"/>
                </a:ext>
              </a:extLst>
            </p:cNvPr>
            <p:cNvSpPr/>
            <p:nvPr/>
          </p:nvSpPr>
          <p:spPr>
            <a:xfrm>
              <a:off x="7467600" y="4610100"/>
              <a:ext cx="1219200" cy="2895600"/>
            </a:xfrm>
            <a:custGeom>
              <a:avLst/>
              <a:gdLst>
                <a:gd name="connsiteX0" fmla="*/ 0 w 1219200"/>
                <a:gd name="connsiteY0" fmla="*/ 0 h 2895600"/>
                <a:gd name="connsiteX1" fmla="*/ 1219200 w 1219200"/>
                <a:gd name="connsiteY1" fmla="*/ 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895600 h 2895600"/>
                <a:gd name="connsiteX4" fmla="*/ 0 w 1219200"/>
                <a:gd name="connsiteY4" fmla="*/ 0 h 2895600"/>
                <a:gd name="connsiteX0" fmla="*/ 0 w 1219200"/>
                <a:gd name="connsiteY0" fmla="*/ 0 h 2895600"/>
                <a:gd name="connsiteX1" fmla="*/ 1219200 w 1219200"/>
                <a:gd name="connsiteY1" fmla="*/ 528320 h 2895600"/>
                <a:gd name="connsiteX2" fmla="*/ 1219200 w 1219200"/>
                <a:gd name="connsiteY2" fmla="*/ 2895600 h 2895600"/>
                <a:gd name="connsiteX3" fmla="*/ 0 w 1219200"/>
                <a:gd name="connsiteY3" fmla="*/ 2326640 h 2895600"/>
                <a:gd name="connsiteX4" fmla="*/ 0 w 1219200"/>
                <a:gd name="connsiteY4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2895600">
                  <a:moveTo>
                    <a:pt x="0" y="0"/>
                  </a:moveTo>
                  <a:lnTo>
                    <a:pt x="1219200" y="528320"/>
                  </a:lnTo>
                  <a:lnTo>
                    <a:pt x="1219200" y="2895600"/>
                  </a:lnTo>
                  <a:lnTo>
                    <a:pt x="0" y="2326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C31A8AA-5484-C4E6-DA84-BE7F50DAFB3B}"/>
                </a:ext>
              </a:extLst>
            </p:cNvPr>
            <p:cNvSpPr/>
            <p:nvPr/>
          </p:nvSpPr>
          <p:spPr>
            <a:xfrm>
              <a:off x="3733800" y="4549140"/>
              <a:ext cx="1676400" cy="2346960"/>
            </a:xfrm>
            <a:custGeom>
              <a:avLst/>
              <a:gdLst>
                <a:gd name="connsiteX0" fmla="*/ 0 w 1676400"/>
                <a:gd name="connsiteY0" fmla="*/ 0 h 2286000"/>
                <a:gd name="connsiteX1" fmla="*/ 1676400 w 1676400"/>
                <a:gd name="connsiteY1" fmla="*/ 0 h 2286000"/>
                <a:gd name="connsiteX2" fmla="*/ 1676400 w 1676400"/>
                <a:gd name="connsiteY2" fmla="*/ 2286000 h 2286000"/>
                <a:gd name="connsiteX3" fmla="*/ 0 w 1676400"/>
                <a:gd name="connsiteY3" fmla="*/ 2286000 h 2286000"/>
                <a:gd name="connsiteX4" fmla="*/ 0 w 1676400"/>
                <a:gd name="connsiteY4" fmla="*/ 0 h 2286000"/>
                <a:gd name="connsiteX0" fmla="*/ 0 w 1676400"/>
                <a:gd name="connsiteY0" fmla="*/ 0 h 2346960"/>
                <a:gd name="connsiteX1" fmla="*/ 1676400 w 1676400"/>
                <a:gd name="connsiteY1" fmla="*/ 6096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  <a:gd name="connsiteX0" fmla="*/ 0 w 1676400"/>
                <a:gd name="connsiteY0" fmla="*/ 0 h 2346960"/>
                <a:gd name="connsiteX1" fmla="*/ 1676400 w 1676400"/>
                <a:gd name="connsiteY1" fmla="*/ 0 h 2346960"/>
                <a:gd name="connsiteX2" fmla="*/ 1676400 w 1676400"/>
                <a:gd name="connsiteY2" fmla="*/ 2346960 h 2346960"/>
                <a:gd name="connsiteX3" fmla="*/ 0 w 1676400"/>
                <a:gd name="connsiteY3" fmla="*/ 2346960 h 2346960"/>
                <a:gd name="connsiteX4" fmla="*/ 0 w 1676400"/>
                <a:gd name="connsiteY4" fmla="*/ 0 h 234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00" h="2346960">
                  <a:moveTo>
                    <a:pt x="0" y="0"/>
                  </a:moveTo>
                  <a:lnTo>
                    <a:pt x="1676400" y="0"/>
                  </a:lnTo>
                  <a:lnTo>
                    <a:pt x="1676400" y="2346960"/>
                  </a:lnTo>
                  <a:lnTo>
                    <a:pt x="0" y="23469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1D3D87C-BFAC-2A0A-4104-28E10B7DE40B}"/>
              </a:ext>
            </a:extLst>
          </p:cNvPr>
          <p:cNvSpPr txBox="1"/>
          <p:nvPr/>
        </p:nvSpPr>
        <p:spPr>
          <a:xfrm>
            <a:off x="2741318" y="63582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1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B14F6F-E561-49D9-3948-0752D83E66DD}"/>
              </a:ext>
            </a:extLst>
          </p:cNvPr>
          <p:cNvSpPr txBox="1"/>
          <p:nvPr/>
        </p:nvSpPr>
        <p:spPr>
          <a:xfrm>
            <a:off x="2741318" y="77853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D02AF81-ECDF-0426-DD21-50CA4DD2C294}"/>
              </a:ext>
            </a:extLst>
          </p:cNvPr>
          <p:cNvCxnSpPr/>
          <p:nvPr/>
        </p:nvCxnSpPr>
        <p:spPr>
          <a:xfrm>
            <a:off x="2332805" y="768165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30C122E1-0214-354B-D0A9-2B6568AEFB26}"/>
              </a:ext>
            </a:extLst>
          </p:cNvPr>
          <p:cNvGrpSpPr/>
          <p:nvPr/>
        </p:nvGrpSpPr>
        <p:grpSpPr>
          <a:xfrm>
            <a:off x="8398976" y="3357278"/>
            <a:ext cx="4514170" cy="3348974"/>
            <a:chOff x="2951076" y="3318525"/>
            <a:chExt cx="7813845" cy="5796938"/>
          </a:xfrm>
        </p:grpSpPr>
        <p:pic>
          <p:nvPicPr>
            <p:cNvPr id="9" name="Image 8" descr="Une image contenant croquis, dessin, conception&#10;&#10;Le contenu généré par l’IA peut être incorrect.">
              <a:extLst>
                <a:ext uri="{FF2B5EF4-FFF2-40B4-BE49-F238E27FC236}">
                  <a16:creationId xmlns:a16="http://schemas.microsoft.com/office/drawing/2014/main" id="{CC9B4590-591F-C735-93D5-1D35A3CD7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1076" y="3318525"/>
              <a:ext cx="7813845" cy="5796938"/>
            </a:xfrm>
            <a:prstGeom prst="rect">
              <a:avLst/>
            </a:prstGeom>
          </p:spPr>
        </p:pic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CF9850D4-0EAA-A2A8-2CDC-6CEAFFFBB882}"/>
                </a:ext>
              </a:extLst>
            </p:cNvPr>
            <p:cNvSpPr/>
            <p:nvPr/>
          </p:nvSpPr>
          <p:spPr>
            <a:xfrm>
              <a:off x="4988560" y="4762500"/>
              <a:ext cx="1828800" cy="3352800"/>
            </a:xfrm>
            <a:custGeom>
              <a:avLst/>
              <a:gdLst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828800 w 1828800"/>
                <a:gd name="connsiteY2" fmla="*/ 335280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747520 w 1828800"/>
                <a:gd name="connsiteY2" fmla="*/ 247904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69440"/>
                <a:gd name="connsiteY0" fmla="*/ 894080 h 3352800"/>
                <a:gd name="connsiteX1" fmla="*/ 1869440 w 1869440"/>
                <a:gd name="connsiteY1" fmla="*/ 0 h 3352800"/>
                <a:gd name="connsiteX2" fmla="*/ 1788160 w 1869440"/>
                <a:gd name="connsiteY2" fmla="*/ 2479040 h 3352800"/>
                <a:gd name="connsiteX3" fmla="*/ 40640 w 1869440"/>
                <a:gd name="connsiteY3" fmla="*/ 3352800 h 3352800"/>
                <a:gd name="connsiteX4" fmla="*/ 0 w 1869440"/>
                <a:gd name="connsiteY4" fmla="*/ 894080 h 3352800"/>
                <a:gd name="connsiteX0" fmla="*/ 0 w 1869440"/>
                <a:gd name="connsiteY0" fmla="*/ 792480 h 3251200"/>
                <a:gd name="connsiteX1" fmla="*/ 1869440 w 1869440"/>
                <a:gd name="connsiteY1" fmla="*/ 0 h 3251200"/>
                <a:gd name="connsiteX2" fmla="*/ 1788160 w 1869440"/>
                <a:gd name="connsiteY2" fmla="*/ 2377440 h 3251200"/>
                <a:gd name="connsiteX3" fmla="*/ 40640 w 1869440"/>
                <a:gd name="connsiteY3" fmla="*/ 3251200 h 3251200"/>
                <a:gd name="connsiteX4" fmla="*/ 0 w 1869440"/>
                <a:gd name="connsiteY4" fmla="*/ 792480 h 3251200"/>
                <a:gd name="connsiteX0" fmla="*/ 0 w 1828800"/>
                <a:gd name="connsiteY0" fmla="*/ 89408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894080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0" h="3352800">
                  <a:moveTo>
                    <a:pt x="0" y="894080"/>
                  </a:moveTo>
                  <a:lnTo>
                    <a:pt x="1828800" y="0"/>
                  </a:lnTo>
                  <a:lnTo>
                    <a:pt x="1788160" y="2479040"/>
                  </a:lnTo>
                  <a:lnTo>
                    <a:pt x="40640" y="3352800"/>
                  </a:lnTo>
                  <a:lnTo>
                    <a:pt x="0" y="89408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0351FBBA-2171-401B-4A88-5D25D50B8245}"/>
                </a:ext>
              </a:extLst>
            </p:cNvPr>
            <p:cNvSpPr/>
            <p:nvPr/>
          </p:nvSpPr>
          <p:spPr>
            <a:xfrm flipH="1">
              <a:off x="6807200" y="4762500"/>
              <a:ext cx="1889760" cy="3312160"/>
            </a:xfrm>
            <a:custGeom>
              <a:avLst/>
              <a:gdLst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828800 w 1828800"/>
                <a:gd name="connsiteY2" fmla="*/ 335280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28800"/>
                <a:gd name="connsiteY0" fmla="*/ 0 h 3352800"/>
                <a:gd name="connsiteX1" fmla="*/ 1828800 w 1828800"/>
                <a:gd name="connsiteY1" fmla="*/ 0 h 3352800"/>
                <a:gd name="connsiteX2" fmla="*/ 1747520 w 1828800"/>
                <a:gd name="connsiteY2" fmla="*/ 2479040 h 3352800"/>
                <a:gd name="connsiteX3" fmla="*/ 0 w 1828800"/>
                <a:gd name="connsiteY3" fmla="*/ 3352800 h 3352800"/>
                <a:gd name="connsiteX4" fmla="*/ 0 w 1828800"/>
                <a:gd name="connsiteY4" fmla="*/ 0 h 3352800"/>
                <a:gd name="connsiteX0" fmla="*/ 0 w 1869440"/>
                <a:gd name="connsiteY0" fmla="*/ 894080 h 3352800"/>
                <a:gd name="connsiteX1" fmla="*/ 1869440 w 1869440"/>
                <a:gd name="connsiteY1" fmla="*/ 0 h 3352800"/>
                <a:gd name="connsiteX2" fmla="*/ 1788160 w 1869440"/>
                <a:gd name="connsiteY2" fmla="*/ 2479040 h 3352800"/>
                <a:gd name="connsiteX3" fmla="*/ 40640 w 1869440"/>
                <a:gd name="connsiteY3" fmla="*/ 3352800 h 3352800"/>
                <a:gd name="connsiteX4" fmla="*/ 0 w 1869440"/>
                <a:gd name="connsiteY4" fmla="*/ 894080 h 3352800"/>
                <a:gd name="connsiteX0" fmla="*/ 0 w 1869440"/>
                <a:gd name="connsiteY0" fmla="*/ 792480 h 3251200"/>
                <a:gd name="connsiteX1" fmla="*/ 1869440 w 1869440"/>
                <a:gd name="connsiteY1" fmla="*/ 0 h 3251200"/>
                <a:gd name="connsiteX2" fmla="*/ 1788160 w 1869440"/>
                <a:gd name="connsiteY2" fmla="*/ 2377440 h 3251200"/>
                <a:gd name="connsiteX3" fmla="*/ 40640 w 1869440"/>
                <a:gd name="connsiteY3" fmla="*/ 3251200 h 3251200"/>
                <a:gd name="connsiteX4" fmla="*/ 0 w 1869440"/>
                <a:gd name="connsiteY4" fmla="*/ 792480 h 3251200"/>
                <a:gd name="connsiteX0" fmla="*/ 0 w 1828800"/>
                <a:gd name="connsiteY0" fmla="*/ 89408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894080 h 3352800"/>
                <a:gd name="connsiteX0" fmla="*/ 0 w 1828800"/>
                <a:gd name="connsiteY0" fmla="*/ 772160 h 3352800"/>
                <a:gd name="connsiteX1" fmla="*/ 1828800 w 1828800"/>
                <a:gd name="connsiteY1" fmla="*/ 0 h 3352800"/>
                <a:gd name="connsiteX2" fmla="*/ 1788160 w 1828800"/>
                <a:gd name="connsiteY2" fmla="*/ 2479040 h 3352800"/>
                <a:gd name="connsiteX3" fmla="*/ 40640 w 1828800"/>
                <a:gd name="connsiteY3" fmla="*/ 3352800 h 3352800"/>
                <a:gd name="connsiteX4" fmla="*/ 0 w 1828800"/>
                <a:gd name="connsiteY4" fmla="*/ 772160 h 3352800"/>
                <a:gd name="connsiteX0" fmla="*/ 60960 w 1889760"/>
                <a:gd name="connsiteY0" fmla="*/ 772160 h 3312160"/>
                <a:gd name="connsiteX1" fmla="*/ 1889760 w 1889760"/>
                <a:gd name="connsiteY1" fmla="*/ 0 h 3312160"/>
                <a:gd name="connsiteX2" fmla="*/ 1849120 w 1889760"/>
                <a:gd name="connsiteY2" fmla="*/ 2479040 h 3312160"/>
                <a:gd name="connsiteX3" fmla="*/ 0 w 1889760"/>
                <a:gd name="connsiteY3" fmla="*/ 3312160 h 3312160"/>
                <a:gd name="connsiteX4" fmla="*/ 60960 w 1889760"/>
                <a:gd name="connsiteY4" fmla="*/ 772160 h 33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760" h="3312160">
                  <a:moveTo>
                    <a:pt x="60960" y="772160"/>
                  </a:moveTo>
                  <a:lnTo>
                    <a:pt x="1889760" y="0"/>
                  </a:lnTo>
                  <a:lnTo>
                    <a:pt x="1849120" y="2479040"/>
                  </a:lnTo>
                  <a:lnTo>
                    <a:pt x="0" y="3312160"/>
                  </a:lnTo>
                  <a:lnTo>
                    <a:pt x="60960" y="77216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E0B892AE-9443-2479-5614-EE846728D40A}"/>
              </a:ext>
            </a:extLst>
          </p:cNvPr>
          <p:cNvSpPr txBox="1"/>
          <p:nvPr/>
        </p:nvSpPr>
        <p:spPr>
          <a:xfrm>
            <a:off x="10311327" y="63582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2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28D0FD8-B964-5355-A073-3832AFD02576}"/>
              </a:ext>
            </a:extLst>
          </p:cNvPr>
          <p:cNvSpPr txBox="1"/>
          <p:nvPr/>
        </p:nvSpPr>
        <p:spPr>
          <a:xfrm>
            <a:off x="10311327" y="77853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1155323-B6E1-2757-AAE5-8407F41428FC}"/>
              </a:ext>
            </a:extLst>
          </p:cNvPr>
          <p:cNvCxnSpPr/>
          <p:nvPr/>
        </p:nvCxnSpPr>
        <p:spPr>
          <a:xfrm>
            <a:off x="9902814" y="768165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t égal à 19">
            <a:extLst>
              <a:ext uri="{FF2B5EF4-FFF2-40B4-BE49-F238E27FC236}">
                <a16:creationId xmlns:a16="http://schemas.microsoft.com/office/drawing/2014/main" id="{BAC82B58-4CB9-AA04-0DEC-AF422DFC6F0A}"/>
              </a:ext>
            </a:extLst>
          </p:cNvPr>
          <p:cNvSpPr/>
          <p:nvPr/>
        </p:nvSpPr>
        <p:spPr>
          <a:xfrm>
            <a:off x="6246070" y="7423377"/>
            <a:ext cx="1337322" cy="539521"/>
          </a:xfrm>
          <a:prstGeom prst="mathEqual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00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(مختلفة المقام)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57A3-F700-BEA9-A8F6-F89745C72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BD45A6-49FB-742C-2205-C9E9E8A2E98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13C9E5-628A-8212-F4CB-6FFD3017175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2C070D-2F93-751A-1212-A6CB27A6368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FCFAE-79BB-C2EB-5D56-D1B33130FAB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أننا عبرنا على نفس الحيز الملون بعددين كسريين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BC14EC-B46A-7673-11A5-F385316739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3EBF03-0CF4-3E8B-F567-2A75A342A5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2D35E19-4E9C-160C-599A-6C12C5008B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9CC04D-B748-A1FA-17E3-9149B73E67D1}"/>
              </a:ext>
            </a:extLst>
          </p:cNvPr>
          <p:cNvSpPr txBox="1"/>
          <p:nvPr/>
        </p:nvSpPr>
        <p:spPr>
          <a:xfrm>
            <a:off x="2741318" y="63582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1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6060B0-32E4-05AA-320C-7DDE5676E869}"/>
              </a:ext>
            </a:extLst>
          </p:cNvPr>
          <p:cNvSpPr txBox="1"/>
          <p:nvPr/>
        </p:nvSpPr>
        <p:spPr>
          <a:xfrm>
            <a:off x="2741318" y="77853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337CD65-9255-27F1-E9C0-E5C8D07345B4}"/>
              </a:ext>
            </a:extLst>
          </p:cNvPr>
          <p:cNvCxnSpPr/>
          <p:nvPr/>
        </p:nvCxnSpPr>
        <p:spPr>
          <a:xfrm>
            <a:off x="2332805" y="768165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B7D8A9C3-358F-6420-162C-95FBD57A8B0A}"/>
              </a:ext>
            </a:extLst>
          </p:cNvPr>
          <p:cNvSpPr txBox="1"/>
          <p:nvPr/>
        </p:nvSpPr>
        <p:spPr>
          <a:xfrm>
            <a:off x="10391743" y="63582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2</a:t>
            </a:r>
            <a:endParaRPr lang="fr-FR" sz="8000" b="1" dirty="0">
              <a:solidFill>
                <a:srgbClr val="7030A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2A3111-D2A3-E783-699D-5A8844709B07}"/>
              </a:ext>
            </a:extLst>
          </p:cNvPr>
          <p:cNvSpPr txBox="1"/>
          <p:nvPr/>
        </p:nvSpPr>
        <p:spPr>
          <a:xfrm>
            <a:off x="10391743" y="778532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8B4C1BF-D708-9310-92C8-CABF7643EC41}"/>
              </a:ext>
            </a:extLst>
          </p:cNvPr>
          <p:cNvCxnSpPr/>
          <p:nvPr/>
        </p:nvCxnSpPr>
        <p:spPr>
          <a:xfrm>
            <a:off x="9983230" y="7681652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7A2AD8B4-9E63-CEA7-7638-ECE74E74D69F}"/>
              </a:ext>
            </a:extLst>
          </p:cNvPr>
          <p:cNvSpPr txBox="1"/>
          <p:nvPr/>
        </p:nvSpPr>
        <p:spPr>
          <a:xfrm>
            <a:off x="275853" y="3490967"/>
            <a:ext cx="12171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/>
              <a:t>للانتقال من العدد الكسري الأول إلى العدد الكسري الثاني قسمنا البسط والمقام على 2 نسمي هذه العملية </a:t>
            </a:r>
            <a:r>
              <a:rPr lang="ar-MA" sz="2400" b="1" dirty="0">
                <a:solidFill>
                  <a:srgbClr val="FF0000"/>
                </a:solidFill>
              </a:rPr>
              <a:t>الاختزال</a:t>
            </a:r>
            <a:r>
              <a:rPr lang="ar-MA" sz="2400" b="1" dirty="0"/>
              <a:t> </a:t>
            </a:r>
            <a:endParaRPr lang="fr-FR" sz="2400" b="1" dirty="0"/>
          </a:p>
        </p:txBody>
      </p:sp>
      <p:sp>
        <p:nvSpPr>
          <p:cNvPr id="22" name="Est égal à 21">
            <a:extLst>
              <a:ext uri="{FF2B5EF4-FFF2-40B4-BE49-F238E27FC236}">
                <a16:creationId xmlns:a16="http://schemas.microsoft.com/office/drawing/2014/main" id="{C43FE988-9A66-411D-606B-1404705F725A}"/>
              </a:ext>
            </a:extLst>
          </p:cNvPr>
          <p:cNvSpPr/>
          <p:nvPr/>
        </p:nvSpPr>
        <p:spPr>
          <a:xfrm>
            <a:off x="6246070" y="7423377"/>
            <a:ext cx="1337322" cy="539521"/>
          </a:xfrm>
          <a:prstGeom prst="mathEqual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48B3DD7-4DF3-8C80-E3C5-DEA2D53792F5}"/>
              </a:ext>
            </a:extLst>
          </p:cNvPr>
          <p:cNvCxnSpPr>
            <a:cxnSpLocks/>
            <a:endCxn id="2" idx="3"/>
          </p:cNvCxnSpPr>
          <p:nvPr/>
        </p:nvCxnSpPr>
        <p:spPr>
          <a:xfrm flipH="1">
            <a:off x="3753090" y="6972300"/>
            <a:ext cx="6230140" cy="476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4D06B39-22D1-F143-45E8-1869E11C99FC}"/>
              </a:ext>
            </a:extLst>
          </p:cNvPr>
          <p:cNvCxnSpPr>
            <a:cxnSpLocks/>
          </p:cNvCxnSpPr>
          <p:nvPr/>
        </p:nvCxnSpPr>
        <p:spPr>
          <a:xfrm flipH="1">
            <a:off x="3957346" y="8343371"/>
            <a:ext cx="6230140" cy="476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B3A43DBE-BB8C-1DCB-90A0-2AA9E46584F9}"/>
              </a:ext>
            </a:extLst>
          </p:cNvPr>
          <p:cNvSpPr txBox="1"/>
          <p:nvPr/>
        </p:nvSpPr>
        <p:spPr>
          <a:xfrm>
            <a:off x="6062778" y="6287184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÷ 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5A081F0-E04F-295C-A98A-0855F40E715C}"/>
              </a:ext>
            </a:extLst>
          </p:cNvPr>
          <p:cNvSpPr txBox="1"/>
          <p:nvPr/>
        </p:nvSpPr>
        <p:spPr>
          <a:xfrm>
            <a:off x="6097685" y="8462435"/>
            <a:ext cx="115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÷ 2</a:t>
            </a:r>
          </a:p>
        </p:txBody>
      </p:sp>
    </p:spTree>
    <p:extLst>
      <p:ext uri="{BB962C8B-B14F-4D97-AF65-F5344CB8AC3E}">
        <p14:creationId xmlns:p14="http://schemas.microsoft.com/office/powerpoint/2010/main" val="9534485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65DC7-E9B7-CED2-4610-DFEC22253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8F1A5A-F380-D624-C2B2-CCE9C41C221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4C65E0-6DD6-32F7-9506-1FA8FBB13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61B95D-7734-76B5-24BF-91EA2F7B913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42AA893-65F6-1078-4345-D25A35921B37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العدد المناسب ليصير العددان الكسريان متكافئين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BCEC6D-F3CD-F097-4769-781EC8E8A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80CDC2E-8BA0-43EA-A2E1-A928B9B83D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6C6D56C-AD68-49D8-32AA-5BD06A56D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58A87B-A0D0-9E6C-CF4E-D6D918E149C9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ED9AE3-34A8-2B63-12C1-51B051954F53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95F65B9-6A23-BDED-0E30-75C298DE49F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6E25565-738D-8C8D-710C-0F10C4430F1A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DC48B14-F49A-8E1D-929A-D32DF8C8E02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9E6B2F4-4A33-CB15-0355-76164FBD77E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7C54EA0-6D9C-01AA-D544-61DEE7182CB1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677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13A62-B548-C684-FF54-1EF967915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92BAE0-3A6B-FE5F-39A3-DF2D1B8D9A5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3C6F10-59BA-C7C7-0BE3-0ACC858985E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F1C164-2C6B-CE4F-E4B5-1FA744CD0EE5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A371F-C5AF-731A-8099-2D945064B41E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91122EE-3FFE-B28E-721A-F7ED4079E85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EFF1D48-06B0-8D70-86CE-8A6F38402C1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285BCC4-8FCA-3F48-F482-B9BDCD88B3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157029-0662-4F58-0E09-E848961C6C1D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B88DB4-4CB2-7A52-0017-FAEA7D384D50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A69464B-BBEE-91E6-A7B7-EA6992CA5B57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9237F6D-3AEB-B48A-624F-EBDC76878A5F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D016CC1-3C40-9F6C-06E5-B6F47811856A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8B56DAE-92F4-8F5C-0AC6-7C776023826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0F45258F-F727-6F18-29C6-CA468C47C3F0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990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37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369088"/>
            <a:ext cx="13172651" cy="52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41688-E5FA-6722-58EC-CD1061922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371" y="3569899"/>
            <a:ext cx="13172651" cy="52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عملية جمع عددين كسريين لهما مقامان مختلفان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 أعداد كسرية مختلفة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5276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الجمع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1757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أعداد كسرية مختلفة المقام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الجمع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96AA0550-F94B-1C43-7846-E8219C0455E6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9EE7E-4BE5-C7F9-6618-53394AC49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B07F2B-B48B-B867-8347-AC7E481FCE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241DE1D-2225-35AA-69B4-6D88B4DC659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3191CA-6A02-2C00-ACCA-3FD4E860875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C32EA5-8B5B-425C-C4F4-7254368477EB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لإنجاز هذه العملية يجب أن يصبح للعددين الكسريين نفس المقام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سأوحد المقام وذلك بضرب بسط ومقام العدد الأول في مقام العدد الثاني ثم بسط ومقام العدد الثاني في مقام العدد الأول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7F1DD9-2D73-386E-634B-3F8B7DC1DE5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3AB85CF-7CEE-4392-98A7-EBEFE650E3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04A46F3-0CC4-90B8-0D11-A5C42050C47C}"/>
              </a:ext>
            </a:extLst>
          </p:cNvPr>
          <p:cNvSpPr txBox="1"/>
          <p:nvPr/>
        </p:nvSpPr>
        <p:spPr>
          <a:xfrm>
            <a:off x="7094044" y="4957810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3D8FA5"/>
                </a:solidFill>
              </a:rPr>
              <a:t>2 × 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6DAA10-54AF-72CD-CCC1-03E2230FE472}"/>
              </a:ext>
            </a:extLst>
          </p:cNvPr>
          <p:cNvSpPr txBox="1"/>
          <p:nvPr/>
        </p:nvSpPr>
        <p:spPr>
          <a:xfrm>
            <a:off x="7241048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3D8FA5"/>
                </a:solidFill>
              </a:rPr>
              <a:t>3 × 7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231670F-5C76-73A3-9735-E7FA075EA693}"/>
              </a:ext>
            </a:extLst>
          </p:cNvPr>
          <p:cNvCxnSpPr>
            <a:cxnSpLocks/>
          </p:cNvCxnSpPr>
          <p:nvPr/>
        </p:nvCxnSpPr>
        <p:spPr>
          <a:xfrm>
            <a:off x="7241048" y="6209109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79062000-041D-97D8-0166-D32462793C39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E1801E9-4284-084F-FCB4-44FE0DB5902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4268F3B-4C7C-9B06-DA5B-4E880088F732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0B0B6464-78C8-F529-9291-4999C6D5D7E0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1101D5-A514-5193-C368-2495FB887510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CDA5019-1BCE-43B1-53FB-23F26716E119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C0B4264-F9D1-36F1-3407-467BEA606273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5C3E4E0C-4B92-9EB7-0F64-E9F1BFF55B8E}"/>
              </a:ext>
            </a:extLst>
          </p:cNvPr>
          <p:cNvSpPr/>
          <p:nvPr/>
        </p:nvSpPr>
        <p:spPr>
          <a:xfrm>
            <a:off x="3479319" y="6004575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3444C81A-9488-A8FA-11F9-567E69B9CE75}"/>
              </a:ext>
            </a:extLst>
          </p:cNvPr>
          <p:cNvCxnSpPr/>
          <p:nvPr/>
        </p:nvCxnSpPr>
        <p:spPr>
          <a:xfrm>
            <a:off x="2438400" y="7277100"/>
            <a:ext cx="2817942" cy="0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FC9BB04-6819-93F4-A838-EA243F448A5F}"/>
              </a:ext>
            </a:extLst>
          </p:cNvPr>
          <p:cNvCxnSpPr/>
          <p:nvPr/>
        </p:nvCxnSpPr>
        <p:spPr>
          <a:xfrm>
            <a:off x="2628900" y="5903715"/>
            <a:ext cx="2627442" cy="1297185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igne Plus 25">
            <a:extLst>
              <a:ext uri="{FF2B5EF4-FFF2-40B4-BE49-F238E27FC236}">
                <a16:creationId xmlns:a16="http://schemas.microsoft.com/office/drawing/2014/main" id="{3484ECE1-93CE-11AB-789E-03C8F3AF2E40}"/>
              </a:ext>
            </a:extLst>
          </p:cNvPr>
          <p:cNvSpPr/>
          <p:nvPr/>
        </p:nvSpPr>
        <p:spPr>
          <a:xfrm>
            <a:off x="9708265" y="5960579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BBA6979-298E-B679-A7CD-5B302E6A0119}"/>
              </a:ext>
            </a:extLst>
          </p:cNvPr>
          <p:cNvCxnSpPr/>
          <p:nvPr/>
        </p:nvCxnSpPr>
        <p:spPr>
          <a:xfrm flipH="1">
            <a:off x="2438400" y="5903715"/>
            <a:ext cx="2409429" cy="10707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764330B0-1F1F-29EB-179F-74DBE1FA0A0E}"/>
              </a:ext>
            </a:extLst>
          </p:cNvPr>
          <p:cNvCxnSpPr/>
          <p:nvPr/>
        </p:nvCxnSpPr>
        <p:spPr>
          <a:xfrm flipH="1">
            <a:off x="2628900" y="6974504"/>
            <a:ext cx="2400300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A381BA64-3550-ABD4-8B2B-47CB20A7BD32}"/>
              </a:ext>
            </a:extLst>
          </p:cNvPr>
          <p:cNvSpPr txBox="1"/>
          <p:nvPr/>
        </p:nvSpPr>
        <p:spPr>
          <a:xfrm>
            <a:off x="10299379" y="4878196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C000"/>
                </a:solidFill>
              </a:rPr>
              <a:t>3 × 3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27B4083-9A77-76C5-9067-AE832620AD87}"/>
              </a:ext>
            </a:extLst>
          </p:cNvPr>
          <p:cNvSpPr txBox="1"/>
          <p:nvPr/>
        </p:nvSpPr>
        <p:spPr>
          <a:xfrm>
            <a:off x="10446383" y="6233171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C000"/>
                </a:solidFill>
              </a:rPr>
              <a:t>7 × 3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6D8FE865-5A8F-F18B-9571-143AF98744EC}"/>
              </a:ext>
            </a:extLst>
          </p:cNvPr>
          <p:cNvCxnSpPr>
            <a:cxnSpLocks/>
          </p:cNvCxnSpPr>
          <p:nvPr/>
        </p:nvCxnSpPr>
        <p:spPr>
          <a:xfrm>
            <a:off x="10446383" y="6129495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41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334A8-29EA-994C-E856-3619B334A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EDEB92C-0951-26A4-8E10-976A2F67BE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B81AF-0C28-3B23-EA31-991327E2FCC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DE294F-B90D-E8F4-035F-E0B3069DFD7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C079C0-9539-0C47-B14A-D4207A5478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للعددين الكسريين نفس المقام. إذن سنحتفظ بنفس المقام الموحد ونجمع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81659D7-02EF-E154-D028-6C85AB61FB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26D07-809D-1886-092D-9336D66043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A0D8D21-329C-0974-33C7-57099D2189F6}"/>
              </a:ext>
            </a:extLst>
          </p:cNvPr>
          <p:cNvSpPr txBox="1"/>
          <p:nvPr/>
        </p:nvSpPr>
        <p:spPr>
          <a:xfrm>
            <a:off x="7094044" y="4957810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3D8FA5"/>
                </a:solidFill>
              </a:rPr>
              <a:t>14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682A8D-DD29-6D93-B050-B32A04A3619A}"/>
              </a:ext>
            </a:extLst>
          </p:cNvPr>
          <p:cNvSpPr txBox="1"/>
          <p:nvPr/>
        </p:nvSpPr>
        <p:spPr>
          <a:xfrm>
            <a:off x="7241048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3D8FA5"/>
                </a:solidFill>
              </a:rPr>
              <a:t>21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5DAF699-26E6-C8C6-71AD-B0CFBEB0A434}"/>
              </a:ext>
            </a:extLst>
          </p:cNvPr>
          <p:cNvCxnSpPr>
            <a:cxnSpLocks/>
          </p:cNvCxnSpPr>
          <p:nvPr/>
        </p:nvCxnSpPr>
        <p:spPr>
          <a:xfrm>
            <a:off x="7241048" y="6209109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0D24CB-1E6B-6826-C28A-B2B7C9A10CD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94CCD0F-2399-BE08-2C7C-39C65920FC59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55E5E06-EA8F-A83C-BF7C-44A3C8801D69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20781ADF-78DB-A0FB-FD3F-18F91FC1D91E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E0E677-22AC-EA17-1354-3ECC988C1372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A24FE10-4A41-4A39-4509-4B144D126C5C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AFC1529-F873-27E6-48D0-971FF614B663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C02C6E86-1F87-B422-0CA2-C46AF78825A3}"/>
              </a:ext>
            </a:extLst>
          </p:cNvPr>
          <p:cNvSpPr/>
          <p:nvPr/>
        </p:nvSpPr>
        <p:spPr>
          <a:xfrm>
            <a:off x="3479319" y="6004575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44D5939-BB13-0330-2B8F-AD56F7A480A6}"/>
              </a:ext>
            </a:extLst>
          </p:cNvPr>
          <p:cNvCxnSpPr/>
          <p:nvPr/>
        </p:nvCxnSpPr>
        <p:spPr>
          <a:xfrm>
            <a:off x="2438400" y="7277100"/>
            <a:ext cx="2817942" cy="0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8337BE4-8B88-4E33-B97A-16309781652D}"/>
              </a:ext>
            </a:extLst>
          </p:cNvPr>
          <p:cNvCxnSpPr/>
          <p:nvPr/>
        </p:nvCxnSpPr>
        <p:spPr>
          <a:xfrm>
            <a:off x="2628900" y="5903715"/>
            <a:ext cx="2627442" cy="1297185"/>
          </a:xfrm>
          <a:prstGeom prst="straightConnector1">
            <a:avLst/>
          </a:prstGeom>
          <a:ln w="38100">
            <a:solidFill>
              <a:srgbClr val="1065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igne Plus 25">
            <a:extLst>
              <a:ext uri="{FF2B5EF4-FFF2-40B4-BE49-F238E27FC236}">
                <a16:creationId xmlns:a16="http://schemas.microsoft.com/office/drawing/2014/main" id="{160DC189-617E-D22D-7469-FDDA89FC720B}"/>
              </a:ext>
            </a:extLst>
          </p:cNvPr>
          <p:cNvSpPr/>
          <p:nvPr/>
        </p:nvSpPr>
        <p:spPr>
          <a:xfrm>
            <a:off x="9708265" y="5960579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1482A05-573D-1FB4-C2CC-3713BC6C1A88}"/>
              </a:ext>
            </a:extLst>
          </p:cNvPr>
          <p:cNvCxnSpPr/>
          <p:nvPr/>
        </p:nvCxnSpPr>
        <p:spPr>
          <a:xfrm flipH="1">
            <a:off x="2438400" y="5903715"/>
            <a:ext cx="2409429" cy="10707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5A99151-42E2-5D8E-5E43-1AEBB3AACDF3}"/>
              </a:ext>
            </a:extLst>
          </p:cNvPr>
          <p:cNvCxnSpPr/>
          <p:nvPr/>
        </p:nvCxnSpPr>
        <p:spPr>
          <a:xfrm flipH="1">
            <a:off x="2628900" y="6974504"/>
            <a:ext cx="2400300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7B1A93F0-2521-6C20-2584-F5CA64C27C80}"/>
              </a:ext>
            </a:extLst>
          </p:cNvPr>
          <p:cNvSpPr txBox="1"/>
          <p:nvPr/>
        </p:nvSpPr>
        <p:spPr>
          <a:xfrm>
            <a:off x="10299379" y="4878196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C000"/>
                </a:solidFill>
              </a:rPr>
              <a:t>9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FB6FAFA-8613-EE54-BAF6-A3570510979F}"/>
              </a:ext>
            </a:extLst>
          </p:cNvPr>
          <p:cNvSpPr txBox="1"/>
          <p:nvPr/>
        </p:nvSpPr>
        <p:spPr>
          <a:xfrm>
            <a:off x="10446383" y="6233171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C000"/>
                </a:solidFill>
              </a:rPr>
              <a:t>21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D13629E-D779-C436-8AF2-59CDED24067E}"/>
              </a:ext>
            </a:extLst>
          </p:cNvPr>
          <p:cNvCxnSpPr>
            <a:cxnSpLocks/>
          </p:cNvCxnSpPr>
          <p:nvPr/>
        </p:nvCxnSpPr>
        <p:spPr>
          <a:xfrm>
            <a:off x="10446383" y="6129495"/>
            <a:ext cx="21913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8164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0D7EA-528A-85F3-B1E1-034AB47F4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963A29-4854-EEA8-12DD-C80E84A7702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7F03F3-B209-CA63-F7C6-828B839E4FF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2AA28C-7724-81FD-EF83-39D6BFBBE57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9D448E-1803-6F3A-0E5C-56568A96D31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للعددين الكسريين نفس المقام. إذن سنحتفظ بنفس المقام الموحد ونجمع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C0645D2-5CFE-E041-87A9-9DDF53FF8D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54CBBF-402D-6661-3D8B-AD0CB7AB3D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578006E-2F00-23E2-B232-5FAECCD417F0}"/>
              </a:ext>
            </a:extLst>
          </p:cNvPr>
          <p:cNvSpPr txBox="1"/>
          <p:nvPr/>
        </p:nvSpPr>
        <p:spPr>
          <a:xfrm>
            <a:off x="7894860" y="4957810"/>
            <a:ext cx="2696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3D8FA5"/>
                </a:solidFill>
              </a:rPr>
              <a:t>14 </a:t>
            </a:r>
            <a:r>
              <a:rPr lang="fr-FR" sz="8000" b="1" dirty="0"/>
              <a:t>+</a:t>
            </a:r>
            <a:r>
              <a:rPr lang="fr-FR" sz="8000" b="1" dirty="0">
                <a:solidFill>
                  <a:srgbClr val="3D8FA5"/>
                </a:solidFill>
              </a:rPr>
              <a:t> </a:t>
            </a:r>
            <a:r>
              <a:rPr lang="fr-FR" sz="8000" b="1" dirty="0">
                <a:solidFill>
                  <a:srgbClr val="FFC000"/>
                </a:solidFill>
              </a:rPr>
              <a:t>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F7FD7F-6AAB-8137-FF65-132AE7B1FD33}"/>
              </a:ext>
            </a:extLst>
          </p:cNvPr>
          <p:cNvSpPr txBox="1"/>
          <p:nvPr/>
        </p:nvSpPr>
        <p:spPr>
          <a:xfrm>
            <a:off x="8041864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21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6B5EC7F-1400-AF8F-2467-0865A812A57A}"/>
              </a:ext>
            </a:extLst>
          </p:cNvPr>
          <p:cNvCxnSpPr>
            <a:cxnSpLocks/>
          </p:cNvCxnSpPr>
          <p:nvPr/>
        </p:nvCxnSpPr>
        <p:spPr>
          <a:xfrm>
            <a:off x="8041864" y="6209109"/>
            <a:ext cx="25499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418092E-491F-36EB-8593-903CD9C0BF7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F7B5B5-4792-F24D-94B6-B819B4B956F5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9E4EBCA-CD42-3DD0-69E2-2196DB95D55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4A0E197C-C9FF-1DCB-CE1B-A41DCD249CF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A79FA1-2059-B2D6-5833-21721CCD9366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F3CB3C4-20D9-8428-C2DB-A376BF5CB62C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7CF7F6E-B1B8-1767-6008-18AD0C4D412A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73411BB3-99BC-C63D-9FA1-8FDBD1BFCEAC}"/>
              </a:ext>
            </a:extLst>
          </p:cNvPr>
          <p:cNvSpPr/>
          <p:nvPr/>
        </p:nvSpPr>
        <p:spPr>
          <a:xfrm>
            <a:off x="3479319" y="6004575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5038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BF9BC-F58C-8B09-D674-95BC6EE4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605181-C62D-3AD6-2844-68D303617C2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F893DDF-696F-460A-9211-B77537E3E3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3D9629-D04F-B906-8E1D-355F4C11D63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CD1BE0-5DA8-BC76-19EE-C98182932E0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لحساب مجموع عددين كسريين مختلفي المقام، نوحد المقامين ثم نجمع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313058-663A-2D2F-DA61-F683FCE60B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2B5A9C-16E6-245C-9554-A95B0A35B1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56DE8CD-FC94-5500-C95E-8AA244DCB423}"/>
              </a:ext>
            </a:extLst>
          </p:cNvPr>
          <p:cNvSpPr txBox="1"/>
          <p:nvPr/>
        </p:nvSpPr>
        <p:spPr>
          <a:xfrm>
            <a:off x="7894860" y="4957810"/>
            <a:ext cx="2696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23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07A926-9046-E258-EA19-8D06576301FC}"/>
              </a:ext>
            </a:extLst>
          </p:cNvPr>
          <p:cNvSpPr txBox="1"/>
          <p:nvPr/>
        </p:nvSpPr>
        <p:spPr>
          <a:xfrm>
            <a:off x="8041864" y="6312785"/>
            <a:ext cx="2338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21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D014FDE-82BD-C5F9-288A-F081B577D472}"/>
              </a:ext>
            </a:extLst>
          </p:cNvPr>
          <p:cNvCxnSpPr>
            <a:cxnSpLocks/>
          </p:cNvCxnSpPr>
          <p:nvPr/>
        </p:nvCxnSpPr>
        <p:spPr>
          <a:xfrm>
            <a:off x="8041864" y="6209109"/>
            <a:ext cx="25499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30B8B11-AB9F-BF88-85E2-A2009564D7A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9192E06-9FCA-05E2-13C6-86B7F7F0C2A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B4AA4D4-ED92-D149-C1EC-4220A2690AF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CF079B86-6C66-8902-19A9-002722B56AD5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94BDB56-0645-3C16-9112-7319894118EE}"/>
              </a:ext>
            </a:extLst>
          </p:cNvPr>
          <p:cNvSpPr txBox="1"/>
          <p:nvPr/>
        </p:nvSpPr>
        <p:spPr>
          <a:xfrm>
            <a:off x="1589613" y="49398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61B26B9-24AC-417B-8460-59E79F91093C}"/>
              </a:ext>
            </a:extLst>
          </p:cNvPr>
          <p:cNvSpPr txBox="1"/>
          <p:nvPr/>
        </p:nvSpPr>
        <p:spPr>
          <a:xfrm>
            <a:off x="1589613" y="63670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27C3EBF-C518-C1D7-6DA6-1E4445D3D527}"/>
              </a:ext>
            </a:extLst>
          </p:cNvPr>
          <p:cNvCxnSpPr/>
          <p:nvPr/>
        </p:nvCxnSpPr>
        <p:spPr>
          <a:xfrm>
            <a:off x="1181100" y="626333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igne Plus 20">
            <a:extLst>
              <a:ext uri="{FF2B5EF4-FFF2-40B4-BE49-F238E27FC236}">
                <a16:creationId xmlns:a16="http://schemas.microsoft.com/office/drawing/2014/main" id="{72D6EF5E-C521-3083-5677-145CA27B7D5F}"/>
              </a:ext>
            </a:extLst>
          </p:cNvPr>
          <p:cNvSpPr/>
          <p:nvPr/>
        </p:nvSpPr>
        <p:spPr>
          <a:xfrm>
            <a:off x="3479319" y="6004575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1057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289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1D34E-C0BF-AE6D-9A68-E0A276D56565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96882-545C-D8B7-4079-70ED791114AC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CC03CB-FE0D-7B0B-785E-F2F0EA44CD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ECB469E-1A45-DBD3-6A5C-64546E3FB11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B9F348-E6AB-E4A1-7655-0A974F14590C}"/>
              </a:ext>
            </a:extLst>
          </p:cNvPr>
          <p:cNvSpPr txBox="1"/>
          <p:nvPr/>
        </p:nvSpPr>
        <p:spPr>
          <a:xfrm>
            <a:off x="5186521" y="6335644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7ABE6-FD6A-6BBB-C192-CCB320C4926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ED7D598-45B5-1070-1983-003ECB1DE1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33175C-23F0-419F-5E5B-163C723B9D5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D03CBB-64DB-A766-6769-6F6E42D7A85A}"/>
              </a:ext>
            </a:extLst>
          </p:cNvPr>
          <p:cNvSpPr txBox="1"/>
          <p:nvPr/>
        </p:nvSpPr>
        <p:spPr>
          <a:xfrm>
            <a:off x="3045928" y="633564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8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285700D-2AFD-EFFD-AB97-F90A063E610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igne Plus 23">
            <a:extLst>
              <a:ext uri="{FF2B5EF4-FFF2-40B4-BE49-F238E27FC236}">
                <a16:creationId xmlns:a16="http://schemas.microsoft.com/office/drawing/2014/main" id="{C433B789-B223-0F22-664D-D3476E2CC6D0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7954E-8FF3-2783-02E9-958796787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6AB45A-C549-F0EA-F6DF-EAAF3603B4D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AA5DE4-B928-218C-D7B3-78D8A5BE7D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518D6-6CB4-A934-7D6B-8C9FCAA1D102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494E81A-98DC-2231-C7D1-67DBD4975C5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8B9944F-A99C-FBA1-EEEC-87FA5BC0BE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A22E04-F4CC-2034-E040-EF04C82E91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C300492-8FD7-F0A1-31D2-825DD7C900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372255F-80EA-A740-BFA1-2EB2A2BCFE6C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34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0D19A6-E982-AD74-09B6-0B8DBE36A9D5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16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7EDD963-2D7F-47D0-FFBC-F7A99C0BACD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9EAFF318-6AB8-7E8F-50C5-21896EC8852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4A6FF2-5B13-CE8A-4446-64991A285E81}"/>
              </a:ext>
            </a:extLst>
          </p:cNvPr>
          <p:cNvSpPr txBox="1"/>
          <p:nvPr/>
        </p:nvSpPr>
        <p:spPr>
          <a:xfrm>
            <a:off x="5186521" y="6335644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75B2570-3692-7849-18A9-5A6E8876DB6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DED4A9C8-DC99-F214-7952-F9BA793C0FB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9355E0F-F2EE-8F21-7F47-3DF3E18E240E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0140D05-D432-B237-FABC-21685D6D945E}"/>
              </a:ext>
            </a:extLst>
          </p:cNvPr>
          <p:cNvSpPr txBox="1"/>
          <p:nvPr/>
        </p:nvSpPr>
        <p:spPr>
          <a:xfrm>
            <a:off x="3045928" y="633564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8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160EDF7-A520-AED3-93C4-3B3369694606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igne Plus 23">
            <a:extLst>
              <a:ext uri="{FF2B5EF4-FFF2-40B4-BE49-F238E27FC236}">
                <a16:creationId xmlns:a16="http://schemas.microsoft.com/office/drawing/2014/main" id="{485EE476-F089-A7FA-9D05-E1E5F07C98BC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2D9263-4A03-1EC8-88A4-CBFD8DB13377}"/>
              </a:ext>
            </a:extLst>
          </p:cNvPr>
          <p:cNvSpPr txBox="1"/>
          <p:nvPr/>
        </p:nvSpPr>
        <p:spPr>
          <a:xfrm>
            <a:off x="10090888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17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B7D6D15-5AC8-E9E1-FB0A-54C889858A9E}"/>
              </a:ext>
            </a:extLst>
          </p:cNvPr>
          <p:cNvSpPr txBox="1"/>
          <p:nvPr/>
        </p:nvSpPr>
        <p:spPr>
          <a:xfrm>
            <a:off x="10205683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8</a:t>
            </a:r>
            <a:endParaRPr lang="fr-FR" sz="8000" b="1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E9EBC45-3C78-3CFE-6220-696554722AB8}"/>
              </a:ext>
            </a:extLst>
          </p:cNvPr>
          <p:cNvCxnSpPr/>
          <p:nvPr/>
        </p:nvCxnSpPr>
        <p:spPr>
          <a:xfrm>
            <a:off x="10062581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900C6B47-8002-5A91-FB45-E66F66EEABE4}"/>
              </a:ext>
            </a:extLst>
          </p:cNvPr>
          <p:cNvSpPr/>
          <p:nvPr/>
        </p:nvSpPr>
        <p:spPr>
          <a:xfrm>
            <a:off x="9130229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5979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3291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37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905" y="3695700"/>
            <a:ext cx="1316429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30275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516AD75-D162-23C7-585B-17E9E38B2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905" y="3848100"/>
            <a:ext cx="1316429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66633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72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72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7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72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72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72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l="-1573" r="-1573" b="-3905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9243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(مختلفة المقام)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الكسرية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3681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4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𝟖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التمارين قبل العشاء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</m:t>
                        </m:r>
                      </m:num>
                      <m:den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𝟐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ثم نامت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3681329"/>
              </a:xfrm>
              <a:prstGeom prst="rect">
                <a:avLst/>
              </a:prstGeom>
              <a:blipFill>
                <a:blip r:embed="rId5"/>
                <a:stretch>
                  <a:fillRect t="-3808" r="-4973" b="-57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العدد الكسري الذي يمثل ما أنجزته من التمارين المنزلية.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019736"/>
                <a:ext cx="5638799" cy="2230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3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𝟖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قبل العشاء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</m:t>
                        </m:r>
                      </m:num>
                      <m:den>
                        <m:r>
                          <a:rPr lang="ar-MA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𝟐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ثم نامت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marR="0" lvl="0" indent="-9144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</a:t>
                </a: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في المجمل من التمارين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؟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019736"/>
                <a:ext cx="5638799" cy="2230162"/>
              </a:xfrm>
              <a:prstGeom prst="rect">
                <a:avLst/>
              </a:prstGeom>
              <a:blipFill>
                <a:blip r:embed="rId6"/>
                <a:stretch>
                  <a:fillRect l="-1838" r="-2595" b="-95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46340" y="702163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مجموع ما أنجزته في الفترتين معا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الذي أنجزته ثم نامت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العدد الذي أنجزته قبل تناول العشاء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أنجزت في المجمل من التمارين المنزلية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سنجمع العدد الكسري الذي يمثل ما أنجزته قبل العشاء والعدد الكسري الذي يمثل ما أنجزته قبل الخلود إلى النوم.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5710" y="483870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3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10" y="483870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522282" y="4838700"/>
            <a:ext cx="350791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أنجزت في المجمل من التمارين المنزلية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أنجزت في المجمل من التمارين المنزلية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أنجزت هدى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8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تمارينها المنزلية قبل تناول وجبة العشاء، ثم أنجزت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منها وخلدت إلى النوم.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أنجزت في المجمل من التمارين المنزلية؟</a:t>
                </a:r>
              </a:p>
            </p:txBody>
          </p:sp>
        </mc:Choice>
        <mc:Fallback xmlns="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990600" y="4828788"/>
                <a:ext cx="5638799" cy="3425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العدد الكسري الذي يمثل ما أنجزته من التمارين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𝟑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𝟕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𝟖</m:t>
                        </m:r>
                      </m:den>
                    </m:f>
                  </m:oMath>
                </a14:m>
                <a:endParaRPr kumimoji="0" lang="ar-SA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28788"/>
                <a:ext cx="5638799" cy="3425425"/>
              </a:xfrm>
              <a:prstGeom prst="rect">
                <a:avLst/>
              </a:prstGeom>
              <a:blipFill>
                <a:blip r:embed="rId6"/>
                <a:stretch>
                  <a:fillRect l="-1190" t="-4093" r="-4978" b="-215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37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08" y="3907204"/>
            <a:ext cx="13020122" cy="47395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6934199" y="4991100"/>
            <a:ext cx="6355429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ABB693C-2176-2281-C23B-FFEFBA5E1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08" y="3907204"/>
            <a:ext cx="13020122" cy="47395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C03142-83A3-B96E-262C-70BE34B3BA4C}"/>
              </a:ext>
            </a:extLst>
          </p:cNvPr>
          <p:cNvSpPr/>
          <p:nvPr/>
        </p:nvSpPr>
        <p:spPr>
          <a:xfrm>
            <a:off x="6934199" y="4991100"/>
            <a:ext cx="6355429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الصحيحة 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المسألة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27304</TotalTime>
  <Words>2245</Words>
  <Application>Microsoft Office PowerPoint</Application>
  <PresentationFormat>Personnalisé</PresentationFormat>
  <Paragraphs>664</Paragraphs>
  <Slides>77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77</vt:i4>
      </vt:variant>
    </vt:vector>
  </HeadingPairs>
  <TitlesOfParts>
    <vt:vector size="86" baseType="lpstr">
      <vt:lpstr>Wingdings</vt:lpstr>
      <vt:lpstr>Dosis</vt:lpstr>
      <vt:lpstr>Calibri</vt:lpstr>
      <vt:lpstr>Carelia</vt:lpstr>
      <vt:lpstr>Arial</vt:lpstr>
      <vt:lpstr>Microsoft Uighur</vt:lpstr>
      <vt:lpstr>Cambria Math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226</cp:revision>
  <dcterms:created xsi:type="dcterms:W3CDTF">2006-08-16T00:00:00Z</dcterms:created>
  <dcterms:modified xsi:type="dcterms:W3CDTF">2025-09-18T20:32:05Z</dcterms:modified>
  <dc:identifier>DAFtlvZnwz4</dc:identifier>
</cp:coreProperties>
</file>