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134808678" r:id="rId2"/>
    <p:sldId id="2134808553" r:id="rId3"/>
    <p:sldId id="2134808554" r:id="rId4"/>
    <p:sldId id="2147482645" r:id="rId5"/>
    <p:sldId id="2134805392" r:id="rId6"/>
    <p:sldId id="408" r:id="rId7"/>
    <p:sldId id="2134808596" r:id="rId8"/>
    <p:sldId id="2134808468" r:id="rId9"/>
    <p:sldId id="2147482646" r:id="rId10"/>
    <p:sldId id="2134808562" r:id="rId11"/>
    <p:sldId id="2134808472" r:id="rId12"/>
    <p:sldId id="2134808563" r:id="rId13"/>
    <p:sldId id="2134808461" r:id="rId14"/>
    <p:sldId id="2134808669" r:id="rId15"/>
    <p:sldId id="2134808677" r:id="rId16"/>
    <p:sldId id="2134808676" r:id="rId17"/>
    <p:sldId id="2134808670" r:id="rId18"/>
    <p:sldId id="2134808674" r:id="rId19"/>
    <p:sldId id="2147482559" r:id="rId20"/>
    <p:sldId id="2147482647" r:id="rId21"/>
    <p:sldId id="2147482648" r:id="rId22"/>
    <p:sldId id="2134808504" r:id="rId23"/>
    <p:sldId id="2134804381" r:id="rId24"/>
    <p:sldId id="2134804382" r:id="rId25"/>
  </p:sldIdLst>
  <p:sldSz cx="13716000" cy="10287000"/>
  <p:notesSz cx="6858000" cy="9144000"/>
  <p:embeddedFontLst>
    <p:embeddedFont>
      <p:font typeface="29LT Bukra Regular" panose="020B0604020202020204" charset="0"/>
      <p:regular r:id="rId27"/>
    </p:embeddedFont>
    <p:embeddedFont>
      <p:font typeface="Dosis" pitchFamily="2" charset="0"/>
      <p:regular r:id="rId28"/>
      <p:bold r:id="rId29"/>
    </p:embeddedFont>
    <p:embeddedFont>
      <p:font typeface="Dubai" panose="020B0503030403030204" pitchFamily="34" charset="-78"/>
      <p:regular r:id="rId30"/>
      <p:bold r:id="rId31"/>
    </p:embeddedFont>
    <p:embeddedFont>
      <p:font typeface="Microsoft Uighur" panose="02000000000000000000" pitchFamily="2" charset="-78"/>
      <p:regular r:id="rId32"/>
      <p:bold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Montserrat Light" panose="00000400000000000000" pitchFamily="2" charset="0"/>
      <p:regular r:id="rId38"/>
      <p:italic r:id="rId39"/>
    </p:embeddedFont>
    <p:embeddedFont>
      <p:font typeface="Montserrat Medium" panose="00000600000000000000" pitchFamily="2" charset="0"/>
      <p:regular r:id="rId40"/>
      <p: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5664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>
        <p:scale>
          <a:sx n="46" d="100"/>
          <a:sy n="46" d="100"/>
        </p:scale>
        <p:origin x="774" y="7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255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رياضيات-</a:t>
            </a:r>
            <a:r>
              <a:rPr kumimoji="0" lang="fr-MA" sz="765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-</a:t>
            </a:r>
            <a:endParaRPr kumimoji="0" lang="en-US" sz="765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5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التحدي (الهندسة والقياس)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3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المستوى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الجزء الأول من التمرين على دفاتر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629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E184F0-6F6A-5590-20CE-507BD198F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857923"/>
            <a:ext cx="13088485" cy="429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دائما مع التمرين الثاني، أنجزوا الجزء الثاني منه على الكراسات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058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CE4AE1B-BB46-4CCB-6234-C033A238B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618" y="3857866"/>
            <a:ext cx="12997210" cy="471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5621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F31919-6822-BBD5-6F18-63C36532A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848100"/>
            <a:ext cx="13063467" cy="48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الرائز،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1918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ar-SA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6"/>
            <a:ext cx="13716001" cy="14919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800100"/>
            <a:ext cx="7791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التحويلات التالية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المتعلم على (+) إذا توفق في 6 إجابات صحيحة على الأقل، ما دون ذلك يحصل على (-)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1843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ar-SA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CF8FEC5-5963-E969-D73A-EA9F50CAE09A}"/>
              </a:ext>
            </a:extLst>
          </p:cNvPr>
          <p:cNvSpPr txBox="1"/>
          <p:nvPr/>
        </p:nvSpPr>
        <p:spPr>
          <a:xfrm>
            <a:off x="418763" y="4170218"/>
            <a:ext cx="127638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800" dirty="0"/>
              <a:t>8,27 km = ………………. m = ……………………...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800" dirty="0"/>
              <a:t>17000 mg = …………………. kg = …………………..q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800" dirty="0"/>
              <a:t>25 dm</a:t>
            </a:r>
            <a:r>
              <a:rPr lang="fr-FR" sz="4800" baseline="30000" dirty="0"/>
              <a:t>2 </a:t>
            </a:r>
            <a:r>
              <a:rPr lang="fr-FR" sz="4800" dirty="0"/>
              <a:t>= ………………….. = 2500 … = ……………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800" dirty="0"/>
              <a:t>48 cm</a:t>
            </a:r>
            <a:r>
              <a:rPr lang="fr-FR" sz="4800" baseline="30000" dirty="0"/>
              <a:t>3 </a:t>
            </a:r>
            <a:r>
              <a:rPr lang="fr-FR" sz="4800" dirty="0"/>
              <a:t>= ………………… mm</a:t>
            </a:r>
            <a:r>
              <a:rPr lang="fr-FR" sz="4800" baseline="30000" dirty="0"/>
              <a:t>3 </a:t>
            </a:r>
            <a:r>
              <a:rPr lang="fr-FR" sz="4800" dirty="0"/>
              <a:t>= ………………. ml</a:t>
            </a: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2286000" y="976263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بإنشاء المطلوب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توفقوا في الإنشاء و (-) للتلاميذ الذين لم </a:t>
            </a:r>
            <a:r>
              <a:rPr lang="ar-MA" sz="2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ياوفقوا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846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ar-SA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 : coins arrondis 4">
            <a:extLst>
              <a:ext uri="{FF2B5EF4-FFF2-40B4-BE49-F238E27FC236}">
                <a16:creationId xmlns:a16="http://schemas.microsoft.com/office/drawing/2014/main" id="{44DF6EB3-4783-8FF0-2068-F55A398284CD}"/>
              </a:ext>
            </a:extLst>
          </p:cNvPr>
          <p:cNvSpPr/>
          <p:nvPr/>
        </p:nvSpPr>
        <p:spPr>
          <a:xfrm>
            <a:off x="708483" y="3238500"/>
            <a:ext cx="12299030" cy="533400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أنشئ مستطيلا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ABCD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بحيث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AB = 6cm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BC = 4 cm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أرسم قطريه وأحدد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K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نقطة تقاطعهما.</a:t>
            </a:r>
          </a:p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 الدائرة التي مركزها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K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وشعاعها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KA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0522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3429000" y="976263"/>
            <a:ext cx="9086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توفقوا في الإجابة بشكل صحيح و (-) للتلاميذ الذين لم يتوفقوا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57084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ar-SA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 : coins arrondis 4">
            <a:extLst>
              <a:ext uri="{FF2B5EF4-FFF2-40B4-BE49-F238E27FC236}">
                <a16:creationId xmlns:a16="http://schemas.microsoft.com/office/drawing/2014/main" id="{CA5F3BC6-39F0-F2D8-C072-A115AD4CA3CC}"/>
              </a:ext>
            </a:extLst>
          </p:cNvPr>
          <p:cNvSpPr/>
          <p:nvPr/>
        </p:nvSpPr>
        <p:spPr>
          <a:xfrm>
            <a:off x="708483" y="3238500"/>
            <a:ext cx="12299030" cy="533400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رتبت خياطة 150 منديلا في علب تسع كل واحدة 6 مناديل. ثم باعت جميع العلب ب 37 درهما للعلبة الواحدة.</a:t>
            </a:r>
          </a:p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حصلت عليه من بيع علب المناديل؟</a:t>
            </a: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3ED78C-628E-FD0D-BF9E-DBD0CA4D9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" b="5140"/>
          <a:stretch/>
        </p:blipFill>
        <p:spPr>
          <a:xfrm>
            <a:off x="76200" y="781682"/>
            <a:ext cx="13487399" cy="779081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7010400" y="201401"/>
            <a:ext cx="6096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الرائز وتعبئة شبكة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7010400" y="1181099"/>
            <a:ext cx="6096000" cy="7294735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شبكة تفريغ الرائز  باستعمال الرمزين (+ أو - 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</a:t>
            </a:r>
            <a:r>
              <a:rPr lang="ar-M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التحديات والألغاز (الصفحة 55)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136A0CF-BF6E-BAEA-8253-F91CB67DD58A}"/>
              </a:ext>
            </a:extLst>
          </p:cNvPr>
          <p:cNvSpPr txBox="1"/>
          <p:nvPr/>
        </p:nvSpPr>
        <p:spPr>
          <a:xfrm>
            <a:off x="1600200" y="8990869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احتساب نسبة التقدم انطلاقا من </a:t>
            </a:r>
            <a:r>
              <a:rPr lang="ar-MA" sz="3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الإنشاءات الهندسية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فقط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ouge, capture d’écran, tapis, conception&#10;&#10;Le contenu généré par l’IA peut être incorrect.">
            <a:extLst>
              <a:ext uri="{FF2B5EF4-FFF2-40B4-BE49-F238E27FC236}">
                <a16:creationId xmlns:a16="http://schemas.microsoft.com/office/drawing/2014/main" id="{357212AB-89BE-48E8-CC2D-6DE360028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81" y="1943100"/>
            <a:ext cx="6587319" cy="40386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2997200" y="342900"/>
            <a:ext cx="7239000" cy="174348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200400" y="419100"/>
            <a:ext cx="67319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تتويج أبطال الهندسة والقياس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D178EAD7-0599-A16D-5524-FF71C0CF8A78}"/>
              </a:ext>
            </a:extLst>
          </p:cNvPr>
          <p:cNvSpPr txBox="1"/>
          <p:nvPr/>
        </p:nvSpPr>
        <p:spPr>
          <a:xfrm>
            <a:off x="2667000" y="6368806"/>
            <a:ext cx="796688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تحديد 3 تلاميذ الذين حصلوا على أكبر عدد من النجمات خلال مرحلة الهندسة والقياس؛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يمرون إلى السبورة وينالون تصفيقات زملائهم؛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تدون أسماؤهم في سبورة الأبطال.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217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C5FB9E2E-9AE7-568C-6570-DDA6B18C366F}"/>
              </a:ext>
            </a:extLst>
          </p:cNvPr>
          <p:cNvSpPr/>
          <p:nvPr/>
        </p:nvSpPr>
        <p:spPr>
          <a:xfrm>
            <a:off x="2684526" y="1160526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بطاقات تفكيك الأعداد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6225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87F49-40A6-E3C7-71F5-366555240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010663-3BB7-A308-D851-57E4159A8DE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35C465-54D3-817F-C624-4FC94B296C1A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479878-06C5-85E8-E349-2B9550C23518}"/>
              </a:ext>
            </a:extLst>
          </p:cNvPr>
          <p:cNvSpPr/>
          <p:nvPr/>
        </p:nvSpPr>
        <p:spPr>
          <a:xfrm>
            <a:off x="-1" y="644346"/>
            <a:ext cx="13716001" cy="14919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0FEB5E-1C12-DC60-9B7E-13E3590A88A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بطاقات تفكيك الأعداد.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3267DD-CD0E-F31F-72DD-5674B3AF03D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845A82-5B2E-620A-B7E5-A547CE024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642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تمرير رائز الت</a:t>
                      </a:r>
                      <a:r>
                        <a:rPr lang="ar-M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تبع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A7E8FFC-99DA-008A-F82E-1A34306F95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FEAFB58-9951-C0B0-4F00-65F0B1D38DF5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0483E8-9CDF-07B3-267F-1DC99354619E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6BE79669-A947-8E61-A790-8CBC7CD76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EFDB2175-1655-1580-9F1A-F7A798938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6B24F538-CE0C-9F2D-ED24-E4C49CEBD67E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07BFACD-9F52-0592-130F-96C89A30F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DB0ACC14-DBF5-8885-0E0A-2C381E06A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9809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أهداف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242930" y="4926897"/>
            <a:ext cx="9729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 ومساحة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69871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إنشاءات هندسية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69871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مسائل باستخدام استراتيجية الأسئلة الأربعة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35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4485337"/>
            <a:ext cx="2133094" cy="30203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65A894B-7665-DA8D-5508-551716E691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7186" y="4504386"/>
            <a:ext cx="2108214" cy="302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إنجاز تحويلات حول وحدات القياس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6" y="4381500"/>
            <a:ext cx="6782869" cy="830238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الرائز وتعبئة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7846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80AF4CA-0D89-D7E2-8092-9118D4EE1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55" y="2820564"/>
            <a:ext cx="4763889" cy="675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218CE-F7EF-8D35-7420-324DAC98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BB215E-34CB-0D8F-86E5-B568990CD48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00D6EF-3B87-3161-95BA-3DD84E3DE67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F18E68D-F926-1328-7777-624D5312944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70AB4E-CCC3-5A45-805F-58D1446A82A6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1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تفاعلي على السبورة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E23465-4625-102C-7F7E-52B84592EDBA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27347CD-D32D-8EA1-9906-B8BDAFA52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1536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التتبع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0DFFE24-D77E-D5A3-304D-AB2150949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95" y="3924300"/>
            <a:ext cx="1292710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99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29198</TotalTime>
  <Words>843</Words>
  <Application>Microsoft Office PowerPoint</Application>
  <PresentationFormat>Personnalisé</PresentationFormat>
  <Paragraphs>152</Paragraphs>
  <Slides>24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5" baseType="lpstr">
      <vt:lpstr>Wingdings</vt:lpstr>
      <vt:lpstr>Dubai</vt:lpstr>
      <vt:lpstr>Calibri</vt:lpstr>
      <vt:lpstr>Montserrat Medium</vt:lpstr>
      <vt:lpstr>Dosis</vt:lpstr>
      <vt:lpstr>Arial</vt:lpstr>
      <vt:lpstr>Microsoft Uighur</vt:lpstr>
      <vt:lpstr>29LT Bukra Regular</vt:lpstr>
      <vt:lpstr>Montserrat</vt:lpstr>
      <vt:lpstr>Montserrat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325</cp:revision>
  <dcterms:created xsi:type="dcterms:W3CDTF">2006-08-16T00:00:00Z</dcterms:created>
  <dcterms:modified xsi:type="dcterms:W3CDTF">2025-10-03T00:47:57Z</dcterms:modified>
  <dc:identifier>DAFtlvZnwz4</dc:identifier>
</cp:coreProperties>
</file>