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60"/>
  </p:notesMasterIdLst>
  <p:sldIdLst>
    <p:sldId id="257" r:id="rId3"/>
    <p:sldId id="2134808553" r:id="rId4"/>
    <p:sldId id="2134808554" r:id="rId5"/>
    <p:sldId id="2134808552" r:id="rId6"/>
    <p:sldId id="2147482528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47482560" r:id="rId15"/>
    <p:sldId id="2147482529" r:id="rId16"/>
    <p:sldId id="2147482561" r:id="rId17"/>
    <p:sldId id="2147482562" r:id="rId18"/>
    <p:sldId id="2147482563" r:id="rId19"/>
    <p:sldId id="2147482564" r:id="rId20"/>
    <p:sldId id="2147482565" r:id="rId21"/>
    <p:sldId id="2147482567" r:id="rId22"/>
    <p:sldId id="2147482568" r:id="rId23"/>
    <p:sldId id="2147482569" r:id="rId24"/>
    <p:sldId id="2147482570" r:id="rId25"/>
    <p:sldId id="2134808570" r:id="rId26"/>
    <p:sldId id="2147482534" r:id="rId27"/>
    <p:sldId id="2147482535" r:id="rId28"/>
    <p:sldId id="2147482536" r:id="rId29"/>
    <p:sldId id="2134808459" r:id="rId30"/>
    <p:sldId id="2134808653" r:id="rId31"/>
    <p:sldId id="2147482537" r:id="rId32"/>
    <p:sldId id="2147482538" r:id="rId33"/>
    <p:sldId id="2147482539" r:id="rId34"/>
    <p:sldId id="2147482541" r:id="rId35"/>
    <p:sldId id="2147482542" r:id="rId36"/>
    <p:sldId id="2147482543" r:id="rId37"/>
    <p:sldId id="2134808460" r:id="rId38"/>
    <p:sldId id="2134808453" r:id="rId39"/>
    <p:sldId id="2147482544" r:id="rId40"/>
    <p:sldId id="2147482545" r:id="rId41"/>
    <p:sldId id="2147482546" r:id="rId42"/>
    <p:sldId id="2147482547" r:id="rId43"/>
    <p:sldId id="2147482548" r:id="rId44"/>
    <p:sldId id="2147482549" r:id="rId45"/>
    <p:sldId id="2147482552" r:id="rId46"/>
    <p:sldId id="2147482566" r:id="rId47"/>
    <p:sldId id="2134808543" r:id="rId48"/>
    <p:sldId id="2147482555" r:id="rId49"/>
    <p:sldId id="2147482557" r:id="rId50"/>
    <p:sldId id="2147482556" r:id="rId51"/>
    <p:sldId id="2147482558" r:id="rId52"/>
    <p:sldId id="2147482559" r:id="rId53"/>
    <p:sldId id="2134808690" r:id="rId54"/>
    <p:sldId id="2134808691" r:id="rId55"/>
    <p:sldId id="2134808503" r:id="rId56"/>
    <p:sldId id="2134808504" r:id="rId57"/>
    <p:sldId id="2134804381" r:id="rId58"/>
    <p:sldId id="2134804382" r:id="rId59"/>
  </p:sldIdLst>
  <p:sldSz cx="13716000" cy="10287000"/>
  <p:notesSz cx="6858000" cy="9144000"/>
  <p:embeddedFontLst>
    <p:embeddedFont>
      <p:font typeface="29LT Bukra Regular" panose="020B0604020202020204" charset="0"/>
      <p:regular r:id="rId61"/>
    </p:embeddedFont>
    <p:embeddedFont>
      <p:font typeface="Carelia" panose="020B0604020202020204" charset="0"/>
      <p:regular r:id="rId62"/>
    </p:embeddedFont>
    <p:embeddedFont>
      <p:font typeface="Dosis" pitchFamily="2" charset="0"/>
      <p:regular r:id="rId63"/>
      <p:bold r:id="rId64"/>
    </p:embeddedFont>
    <p:embeddedFont>
      <p:font typeface="Dreaming Outloud Script Pro" panose="03050502040304050704" pitchFamily="66" charset="0"/>
      <p:regular r:id="rId65"/>
      <p:italic r:id="rId66"/>
    </p:embeddedFont>
    <p:embeddedFont>
      <p:font typeface="Dubai" panose="020B0503030403030204" pitchFamily="34" charset="-78"/>
      <p:regular r:id="rId67"/>
      <p:bold r:id="rId68"/>
    </p:embeddedFont>
    <p:embeddedFont>
      <p:font typeface="Microsoft Uighur" panose="02000000000000000000" pitchFamily="2" charset="-78"/>
      <p:regular r:id="rId69"/>
      <p:bold r:id="rId70"/>
    </p:embeddedFont>
    <p:embeddedFont>
      <p:font typeface="Montserrat" panose="00000500000000000000" pitchFamily="2" charset="0"/>
      <p:regular r:id="rId71"/>
      <p:bold r:id="rId72"/>
      <p:italic r:id="rId73"/>
      <p:boldItalic r:id="rId74"/>
    </p:embeddedFont>
    <p:embeddedFont>
      <p:font typeface="Montserrat Light" panose="00000400000000000000" pitchFamily="2" charset="0"/>
      <p:regular r:id="rId75"/>
      <p:italic r:id="rId76"/>
    </p:embeddedFont>
    <p:embeddedFont>
      <p:font typeface="Montserrat Medium" panose="00000600000000000000" pitchFamily="2" charset="0"/>
      <p:regular r:id="rId77"/>
      <p:italic r:id="rId7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14.fntdata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font" Target="fonts/font1.fntdata"/><Relationship Id="rId82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openxmlformats.org/officeDocument/2006/relationships/font" Target="fonts/font1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2.fntdata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7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font" Target="fonts/font13.fntdata"/><Relationship Id="rId78" Type="http://schemas.openxmlformats.org/officeDocument/2006/relationships/font" Target="fonts/font18.fntdata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6.fntdata"/><Relationship Id="rId7" Type="http://schemas.openxmlformats.org/officeDocument/2006/relationships/slide" Target="slides/slide5.xml"/><Relationship Id="rId71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02/10/2025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25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23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491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09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47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052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87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2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650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7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56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871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0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9.svg"/><Relationship Id="rId7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(الهندسة والقياس)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دعامات التذكر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503F1-409C-AAA4-2524-416D341FE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99350-874A-7924-6AF5-0D83E742F47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36102E-18B8-F96A-AB29-71E4515D052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D3030B-87C5-6E1E-A095-13B91E0BACE9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643CF7-4458-8012-2222-E2EC377E4C4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بعضا مما تعلمناه في الحص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56721A-005B-3E94-4CAF-2A209D1647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F50782-EC0F-1580-7238-44ED3A5311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9518F90-6027-A502-148A-4F4281A89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05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51F21-F347-A40D-F139-DE97499C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E9FA9C-A1C8-89AB-7F47-1EA7C070BFA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1370BA-48BA-C71B-1F16-484BE062B8A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8672EC-348E-4C42-4F38-F4A9BD0959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B53C51-302D-4E3E-9DDD-F57BE4BE05A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ألواحكم، اكتبوا قاعدة حساب محيط المعين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884737-DD16-EBFE-FD95-350FA08907F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40A825-A000-D3BB-E4A8-B708875F6F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A651C05-D666-CC24-8D4E-740C0724A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A5BEB2C-1643-0C75-D0BF-A25A1D3B69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22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17A4-075D-00AA-E13D-ED37383C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A7F024-B386-E6EF-D5C1-0C0E3E33064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22EA6F-AFDE-61BF-2157-459D3F0A213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357C36-502E-9BA1-77A7-CECFE82FE44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DD23A2-E9EE-E9A3-0AEB-0C4AF5C5E96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4C1450-924B-2639-70A8-3F30474C70FF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358B4A9-1E96-B927-D8F9-281026008D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126CEEF-72B9-24DC-2604-1EE24E8873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3BB4653-3808-D887-61DC-DD54C6E24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0BE1DAD-850E-AFFE-1FEA-EED8B561EA97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</a:rPr>
              <a:t>P = 4 × a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53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8BB86-1184-A068-AEF4-BF5FFEDFC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E05EDC-793D-62F3-E6A5-F35B71D832B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F63FC5-6F1F-963C-2B05-854B1950FCB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5A6043-8D77-CAFC-0DDE-5FCC10F28A1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551AFE-F8BB-9BFA-D278-2F3605DE43D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الآن قاعدة حساب مساحة القرص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0F66B0-1034-A8B7-82D2-D2AE16E1EDC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4AA5A7-A1A6-6E67-61E0-789FE07BB8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A64CE91-D9D4-F243-DC4B-0F999F2058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01E5E-6251-8D4E-C2DD-5AE9CCBD5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32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879EC-1CEB-BE40-E811-1EAEF3938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6E8737-CBD9-FA0B-716E-5C51605D0D5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72C5FB-8DEC-F2EE-3114-5AFB8F5C63E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4E4800-2C06-0DE2-A409-60D438ADA0F4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01A4F-FB6C-30CE-E9F0-BA75980B198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F8B0E6-DA9C-16EF-EE0E-DA36CBA1167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7BA0446-B331-7AD7-E42D-E9D7D038CC9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945941C-F850-2B41-EE5F-C3A711953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053AD22-DC51-3DCB-F377-679C042B0D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BE886CC-6185-BF69-43B7-72DBBB35A739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 = </a:t>
            </a:r>
            <a:r>
              <a:rPr kumimoji="0" lang="el-G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fr-FR" sz="8000" b="1" dirty="0">
                <a:solidFill>
                  <a:prstClr val="white"/>
                </a:solidFill>
              </a:rPr>
              <a:t>× r × 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515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20496-85A5-22B9-F605-C6EA9C35C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1EDD40-D65A-1081-F082-3C8D2A13F70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AED967-1DFE-3168-1AC5-18083491F33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5BDB28-C918-A016-72F4-FB79D1139AE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B268136-B1A2-AF83-EFFF-066A3457AF5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قاعدة حساب محيط متوازي الأضلاع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962434-9D41-E848-95CF-618A2D8E1B8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1DF018-41CB-AD5D-1EC7-7C4607B93A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35744-8C57-4555-AB5C-45060B698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269CB46-17D4-1E2D-B59E-700463C833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10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F224A-C57B-9443-44BE-880BBEE4F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C52CF6-B88F-E297-5466-EF2EF8698F82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7F4BD-8D4D-59DD-D929-32D5BA7809D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8E828F-4AA8-CDAD-4C9F-E02BA3E81E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342C75-3428-7238-6A56-DE452E7F57B6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AA29B6E-F0C6-C71E-C128-655C13AE97B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895E214-6440-2F9C-A78F-C03C28D188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496DDB-F13D-8EE4-7F61-5F93BE8F8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234199-8E19-99C1-DCE5-FF5D40462C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FAA9C8-0D27-260A-0BAB-64D4357C3046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 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× (a + </a:t>
            </a:r>
            <a:r>
              <a:rPr lang="fr-FR" sz="8000" b="1" dirty="0">
                <a:solidFill>
                  <a:prstClr val="white"/>
                </a:solidFill>
                <a:latin typeface="Calibri"/>
              </a:rPr>
              <a:t>b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914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0A145-8592-83A5-9710-DD76EB929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E23486-23ED-C298-7B1A-1A0A8C7851EF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2C4C73-AFA4-97D9-7564-A191F6856765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5C1A92-683B-B6FC-7C53-DDA6E6B13867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27A47B-E198-76EE-FF22-F6A0C415867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الآن قاعدة حساب مساحة المستطيل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6504109-A2CF-EC7F-49BF-33AF1AAFADB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8B4861-EE8A-B87F-715D-5236CD751C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0DFBDB17-AC27-4725-EB5C-A77678BB08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C414DB3-CEFC-F06C-277F-9C0334A2DA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56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029B1-EC04-F05B-AA63-25A6496F1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FE6A58D-2AE8-2430-55E1-56F25DAE66C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5AA441-6248-1275-5E54-CA79DFDDB83F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029257-1A37-F6FD-5F80-B96A4359CA17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BC4743F-DEF2-E0F6-3DE6-386DE09CC801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0C1C32C-CBF6-8AEA-AEA8-1F45DC88C34A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248E254-5807-B6AF-5592-539B551E65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DC989CD-9C70-DB2D-B0EB-9DC289748E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AC56781-2D2E-262B-AC65-A6E2F62669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9EA6D70-E1C0-0E44-84AC-EBB057495AFC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 = 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 × </a:t>
            </a:r>
            <a:r>
              <a:rPr lang="fr-FR" sz="8000" b="1" dirty="0">
                <a:solidFill>
                  <a:prstClr val="white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150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5B08C-3174-6FC3-056F-CAC797CD3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7F2CDD-8F57-96F7-B796-352490FFDB0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8F475F-5872-39F7-67B2-37013965C5D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56469D-2B24-1BC1-8738-84A3DB4EC1C4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70CDA3-2A29-C15B-E0B7-8B2639DAF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الآن قاعدة حساب مساحة المربع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53CE86-95F3-5402-021E-765D6147689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FCDB6F-72CB-F63E-A0AE-12EB30B07BC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0ED4F69-037E-DCBF-D273-96DC72D03B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9574171-2EF8-927A-A733-E484050ED0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38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152A7-4465-EE71-B651-FA170AA1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E6455B-D02C-85FF-91E3-DF2CF7EDB1F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6A76F7C-7CDC-C9EE-8D0B-65DA357801D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6C0CF6-B455-F123-3F2A-956AB34BBB0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EC7CA0-B316-F0B1-3ECE-BDDA8B17E3D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E880CC7-27A5-4548-0728-F8D61E2A389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8188AD5-2157-F15C-4563-C9338CDC04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3B12957C-63B6-8685-CDC7-50D0C403C2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F7C2CA5-0085-DBBC-92BE-C3CD8DA4E2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DE441B8-9B91-8F51-2EBB-E2B2EADA5DBC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 = 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× a = a</a:t>
            </a:r>
            <a:r>
              <a:rPr kumimoji="0" lang="fr-FR" sz="80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6855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سنتذكر جميعا كيفية حساب مساحة بعض الأشكال الهندسية</a:t>
            </a: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الجديدة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80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B3EC0-59C5-70DF-2254-9E1452552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DA6911-CA25-79E4-D92D-ACE4C433DD9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DB44ED-192D-FE6F-2210-F277DD7D02C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DCFD6E-181F-98AD-B020-38F3D1921C9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DD385C-AB06-5DEE-434B-0C62B64ED47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سأذكركم بقاعدة حساب مساحة كل من المعين ومتوازي الأضلاع وشبه المنحرف.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EC7D3-49E5-AD7C-C018-0B6DDD85ACD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68001B-23A9-FB2D-8B9E-89273C3E61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E410FDB-4BB5-C192-7DA5-920677674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EC1B7B-7528-4281-FE25-83DEBD21C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269012-B330-2F3B-B8D6-6B5BABF10A35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بقواعد حساب مساحة الأشكال المعنية.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719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49D0-E127-AD40-B043-C649F5FB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D940A-E9BA-4F68-73F6-3EE68FD116F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D7E577-ED8A-19BA-5006-3075C8550B0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2772D8-4613-3CBA-490C-0C3438B00AB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84607B-68C8-2C8F-1114-28A243BC1A5E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(الصفحة 53).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مراجعة هذه القواعد في منازلكم.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DB2150-441B-7E31-1214-A84FEF0C8B7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9CF9B4D-A6A0-6803-5088-8E61714052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9E47C94-622D-07AA-DFFF-185F29601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025" y="3964169"/>
            <a:ext cx="12886895" cy="451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46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A010-D157-A1B8-3E25-648BECA8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A62CB9-F5E5-BA60-7DDA-F790039E157D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3D5934-B81B-159B-67A3-5419A929938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8C043-2BC0-526A-574F-E00E15FF450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29F0DB-D2A9-1906-F3F5-F01FB8933719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تطبيقات لحساب بعض المساحات على الألواح ويتم تصحيحها بشكل تفاعلي على السبورة.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تطبيق واحد لكل شكل (يمكن أيضا إعطاء تطبيقات حول المساحات التي تم التعرف عليها في الحصة السابقة).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9AC86-9422-07EC-94A7-F23A35439FA8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6E77662-8177-0A07-AB5E-EDBE388515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5F1E97C-889E-EAFB-FAE8-B209F2A12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28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تحويل وحدات قياس السعة والحجم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التحويلات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وحدات قياس السعة والحجم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بالوحدات التي يعرفها؟ يوزع الأستاذ الكلمة على المتعلمين بحيث يعطي كل متعلم وحدة قياس واحدة مع ذكر رمزها. يسجل الأستاذ الوحدات المذكورة على السبورة.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2135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47B9CA4A-E857-D39E-FE9C-F95382008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8" y="38481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3E9BA-F45F-635B-8829-36FC3A3D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D7A5D2-EE55-12BF-CE18-0346BFD1F2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6C6ED1-C450-2479-C800-B4B710B7535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35EDA7-70FE-1F46-C75B-C56C145977C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CFDE7-9B17-503B-3D2B-2ED4A4B41FE2}"/>
              </a:ext>
            </a:extLst>
          </p:cNvPr>
          <p:cNvSpPr txBox="1"/>
          <p:nvPr/>
        </p:nvSpPr>
        <p:spPr>
          <a:xfrm>
            <a:off x="2209800" y="863026"/>
            <a:ext cx="10229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العلاقات بين وحدات قياس السعة والحجم.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التذكير ببعض العلاقات وتدوينها على السبورة. مثال: 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m</a:t>
            </a:r>
            <a:r>
              <a:rPr lang="fr-FR" sz="3200" baseline="30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 ……</a:t>
            </a:r>
            <a:r>
              <a:rPr lang="fr-FR" sz="3200" dirty="0">
                <a:solidFill>
                  <a:srgbClr val="FF0000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 ml = …….dal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0FB74E-E4EA-D348-3AE0-87C76E25AC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156F538-BCC6-1FAB-16AE-D7AE8152CDE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5578703-0C4E-4494-5F8E-6B4A92ABD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56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A46FC-DAAA-43B0-AA4C-67BB4545B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B81817-3F74-0605-4ECA-E002AA086B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F9BC14-6809-58F8-56AC-35E507E79811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71A42E-8ECE-F355-9418-3FF3379F69F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4620E0-42B2-0867-6093-C05A3EED124D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جدول تحويل وحدات قياس السعة والحجم.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جدول التحويلات على السبورة ويعطي أمثلة عملية لإجراء التحويلات.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B33A1A-875D-3CC3-763D-CDC3CABF5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F9D024-F738-4631-6DD9-D3ABC0B24F9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E2CA5D-0BCF-6CFF-D43A-59A91847D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3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8D042-125E-EC3F-B162-33D0354A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220356-CA47-90C9-A602-8EDBE5D6D30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B113A2-CCB8-4FCE-8547-E605986AEDA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89F32E-D8CE-C7A4-5CA9-654A616BC33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5F01D3-F5EB-3B3C-2966-E34AF795AF17}"/>
              </a:ext>
            </a:extLst>
          </p:cNvPr>
          <p:cNvSpPr txBox="1"/>
          <p:nvPr/>
        </p:nvSpPr>
        <p:spPr>
          <a:xfrm>
            <a:off x="1600200" y="863026"/>
            <a:ext cx="108394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(الصفحة 56)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الجدول الرابع هو جدول وحدات قياس السعة والحجم. سيساعدكم على إجراء التحويلات على وحدات قياس السعة والحجم.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8D3F64-14FB-B343-5B33-47058C166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325ADE2-CB64-C0C9-1C6B-CD44D3EB66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F3C6FD-2F86-41F8-9EE7-4A89E50EC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220608"/>
            <a:ext cx="13164293" cy="443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09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EBFC1-0CB0-D061-E02B-42CC2C88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98ECAE-4621-F8F3-3FC4-218F5914FD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D65C1B-AB80-ACBA-7C81-2F89382FD9E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4A0367-2330-CAD6-ED77-DD113BBFC15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68C265-E090-D1ED-9A2E-E9DFF1309A2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B0B90BB-0B95-D77C-E003-D216079D096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EC058-D23F-D0AA-34E2-3EC5FFC1B7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F7B0B1-7506-D587-EF31-CCEFBD50DA3A}"/>
              </a:ext>
            </a:extLst>
          </p:cNvPr>
          <p:cNvSpPr txBox="1"/>
          <p:nvPr/>
        </p:nvSpPr>
        <p:spPr>
          <a:xfrm>
            <a:off x="2057400" y="876300"/>
            <a:ext cx="10591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واستعينوا بجدول وحدات قياس المساحة لإجراء بعض التحويلات.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يعطي الأستاذ 4 تحويلات على الأكثر، يتم في كل مرة التصحيح على السبورة بمرور أحد المتعلمين لإجراء التحويل أمام زملائه مع التأكيد على ضرورة الحديث بصوت مرتفع.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773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10DC-7702-BD67-2E8D-DB19D7A9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7FD2B-027C-17EF-AB99-64BA7064D98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2A4902-B919-35A2-8CF7-3185098E22F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7F7707-7FBD-BE0E-C1BE-1B282C5338F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56F05D-2101-F485-6829-9125B54916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D4282-E476-1E5D-FC2B-C67C2B4E14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6ED7E8-8993-C879-D4F2-BB7D96A118E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2. </a:t>
            </a:r>
            <a:endParaRPr lang="ar-MA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C26404-B8F0-744D-8399-96833EB58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248258"/>
            <a:ext cx="13164294" cy="420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853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A7E2B-6E24-8FA2-005A-F25EE9251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905F7-9E40-2C1A-ECFB-BCECFFFF52F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F7EA9F-DEAE-217E-25BF-18495C44B30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CA9BF-758E-7F16-C13D-F9F8E238701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F18235-58B7-526B-4456-3E989E254F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D1FB2BE-3378-063B-E6F1-F59ACFDAA3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6781A51-207D-A90E-AD13-B17CFE1E500F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9ECCFBC-8DBC-5E7B-BDED-FA77BA925E1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041D77-9C0A-4722-CCA3-E1D975DBA749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EC3959-C1B9-5FC0-7EA0-5B6437FEA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248258"/>
            <a:ext cx="13164294" cy="420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39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بعض الإنشاءات الهندسية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كيفية إنشاء بعض الأشكال الهندسية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600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C251281-D6A0-A519-5EDA-9F6688996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95818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1DA693-0E8E-AD90-8708-02098B0D9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2" y="5593482"/>
            <a:ext cx="2809875" cy="19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C21C-BA03-3F12-DF55-E5ADC585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72BCA7-3AE4-6AE4-4A73-4DE596AD4A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644D1D-7EC7-8FE2-CFDF-4C5B43507B0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5A1561-797F-35C0-7C93-10C9545090E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D37ACE-F2E7-9C82-9265-825ECA2E0A5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بكيفية إنشاء مربع.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إنشاء مستطيل على السبورة الجانبية باستعمال الأدوات الهندسية المناسبة.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BEEF54-590A-213E-284E-DCCCB28346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70A70E-DEA9-77EE-E54C-DD3DB5B8D8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A2EC599-D5E9-6F35-5BD4-E0FE89410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3397E4-FA03-65E2-31D7-637E00621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5ED26F-3503-D0A2-F50B-C4AF9726A0A9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إنشاء مستطيل باستعمال الأدوات الهندسية.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4DA524-8F50-AD54-DA38-12B1B9D8D9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759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D62F-2DB5-212B-DE5B-3DDA4E34D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01CDDE-43A7-151A-FED9-A9A33D02B02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89B8A9-6265-D1E1-6003-B4A4A0DF8E2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B84275-92BC-0A27-14FC-21E21AB5876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A36B73-1E0A-2910-E2BE-36D7CB06DD97}"/>
              </a:ext>
            </a:extLst>
          </p:cNvPr>
          <p:cNvSpPr txBox="1"/>
          <p:nvPr/>
        </p:nvSpPr>
        <p:spPr>
          <a:xfrm>
            <a:off x="1371600" y="863026"/>
            <a:ext cx="110680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خذوا دفاتر البحث وقوموا بإنشاء مستطيل قياس طوله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 = 5 cm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قياس عرضه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l=3 cm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كما تعلمنا. سأمر بين الصفوف لأراقب أعمالكم. لديكم دقيقة واحدة.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9E9E67-6354-04CA-6656-11C7316FA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C25F4A-D7EC-3F61-DDA7-CF174798C7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DECB9F-A77F-0D09-06C6-5280E614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06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مساحة الأشكال الاعتيادية وإجراء تحويلات على وحدات القياس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 (المضلعات الاعتيادية)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16F5C-2C20-C521-DF8A-4729008B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6E3AB1-46FB-1E46-669C-B1059E821B5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AAE52-5BE2-4F1C-2248-39802F99A9D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5EEB18-BC6A-C12A-C029-106F0454562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523D1A-F332-7798-2309-0D15912AEA7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سنمر الآن لتذكر كيفية إنشاء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دائرة قياس شعاعها معلوم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دائرة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2D7C60-A618-5587-D8E6-F191D8EEB7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C4A557-038B-B5A6-F828-B3632A5B6A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F9120CF-E847-FA01-9C59-692D559E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65E8F5-C680-34FC-CABA-8810248FC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778D1F-1568-90F8-F66B-8773394624F0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دائرة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22FDB7-21D1-EF1C-6299-0D7F9D51DB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770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9EFCB-65BF-35C1-4BB3-8065ED85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9BC724-61D0-E960-F560-EF1FDE47B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6ECD5A-5068-6979-A950-034D7FFC00E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8E8A15-C9E6-5615-39FF-F9712513EF7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3EE7F1-12A9-12DC-BAA3-16B693D690E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دائرة مركزها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o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وقياس شعاعها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r=4 cm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2D003A-8AA3-C160-3B3A-7B18D72EE1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4492E7-E09F-3203-1D71-B276E38D589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FF2F9A-7B1A-3AF8-9063-1A5ACAE82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792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1AE2-6EF7-8442-A7F8-B7D169778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85A446-786A-4DE0-70EF-A9E7FF5A555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E2EEF1-C396-6710-C650-6C4C0B60190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3191DB-95A6-2309-5A77-86D4CB4EA31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D3DE2F-A16C-41CC-6963-A2A98B82AA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سنتذكر كيفية إنشاء متوازي أضلاع انطلاقا من قياس زاوية وضلعيه.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متوازي أضلاع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B43FEE-6CF4-C8DF-C9EA-473097C77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F94885-9BC4-83A6-3337-2DFB85A8FC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AF2FBD-3841-CE6C-87CA-DB6064C1F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85506C-AA49-5412-751A-7F63FC4E2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FA55F8-72A5-25B2-5EC3-7C5AFF1CE98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متوازي الأضلاع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54240-624C-8E05-4B8D-8A7A8B276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38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A0322-936B-6569-2ECF-AFDDCF8A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B2D83-140A-5348-3194-74322A100D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513950-2611-2D6C-E313-9DD0E16162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5E0737-3F74-79EC-BEEF-D683247DAD6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523C982-E95D-C6BC-6FBF-6E49B2B8864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متوازي أضلاع، قياس ضلعيه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cm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5cm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7AACF3-94BD-0671-C928-65434CF9C8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46359C9-C112-1934-2D3A-762F5449D88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5608FA6-8FC6-DCC4-63E6-53028EC18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599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15AAA-EC38-ADEB-306B-957F7456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C3D57-E91E-091A-2817-97BDD58453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CD4AC6-359C-ED69-026C-6FEB63BB967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A616B5-B4EC-5A59-CB87-838DB7E390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29D1D1-E323-BDD4-A997-9EEEF0ADCBA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953D2D-E74E-E6AC-9ACA-8D428F1445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8F6C20-2399-55D9-3716-3F01EE6426B9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53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دقيقتين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F0D75F-C2A4-3858-A05F-6C4A7DAD6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4240909"/>
            <a:ext cx="13164293" cy="45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30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208A8-D8F2-0D9F-43F8-5AA959415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6F51EC-2F34-6B53-C3BD-46542A953FA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40DE3E-9795-5EC6-6EAC-5CA7C976B2E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EA30A6-3A2B-56CC-9BE3-A6726ACCD76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44F1A1-A319-EC83-D481-2C2131ADEA9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75B012-4537-49B4-3782-3CF05A0D23A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036B95F-D4AF-40A8-3C48-81B5D4169D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601001-E183-6516-C106-91BA16A83EE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DAAD5F-F56B-D616-C7B7-96598FEE256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D172999-96AB-53A7-384A-D6D5EC421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4240909"/>
            <a:ext cx="13164293" cy="45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267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8B884AD-56A4-2765-6486-839A2A0DE3CA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A7FFE48-4BE9-DC2B-CA5A-7EF74E89BEB9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4BA3E-48F3-DF4D-598F-31D0A3F1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9AF9E0-B873-7731-2DFB-5860ADAF955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21A3E4-1E97-DDBE-121A-F45AA2962D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79D388-27F8-078C-791D-B4189B3A463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797C7D-AAE1-D081-22F1-CB7ECA2988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4320CB-3BE1-4D12-C623-996C8DDEEA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22C9002-E94E-6D91-2044-16003BF5A18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EF5D22E-5140-9B87-C93F-AE5B1DB6DCDC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تنتج تعاونية للحليب 1350 لترا من حليب البقر في الأسبوع، تقوم بتعبئته في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قنينات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بلاستيكية سعة كل واحدة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1,5</a:t>
            </a:r>
            <a:r>
              <a:rPr lang="fr-FR" sz="6600" dirty="0">
                <a:solidFill>
                  <a:schemeClr val="tx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ثم تبيعها مقابل 12 درهما للقنينة الواحدة.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فما هو المبلغ الإجمالي الذي تجنيه التعاونية من بيع جميع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القنينات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المنتجة؟</a:t>
            </a:r>
          </a:p>
        </p:txBody>
      </p:sp>
    </p:spTree>
    <p:extLst>
      <p:ext uri="{BB962C8B-B14F-4D97-AF65-F5344CB8AC3E}">
        <p14:creationId xmlns:p14="http://schemas.microsoft.com/office/powerpoint/2010/main" val="29328919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D6E6-A1D5-A3DA-733F-04B044E0B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C32B7-9232-42D8-05D5-8AAD5890B2F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51F6E9-FA45-9B61-5325-FF0D7AFCAE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F8D64C-25F1-6089-298F-0935612659D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679BBD-116F-F65D-CDC4-D5250EF3FD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5AF5E6-6D15-7AD5-7D9A-F67AA7D08C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CB0A8E04-BD1D-661F-FAED-14AE213F2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0" y="4189508"/>
            <a:ext cx="7173037" cy="46511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0770F-2575-274A-66F9-A45B133D71EB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</p:spTree>
    <p:extLst>
      <p:ext uri="{BB962C8B-B14F-4D97-AF65-F5344CB8AC3E}">
        <p14:creationId xmlns:p14="http://schemas.microsoft.com/office/powerpoint/2010/main" val="529639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F24F-F437-2F11-DD81-80FE4E12E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368503-BEE2-BEC9-C49A-589250AF1FC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F48185-234F-89FD-F413-67EBDF43C48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87F941-8507-416E-BE1E-9CF30CA7F4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20B313-5DBB-4C92-656F-8AC3107296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9BAE1-8745-75B3-ABAC-18923BAA52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7E5F53E3-B992-F36F-0778-2C0B24835E09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على السبورة، يتم حل المسألة باعتماد استراتيجية الأسئلة الأربعة،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طريقة الاشتغال خلال الحصص السابقة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مطالبة المتعلمين بإنجاز العمليات الحسابية على الألواح.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3B46B3C4-3DB5-D80A-32FB-A7ADA3C8B8C1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تنتج تعاونية للحليب 1350 لترا من حليب البقر في الأسبوع، تقوم بتعبئته في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قنينات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بلاستيكية سعة كل واحدة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1,5</a:t>
            </a:r>
            <a:r>
              <a:rPr lang="fr-FR" sz="6600" dirty="0">
                <a:solidFill>
                  <a:schemeClr val="tx1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ثم تبيعها مقابل 12 درهما للقنينة الواحدة.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فما هو المبلغ الإجمالي الذي تجنيه التعاونية من بيع جميع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القنينات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المنتجة؟</a:t>
            </a:r>
          </a:p>
        </p:txBody>
      </p:sp>
    </p:spTree>
    <p:extLst>
      <p:ext uri="{BB962C8B-B14F-4D97-AF65-F5344CB8AC3E}">
        <p14:creationId xmlns:p14="http://schemas.microsoft.com/office/powerpoint/2010/main" val="168505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677400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العرض الرقمي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المناولة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759243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المذكرة اليومية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الإعداد المادي للأستاذ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F2B76A-819F-38AF-4F51-5BF30EC59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1721" y="4649023"/>
            <a:ext cx="1983066" cy="28524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4B74D0-8D36-C7C7-48DB-224858213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4" y="4913815"/>
            <a:ext cx="2809875" cy="198039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168986C-84DD-3D7C-23E7-8FED50DECDE6}"/>
              </a:ext>
            </a:extLst>
          </p:cNvPr>
          <p:cNvSpPr txBox="1"/>
          <p:nvPr/>
        </p:nvSpPr>
        <p:spPr>
          <a:xfrm>
            <a:off x="4114800" y="7657672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ملحق جداول التحويلات ص 56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FD6D83-13B3-CF0E-108E-63BE53B4D6B2}"/>
              </a:ext>
            </a:extLst>
          </p:cNvPr>
          <p:cNvSpPr txBox="1"/>
          <p:nvPr/>
        </p:nvSpPr>
        <p:spPr>
          <a:xfrm>
            <a:off x="6495574" y="767454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الأدوات الهندسية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273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342C-F229-1EB4-7644-3A069026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F7B32E-2411-1957-9FEB-7169F02675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4287DE-7067-5801-13FB-977AE36591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335F1C-4135-372A-F5C8-04FEC4D31CE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A4F4B7-6990-9382-213C-7EE27DD73B8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FE6D52-85A6-7F9D-0BD8-0926E3FD53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30B6979-8275-4EAC-E754-BCE362BA07F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53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E948F8-8C14-DBF2-FAB3-2D7A96153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00500"/>
            <a:ext cx="13094243" cy="507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92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6AE4-0A3F-390F-CFCA-7F6E768ED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5438EB-EBB2-D19B-19E3-D73D0BA72A1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582A0E-353D-2DCF-8555-7234BA5EC12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604998-7B97-CEE1-4710-5C7FEBDF94C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F6EC36-D995-3850-3039-71C9602267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2D2A0F-5F1B-AE2A-E299-644A371CED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DB476FF-ECC6-A3A1-1BEE-8CD6DE802096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76D3081-9F13-E398-3716-06F3FF099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875" y="3989775"/>
            <a:ext cx="13094243" cy="507446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635D57-7005-322E-FFCD-052EA55E820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169BE-6A32-5639-6472-DFD2520417C5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4505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2919553" y="3337269"/>
            <a:ext cx="77644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376753" y="3044228"/>
            <a:ext cx="70898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8035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الأنشطة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334000" y="5377516"/>
            <a:ext cx="57814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–الإنشاءات الهندسية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هندسية: متوازي الأضلاع، الدائرة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استراتيجية الأسئلة الأربعة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179475" y="3123254"/>
            <a:ext cx="4889229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بناء دعامات التذكر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المساحة: المعين، متوازي الأضلاع، شبه المنحرف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218539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التحويلات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تحويل وحدات قياس السعة والحجم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954056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 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926" y="2857500"/>
            <a:ext cx="846729" cy="96371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4129745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577545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2086" y="6839336"/>
            <a:ext cx="753201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29155</TotalTime>
  <Words>1767</Words>
  <Application>Microsoft Office PowerPoint</Application>
  <PresentationFormat>Personnalisé</PresentationFormat>
  <Paragraphs>389</Paragraphs>
  <Slides>57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57</vt:i4>
      </vt:variant>
    </vt:vector>
  </HeadingPairs>
  <TitlesOfParts>
    <vt:vector size="71" baseType="lpstr">
      <vt:lpstr>Arial</vt:lpstr>
      <vt:lpstr>Microsoft Uighur</vt:lpstr>
      <vt:lpstr>Montserrat</vt:lpstr>
      <vt:lpstr>Dreaming Outloud Script Pro</vt:lpstr>
      <vt:lpstr>Dosis</vt:lpstr>
      <vt:lpstr>Calibri Light</vt:lpstr>
      <vt:lpstr>Calibri</vt:lpstr>
      <vt:lpstr>Montserrat Medium</vt:lpstr>
      <vt:lpstr>Montserrat Light</vt:lpstr>
      <vt:lpstr>Carelia</vt:lpstr>
      <vt:lpstr>Dubai</vt:lpstr>
      <vt:lpstr>29LT Bukra Regular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239</cp:revision>
  <dcterms:created xsi:type="dcterms:W3CDTF">2006-08-16T00:00:00Z</dcterms:created>
  <dcterms:modified xsi:type="dcterms:W3CDTF">2025-10-03T00:50:40Z</dcterms:modified>
  <dc:identifier>DAFtlvZnwz4</dc:identifier>
</cp:coreProperties>
</file>