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57"/>
  </p:notesMasterIdLst>
  <p:sldIdLst>
    <p:sldId id="257" r:id="rId3"/>
    <p:sldId id="2134808553" r:id="rId4"/>
    <p:sldId id="2134808554" r:id="rId5"/>
    <p:sldId id="2134808552" r:id="rId6"/>
    <p:sldId id="2147482528" r:id="rId7"/>
    <p:sldId id="2134805155" r:id="rId8"/>
    <p:sldId id="2134808443" r:id="rId9"/>
    <p:sldId id="2134808556" r:id="rId10"/>
    <p:sldId id="386" r:id="rId11"/>
    <p:sldId id="2134808444" r:id="rId12"/>
    <p:sldId id="2134808674" r:id="rId13"/>
    <p:sldId id="2134805396" r:id="rId14"/>
    <p:sldId id="2134808570" r:id="rId15"/>
    <p:sldId id="2134808590" r:id="rId16"/>
    <p:sldId id="2147482529" r:id="rId17"/>
    <p:sldId id="2147482530" r:id="rId18"/>
    <p:sldId id="2147482531" r:id="rId19"/>
    <p:sldId id="2147482532" r:id="rId20"/>
    <p:sldId id="2147482533" r:id="rId21"/>
    <p:sldId id="2147482534" r:id="rId22"/>
    <p:sldId id="2147482535" r:id="rId23"/>
    <p:sldId id="2147482536" r:id="rId24"/>
    <p:sldId id="2134808459" r:id="rId25"/>
    <p:sldId id="2134808653" r:id="rId26"/>
    <p:sldId id="2147482537" r:id="rId27"/>
    <p:sldId id="2147482538" r:id="rId28"/>
    <p:sldId id="2147482539" r:id="rId29"/>
    <p:sldId id="2147482541" r:id="rId30"/>
    <p:sldId id="2147482542" r:id="rId31"/>
    <p:sldId id="2147482543" r:id="rId32"/>
    <p:sldId id="2134808460" r:id="rId33"/>
    <p:sldId id="2134808453" r:id="rId34"/>
    <p:sldId id="2147482544" r:id="rId35"/>
    <p:sldId id="2147482545" r:id="rId36"/>
    <p:sldId id="2147482546" r:id="rId37"/>
    <p:sldId id="2147482547" r:id="rId38"/>
    <p:sldId id="2147482548" r:id="rId39"/>
    <p:sldId id="2147482549" r:id="rId40"/>
    <p:sldId id="2147482550" r:id="rId41"/>
    <p:sldId id="2147482551" r:id="rId42"/>
    <p:sldId id="2147482552" r:id="rId43"/>
    <p:sldId id="2147482554" r:id="rId44"/>
    <p:sldId id="2134808543" r:id="rId45"/>
    <p:sldId id="2147482555" r:id="rId46"/>
    <p:sldId id="2147482557" r:id="rId47"/>
    <p:sldId id="2147482556" r:id="rId48"/>
    <p:sldId id="2147482558" r:id="rId49"/>
    <p:sldId id="2147482559" r:id="rId50"/>
    <p:sldId id="2134808690" r:id="rId51"/>
    <p:sldId id="2134808691" r:id="rId52"/>
    <p:sldId id="2134808503" r:id="rId53"/>
    <p:sldId id="2134808504" r:id="rId54"/>
    <p:sldId id="2134804381" r:id="rId55"/>
    <p:sldId id="2134804382" r:id="rId56"/>
  </p:sldIdLst>
  <p:sldSz cx="13716000" cy="10287000"/>
  <p:notesSz cx="6858000" cy="9144000"/>
  <p:embeddedFontLst>
    <p:embeddedFont>
      <p:font typeface="29LT Bukra Regular" panose="020B0604020202020204" charset="0"/>
      <p:regular r:id="rId58"/>
    </p:embeddedFont>
    <p:embeddedFont>
      <p:font typeface="Carelia" panose="020B0604020202020204" charset="0"/>
      <p:regular r:id="rId59"/>
    </p:embeddedFont>
    <p:embeddedFont>
      <p:font typeface="Dosis" pitchFamily="2" charset="0"/>
      <p:regular r:id="rId60"/>
      <p:bold r:id="rId61"/>
    </p:embeddedFont>
    <p:embeddedFont>
      <p:font typeface="Dubai" panose="020B0503030403030204" pitchFamily="34" charset="-78"/>
      <p:regular r:id="rId62"/>
      <p:bold r:id="rId63"/>
    </p:embeddedFont>
    <p:embeddedFont>
      <p:font typeface="Microsoft Uighur" panose="02000000000000000000" pitchFamily="2" charset="-78"/>
      <p:regular r:id="rId64"/>
      <p:bold r:id="rId65"/>
    </p:embeddedFont>
    <p:embeddedFont>
      <p:font typeface="Montserrat" panose="00000500000000000000" pitchFamily="2" charset="0"/>
      <p:regular r:id="rId66"/>
      <p:bold r:id="rId67"/>
      <p:italic r:id="rId68"/>
      <p:boldItalic r:id="rId69"/>
    </p:embeddedFont>
    <p:embeddedFont>
      <p:font typeface="Montserrat Light" panose="00000400000000000000" pitchFamily="2" charset="0"/>
      <p:regular r:id="rId70"/>
      <p:italic r:id="rId71"/>
    </p:embeddedFont>
    <p:embeddedFont>
      <p:font typeface="Montserrat Medium" panose="00000600000000000000" pitchFamily="2" charset="0"/>
      <p:regular r:id="rId72"/>
      <p:italic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6.fntdata"/><Relationship Id="rId68" Type="http://schemas.openxmlformats.org/officeDocument/2006/relationships/font" Target="fonts/font11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font" Target="fonts/font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7.fntdata"/><Relationship Id="rId69" Type="http://schemas.openxmlformats.org/officeDocument/2006/relationships/font" Target="fonts/font12.fntdata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2.fntdata"/><Relationship Id="rId67" Type="http://schemas.openxmlformats.org/officeDocument/2006/relationships/font" Target="fonts/font10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5.fntdata"/><Relationship Id="rId70" Type="http://schemas.openxmlformats.org/officeDocument/2006/relationships/font" Target="fonts/font13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73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252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234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491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092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347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052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871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2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650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738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156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871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09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9.svg"/><Relationship Id="rId7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45.png"/><Relationship Id="rId4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 (الهندسة والقياس)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دعامات التذكر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جيدا سنتذكر جميعا كيفية حساب قياس محيطات بعض الأشكال الهندسية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2828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FA46D-BA74-FDEA-C367-FC17BECD4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0A9EA-5152-51E0-85B9-1D50DE47CEB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D1F4E9-A590-6C18-7D9C-F33D8E6C2F6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00A2E-E1A9-53DA-FA4A-A66CFF470D5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3F2A98-B51C-72AA-DE14-C2B4241CC3F8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بصفة عامة محيط المضلع يساوي مجموع قياسات أطوال أضلاعه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للشكل التالي 5 أضلاع، قياس كل ضلع هو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5cm</a:t>
            </a: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لحساب قياس محيطه نجمع قياس أضلاعه الخمسة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8495A0D-C01C-FFB4-EB49-D74C05AC520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68EB390-9855-AEFE-7556-8B0B47A37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1545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Pentagone 3">
            <a:extLst>
              <a:ext uri="{FF2B5EF4-FFF2-40B4-BE49-F238E27FC236}">
                <a16:creationId xmlns:a16="http://schemas.microsoft.com/office/drawing/2014/main" id="{BEF536A4-08D4-4E30-F8E3-9EBF59550388}"/>
              </a:ext>
            </a:extLst>
          </p:cNvPr>
          <p:cNvSpPr/>
          <p:nvPr/>
        </p:nvSpPr>
        <p:spPr>
          <a:xfrm>
            <a:off x="5486400" y="4114800"/>
            <a:ext cx="2362200" cy="2057400"/>
          </a:xfrm>
          <a:prstGeom prst="pentagon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9E42E0-AB33-A2E0-77C4-0B741B4DFE07}"/>
              </a:ext>
            </a:extLst>
          </p:cNvPr>
          <p:cNvSpPr txBox="1"/>
          <p:nvPr/>
        </p:nvSpPr>
        <p:spPr>
          <a:xfrm>
            <a:off x="7315200" y="40005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cm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2AF4AFD-7A94-D00C-4C11-0DE3260BDFE1}"/>
              </a:ext>
            </a:extLst>
          </p:cNvPr>
          <p:cNvSpPr txBox="1"/>
          <p:nvPr/>
        </p:nvSpPr>
        <p:spPr>
          <a:xfrm>
            <a:off x="6248400" y="626594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cm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8872FFD-6B83-F7E0-87E7-99CDCF603DC7}"/>
              </a:ext>
            </a:extLst>
          </p:cNvPr>
          <p:cNvSpPr txBox="1"/>
          <p:nvPr/>
        </p:nvSpPr>
        <p:spPr>
          <a:xfrm>
            <a:off x="7785100" y="5297248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cm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8A55D24-DB13-BB1D-C0F7-B0F79A9AA3C5}"/>
              </a:ext>
            </a:extLst>
          </p:cNvPr>
          <p:cNvSpPr txBox="1"/>
          <p:nvPr/>
        </p:nvSpPr>
        <p:spPr>
          <a:xfrm>
            <a:off x="5257800" y="402105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cm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ED1BFE-C5AF-46F2-DCAA-72F76B230C74}"/>
              </a:ext>
            </a:extLst>
          </p:cNvPr>
          <p:cNvSpPr txBox="1"/>
          <p:nvPr/>
        </p:nvSpPr>
        <p:spPr>
          <a:xfrm>
            <a:off x="4791447" y="52959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cm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381836B-F4F7-D198-F35D-85E3E2EF874A}"/>
              </a:ext>
            </a:extLst>
          </p:cNvPr>
          <p:cNvSpPr txBox="1"/>
          <p:nvPr/>
        </p:nvSpPr>
        <p:spPr>
          <a:xfrm>
            <a:off x="3238499" y="699516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 = 2 + 2 +2 + 2 + 2 = 10 cm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B1122AD-AA6D-F7DB-ED46-9D646B5D330B}"/>
              </a:ext>
            </a:extLst>
          </p:cNvPr>
          <p:cNvSpPr txBox="1"/>
          <p:nvPr/>
        </p:nvSpPr>
        <p:spPr>
          <a:xfrm>
            <a:off x="3238499" y="7676183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/>
              <a:t>نرمز للمحيط ب</a:t>
            </a:r>
            <a:r>
              <a:rPr lang="fr-FR" sz="3200" b="1" dirty="0"/>
              <a:t> P  : </a:t>
            </a:r>
          </a:p>
        </p:txBody>
      </p:sp>
    </p:spTree>
    <p:extLst>
      <p:ext uri="{BB962C8B-B14F-4D97-AF65-F5344CB8AC3E}">
        <p14:creationId xmlns:p14="http://schemas.microsoft.com/office/powerpoint/2010/main" val="26682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51F21-F347-A40D-F139-DE97499CC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E9FA9C-A1C8-89AB-7F47-1EA7C070BFA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1370BA-48BA-C71B-1F16-484BE062B8A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8672EC-348E-4C42-4F38-F4A9BD09598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B53C51-302D-4E3E-9DDD-F57BE4BE05A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B884737-DD16-EBFE-FD95-350FA08907F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F40A825-A000-D3BB-E4A8-B708875F6F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A651C05-D666-CC24-8D4E-740C0724AD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22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3B719-5587-A313-A09C-89EF37C20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644069-DDE0-D807-4CED-F5193AC037D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E6F9F2E-AD7D-9CF1-A6F6-DFEA0902033F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1BDB005-C772-79B1-2E67-F1ABD7392A7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BD1E998-4CD3-32C5-4C24-DE3C45911299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احسبوا قياس محيط الشكل بالسنتيمتر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70963CF-80B3-34CE-798E-C95CA90E9173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4338D84-3AFB-8E6D-CF03-47DD28316D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Hexagone 3">
            <a:extLst>
              <a:ext uri="{FF2B5EF4-FFF2-40B4-BE49-F238E27FC236}">
                <a16:creationId xmlns:a16="http://schemas.microsoft.com/office/drawing/2014/main" id="{91B4B56B-CBEA-6073-9871-B4FBE98CC01F}"/>
              </a:ext>
            </a:extLst>
          </p:cNvPr>
          <p:cNvSpPr/>
          <p:nvPr/>
        </p:nvSpPr>
        <p:spPr>
          <a:xfrm>
            <a:off x="4953000" y="4991100"/>
            <a:ext cx="2971800" cy="2514600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EF9D902-D44B-C7F6-1A00-F6F1BAAB21B8}"/>
              </a:ext>
            </a:extLst>
          </p:cNvPr>
          <p:cNvSpPr txBox="1"/>
          <p:nvPr/>
        </p:nvSpPr>
        <p:spPr>
          <a:xfrm>
            <a:off x="6050279" y="445166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7D3E55-7B41-E593-7B0A-5095BB0D87A9}"/>
              </a:ext>
            </a:extLst>
          </p:cNvPr>
          <p:cNvSpPr txBox="1"/>
          <p:nvPr/>
        </p:nvSpPr>
        <p:spPr>
          <a:xfrm>
            <a:off x="4258047" y="5263954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900B314-058A-FCB4-2630-6A884A6A312A}"/>
              </a:ext>
            </a:extLst>
          </p:cNvPr>
          <p:cNvSpPr txBox="1"/>
          <p:nvPr/>
        </p:nvSpPr>
        <p:spPr>
          <a:xfrm>
            <a:off x="7704586" y="526395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310DF5-8DC9-01FD-E598-D04249493C81}"/>
              </a:ext>
            </a:extLst>
          </p:cNvPr>
          <p:cNvSpPr txBox="1"/>
          <p:nvPr/>
        </p:nvSpPr>
        <p:spPr>
          <a:xfrm>
            <a:off x="4258047" y="6743699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40739B1-CE57-937B-713E-D260CC58911B}"/>
              </a:ext>
            </a:extLst>
          </p:cNvPr>
          <p:cNvSpPr txBox="1"/>
          <p:nvPr/>
        </p:nvSpPr>
        <p:spPr>
          <a:xfrm>
            <a:off x="7704586" y="67437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86243B-2AE6-7545-BA7A-89D45299AADD}"/>
              </a:ext>
            </a:extLst>
          </p:cNvPr>
          <p:cNvSpPr txBox="1"/>
          <p:nvPr/>
        </p:nvSpPr>
        <p:spPr>
          <a:xfrm>
            <a:off x="6050279" y="758347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71E5D80-E501-4CED-F6E7-0D797F537346}"/>
              </a:ext>
            </a:extLst>
          </p:cNvPr>
          <p:cNvSpPr txBox="1"/>
          <p:nvPr/>
        </p:nvSpPr>
        <p:spPr>
          <a:xfrm>
            <a:off x="3268979" y="8178224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 = </a:t>
            </a:r>
            <a:r>
              <a:rPr lang="fr-FR" sz="3200" dirty="0"/>
              <a:t>…………………………….</a:t>
            </a:r>
          </a:p>
        </p:txBody>
      </p:sp>
      <p:pic>
        <p:nvPicPr>
          <p:cNvPr id="16" name="Image 1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0DB5773-F813-82D1-7781-0DBAD643A0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52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A0950-6BA9-8CDE-A1E2-F7F8DEF22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4D8E2C-B68E-4869-62F8-9D5EB2728F43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C2F38E-48EE-B22D-D48B-16C92306D58B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DE7E92-9ED8-7CCB-8E51-294A7191FEA0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8952BD8-AD71-2EF9-2085-2D988F374859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احسبوا قياس محيط الشكل بالسنتيمتر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435932-88D1-6FB8-761C-BE40381D4D2C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59A8D0F-D87A-50CB-A4C7-53FE512861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Hexagone 3">
            <a:extLst>
              <a:ext uri="{FF2B5EF4-FFF2-40B4-BE49-F238E27FC236}">
                <a16:creationId xmlns:a16="http://schemas.microsoft.com/office/drawing/2014/main" id="{91986FD9-B103-98A2-1849-390192E59D9F}"/>
              </a:ext>
            </a:extLst>
          </p:cNvPr>
          <p:cNvSpPr/>
          <p:nvPr/>
        </p:nvSpPr>
        <p:spPr>
          <a:xfrm>
            <a:off x="4953000" y="4991100"/>
            <a:ext cx="2971800" cy="2514600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A3DE47-6924-61F0-7FBB-E826C00C7131}"/>
              </a:ext>
            </a:extLst>
          </p:cNvPr>
          <p:cNvSpPr txBox="1"/>
          <p:nvPr/>
        </p:nvSpPr>
        <p:spPr>
          <a:xfrm>
            <a:off x="6050279" y="445166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3E7F4E1-38B2-2161-8A81-31AE046D6A0F}"/>
              </a:ext>
            </a:extLst>
          </p:cNvPr>
          <p:cNvSpPr txBox="1"/>
          <p:nvPr/>
        </p:nvSpPr>
        <p:spPr>
          <a:xfrm>
            <a:off x="4258047" y="5263954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75843-2269-7243-F916-EE03ADE4C72C}"/>
              </a:ext>
            </a:extLst>
          </p:cNvPr>
          <p:cNvSpPr txBox="1"/>
          <p:nvPr/>
        </p:nvSpPr>
        <p:spPr>
          <a:xfrm>
            <a:off x="7704586" y="526395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B961DD-2731-B9B8-98EB-0BA30BFE9735}"/>
              </a:ext>
            </a:extLst>
          </p:cNvPr>
          <p:cNvSpPr txBox="1"/>
          <p:nvPr/>
        </p:nvSpPr>
        <p:spPr>
          <a:xfrm>
            <a:off x="4258047" y="6743699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222EF7-DA6D-3B95-D7EC-67A449526AAA}"/>
              </a:ext>
            </a:extLst>
          </p:cNvPr>
          <p:cNvSpPr txBox="1"/>
          <p:nvPr/>
        </p:nvSpPr>
        <p:spPr>
          <a:xfrm>
            <a:off x="7704586" y="67437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14E2F57-8815-8E67-6002-3FB1E45EBD88}"/>
              </a:ext>
            </a:extLst>
          </p:cNvPr>
          <p:cNvSpPr txBox="1"/>
          <p:nvPr/>
        </p:nvSpPr>
        <p:spPr>
          <a:xfrm>
            <a:off x="6050279" y="758347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703F1B8-9CFD-E63F-E787-A3CB6C54E4B7}"/>
              </a:ext>
            </a:extLst>
          </p:cNvPr>
          <p:cNvSpPr txBox="1"/>
          <p:nvPr/>
        </p:nvSpPr>
        <p:spPr>
          <a:xfrm>
            <a:off x="3268979" y="8178224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 = </a:t>
            </a:r>
            <a:r>
              <a:rPr lang="fr-FR" sz="3200" dirty="0">
                <a:solidFill>
                  <a:srgbClr val="FF0000"/>
                </a:solidFill>
              </a:rPr>
              <a:t>3 + 3 + 3 + 3 + 3 + 3 </a:t>
            </a:r>
            <a:r>
              <a:rPr lang="fr-FR" sz="3200" b="1" dirty="0"/>
              <a:t>=</a:t>
            </a:r>
            <a:r>
              <a:rPr lang="fr-FR" sz="3200" dirty="0">
                <a:solidFill>
                  <a:srgbClr val="FF0000"/>
                </a:solidFill>
              </a:rPr>
              <a:t> 18 cm</a:t>
            </a:r>
          </a:p>
        </p:txBody>
      </p: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36BF64E7-E7DE-974C-84AC-259EF0169B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67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40786-A314-9F8B-E7A6-CBADB9E1C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F5213F-945A-F057-C947-3059264BDE7F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27304F-614D-F701-35EF-1E470D22D069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22B63A-CC90-EB44-19B0-E4CE0D073F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47B9C3A-9FB0-E5DA-294A-6F295747EDC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احسبوا قياس محيط الشكل بالسنتيمتر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A087FBA-4DD6-834F-8061-65652A07838F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A969E4A-05A3-4B6E-BBE2-867A825F6CE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66BA5DC-920B-1BDB-B463-958D9DE9EECB}"/>
              </a:ext>
            </a:extLst>
          </p:cNvPr>
          <p:cNvSpPr txBox="1"/>
          <p:nvPr/>
        </p:nvSpPr>
        <p:spPr>
          <a:xfrm>
            <a:off x="4578852" y="551012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89730C5-B02D-5D0D-1FAD-F7A1037844A5}"/>
              </a:ext>
            </a:extLst>
          </p:cNvPr>
          <p:cNvSpPr txBox="1"/>
          <p:nvPr/>
        </p:nvSpPr>
        <p:spPr>
          <a:xfrm>
            <a:off x="7521706" y="550758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426FE1-92C6-D351-5E68-B60246B00845}"/>
              </a:ext>
            </a:extLst>
          </p:cNvPr>
          <p:cNvSpPr txBox="1"/>
          <p:nvPr/>
        </p:nvSpPr>
        <p:spPr>
          <a:xfrm>
            <a:off x="6019799" y="695394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8756666-D52F-0089-7D2E-40A55BF097FE}"/>
              </a:ext>
            </a:extLst>
          </p:cNvPr>
          <p:cNvSpPr txBox="1"/>
          <p:nvPr/>
        </p:nvSpPr>
        <p:spPr>
          <a:xfrm>
            <a:off x="3268979" y="8178224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 = </a:t>
            </a:r>
            <a:r>
              <a:rPr lang="fr-FR" sz="3200" dirty="0"/>
              <a:t>…………………………….</a:t>
            </a:r>
          </a:p>
        </p:txBody>
      </p:sp>
      <p:pic>
        <p:nvPicPr>
          <p:cNvPr id="16" name="Image 1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30069896-8515-46C7-5199-309461B6BC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43966079-6030-E5B1-BC87-1F2DCA190C81}"/>
              </a:ext>
            </a:extLst>
          </p:cNvPr>
          <p:cNvSpPr/>
          <p:nvPr/>
        </p:nvSpPr>
        <p:spPr>
          <a:xfrm>
            <a:off x="5135879" y="5062313"/>
            <a:ext cx="2667000" cy="1777423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5203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FAE4B-1E1F-7901-4A47-527697872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9A0061-D438-91EF-0155-599A75493EF3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28F838-3BB3-A3B2-FE5F-1C6DFE420006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AE8CBC-84A6-D0D0-4F9E-3C59ADE303E9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B37D50-EB36-82F2-B3BF-25788A5A92C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احسبوا قياس محيط الشكل بالسنتيمتر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7149E5-A7F9-C694-7453-5D5DDDBAF069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3805AB5-F657-A128-CB31-CE3A45EB170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C051B96-796E-1AF9-33EE-7E1608A340C3}"/>
              </a:ext>
            </a:extLst>
          </p:cNvPr>
          <p:cNvSpPr txBox="1"/>
          <p:nvPr/>
        </p:nvSpPr>
        <p:spPr>
          <a:xfrm>
            <a:off x="3268979" y="8178224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 = </a:t>
            </a:r>
            <a:r>
              <a:rPr lang="fr-FR" sz="3200" dirty="0">
                <a:solidFill>
                  <a:srgbClr val="FF0000"/>
                </a:solidFill>
              </a:rPr>
              <a:t>4 + 4 + 4 </a:t>
            </a:r>
            <a:r>
              <a:rPr lang="fr-FR" sz="3200" b="1" dirty="0"/>
              <a:t>=</a:t>
            </a:r>
            <a:r>
              <a:rPr lang="fr-FR" sz="3200" dirty="0">
                <a:solidFill>
                  <a:srgbClr val="FF0000"/>
                </a:solidFill>
              </a:rPr>
              <a:t> 12 cm</a:t>
            </a:r>
          </a:p>
        </p:txBody>
      </p: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4EA4C20-2342-9711-F7B4-9E4C8E8049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3E649B4-020C-9B12-8AC2-662862DD7F95}"/>
              </a:ext>
            </a:extLst>
          </p:cNvPr>
          <p:cNvSpPr txBox="1"/>
          <p:nvPr/>
        </p:nvSpPr>
        <p:spPr>
          <a:xfrm>
            <a:off x="4578852" y="551012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D25D36C-03B1-954E-1714-58EEA45026A0}"/>
              </a:ext>
            </a:extLst>
          </p:cNvPr>
          <p:cNvSpPr txBox="1"/>
          <p:nvPr/>
        </p:nvSpPr>
        <p:spPr>
          <a:xfrm>
            <a:off x="7521706" y="550758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D8FDB4C-7286-8C55-739B-012F9F524B55}"/>
              </a:ext>
            </a:extLst>
          </p:cNvPr>
          <p:cNvSpPr txBox="1"/>
          <p:nvPr/>
        </p:nvSpPr>
        <p:spPr>
          <a:xfrm>
            <a:off x="6019799" y="695394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F2E65F16-021E-06B8-D2D5-21CA53E24123}"/>
              </a:ext>
            </a:extLst>
          </p:cNvPr>
          <p:cNvSpPr/>
          <p:nvPr/>
        </p:nvSpPr>
        <p:spPr>
          <a:xfrm>
            <a:off x="5135879" y="5062313"/>
            <a:ext cx="2667000" cy="1777423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8183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B3EC0-59C5-70DF-2254-9E1452552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DA6911-CA25-79E4-D92D-ACE4C433DD97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DB44ED-192D-FE6F-2210-F277DD7D02C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DCFD6E-181F-98AD-B020-38F3D1921C9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FDD385C-AB06-5DEE-434B-0C62B64ED47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سأذكركم بقاعدة حساب محيط كل من المربع والمستطيل والدائرة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4EC7D3-49E5-AD7C-C018-0B6DDD85ACD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68001B-23A9-FB2D-8B9E-89273C3E61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E410FDB-4BB5-C192-7DA5-920677674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DEC1B7B-7528-4281-FE25-83DEBD21C3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269012-B330-2F3B-B8D6-6B5BABF10A35}"/>
              </a:ext>
            </a:extLst>
          </p:cNvPr>
          <p:cNvSpPr txBox="1"/>
          <p:nvPr/>
        </p:nvSpPr>
        <p:spPr>
          <a:xfrm>
            <a:off x="8827716" y="4571643"/>
            <a:ext cx="32143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بقواعد حساب محيطات الأشكال المعنية.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4719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D49D0-E127-AD40-B043-C649F5FB7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DD940A-E9BA-4F68-73F6-3EE68FD116F8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D7E577-ED8A-19BA-5006-3075C8550B0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2772D8-4613-3CBA-490C-0C3438B00AB9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84607B-68C8-2C8F-1114-28A243BC1A5E}"/>
              </a:ext>
            </a:extLst>
          </p:cNvPr>
          <p:cNvSpPr txBox="1"/>
          <p:nvPr/>
        </p:nvSpPr>
        <p:spPr>
          <a:xfrm>
            <a:off x="0" y="901111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افتحوا كراساتكم (الصفحة 50)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 مراجعة هذه القواعد في منازلكم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DB2150-441B-7E31-1214-A84FEF0C8B7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9CF9B4D-A6A0-6803-5088-8E61714052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9E47C94-622D-07AA-DFFF-185F29601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943350"/>
            <a:ext cx="13135346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46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AA010-D157-A1B8-3E25-648BECA8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CA62CB9-F5E5-BA60-7DDA-F790039E157D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3D5934-B81B-159B-67A3-5419A929938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68C043-2BC0-526A-574F-E00E15FF450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29F0DB-D2A9-1906-F3F5-F01FB8933719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تطبيقات لحساب بعض المحيطات على الألواح ويتم تصحيحها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تطبيق واحد لكل شكل.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9AC86-9422-07EC-94A7-F23A35439FA8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6E77662-8177-0A07-AB5E-EDBE388515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5F1E97C-889E-EAFB-FAE8-B209F2A12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72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تحويل وحدات قياس الأطوال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التحويلات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E72E-AF88-42F9-2F04-0E232C44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4B91D4-1244-E478-BBD7-060D31E7A5E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E57CC1-8CEE-58A2-4599-340726834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A09877-80CA-A37E-FC46-51AA00360F4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4D2D80-EB44-C84C-FB77-DA42E94BD384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وحدات قياس الأطوال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بالوحدات التي يعرفها؟ يوزع الأستاذ الكلمة على المتعلمين بحيث يعطي كل متعلم وحدة قياس واحدة مع ذكر رمزها. يسجل الأستاذ الوحدات المذكورة على السبورة.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9B3E8-9B71-E1C3-E20A-FCCCABEB1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2135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4D9972-DC55-A2D2-1192-6114B18C2E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47B9CA4A-E857-D39E-FE9C-F95382008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28" y="38481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74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3E9BA-F45F-635B-8829-36FC3A3D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D7A5D2-EE55-12BF-CE18-0346BFD1F26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6C6ED1-C450-2479-C800-B4B710B7535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35EDA7-70FE-1F46-C75B-C56C145977C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BCFDE7-9B17-503B-3D2B-2ED4A4B41FE2}"/>
              </a:ext>
            </a:extLst>
          </p:cNvPr>
          <p:cNvSpPr txBox="1"/>
          <p:nvPr/>
        </p:nvSpPr>
        <p:spPr>
          <a:xfrm>
            <a:off x="2209800" y="863026"/>
            <a:ext cx="10229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العلاقات بين وحدات قياس الأطوال.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التذكير ببعض العلاقات وتدوينها على السبورة. مثال: 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m = ……cm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 mm = …….dm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0FB74E-E4EA-D348-3AE0-87C76E25AC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156F538-BCC6-1FAB-16AE-D7AE8152CDE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05578703-0C4E-4494-5F8E-6B4A92ABD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566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A46FC-DAAA-43B0-AA4C-67BB4545B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1B81817-3F74-0605-4ECA-E002AA086BA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F9BC14-6809-58F8-56AC-35E507E79811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71A42E-8ECE-F355-9418-3FF3379F69FD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4620E0-42B2-0867-6093-C05A3EED124D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جدول تحويل وحدات قياس الأطوال.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 جدول التحويلات على السبورة ويعطي أمثلة عملية لإجراء التحويلات.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7B33A1A-875D-3CC3-763D-CDC3CABF53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6F9D024-F738-4631-6DD9-D3ABC0B24F9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AE2CA5D-0BCF-6CFF-D43A-59A91847D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23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8D042-125E-EC3F-B162-33D0354A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220356-CA47-90C9-A602-8EDBE5D6D30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B113A2-CCB8-4FCE-8547-E605986AEDA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89F32E-D8CE-C7A4-5CA9-654A616BC33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5F01D3-F5EB-3B3C-2966-E34AF795AF17}"/>
              </a:ext>
            </a:extLst>
          </p:cNvPr>
          <p:cNvSpPr txBox="1"/>
          <p:nvPr/>
        </p:nvSpPr>
        <p:spPr>
          <a:xfrm>
            <a:off x="2209800" y="863026"/>
            <a:ext cx="102298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(الصفحة 56)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الجدول الأول هو جدول وحدات قياس الأطوال. سيساعدكم على إجراء التحويلات على وحدات قياس الأطوال.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98D3F64-14FB-B343-5B33-47058C1664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325ADE2-CB64-C0C9-1C6B-CD44D3EB66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F3C6FD-2F86-41F8-9EE7-4A89E50EC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10" y="4633913"/>
            <a:ext cx="13011148" cy="325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09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EBFC1-0CB0-D061-E02B-42CC2C886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98ECAE-4621-F8F3-3FC4-218F5914FD1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D65C1B-AB80-ACBA-7C81-2F89382FD9E2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4A0367-2330-CAD6-ED77-DD113BBFC15E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168C265-E090-D1ED-9A2E-E9DFF1309A2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B0B90BB-0B95-D77C-E003-D216079D096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F6EC058-D23F-D0AA-34E2-3EC5FFC1B7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F7B0B1-7506-D587-EF31-CCEFBD50DA3A}"/>
              </a:ext>
            </a:extLst>
          </p:cNvPr>
          <p:cNvSpPr txBox="1"/>
          <p:nvPr/>
        </p:nvSpPr>
        <p:spPr>
          <a:xfrm>
            <a:off x="2057400" y="876300"/>
            <a:ext cx="10591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واستعينوا بجدول وحدات قياس الأطوال لإجراء بعض التحويلات.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يعطي الأستاذ 4 تحويلات على الأكثر، يتم في كل مرة التصحيح على السبورة بمرور أحد المتعلمين لإجراء التحويل أمام زملائه مع التأكيد على ضرورة الحديث بصوت مرتفع.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6773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B10DC-7702-BD67-2E8D-DB19D7A95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17FD2B-027C-17EF-AB99-64BA7064D98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2A4902-B919-35A2-8CF7-3185098E22F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D7F7707-7FBD-BE0E-C1BE-1B282C5338F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56F05D-2101-F485-6829-9125B549164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55D4282-E476-1E5D-FC2B-C67C2B4E14B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6ED7E8-8993-C879-D4F2-BB7D96A118EB}"/>
              </a:ext>
            </a:extLst>
          </p:cNvPr>
          <p:cNvSpPr txBox="1"/>
          <p:nvPr/>
        </p:nvSpPr>
        <p:spPr>
          <a:xfrm>
            <a:off x="275851" y="882595"/>
            <a:ext cx="12344993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50 وأنجزوا التمرين رقم 2. 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 المتعلمين إلى تصحيح التحويل رقم 3 من خلال حذف رمز المساحة على </a:t>
            </a:r>
            <a:r>
              <a:rPr lang="fr-FR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hm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وحذف </a:t>
            </a:r>
            <a:r>
              <a:rPr lang="fr-FR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cm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3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C26404-B8F0-744D-8399-96833EB58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89" y="3919538"/>
            <a:ext cx="12745417" cy="4429126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E8C76FD-548A-96C4-F408-72500EA823E3}"/>
              </a:ext>
            </a:extLst>
          </p:cNvPr>
          <p:cNvCxnSpPr/>
          <p:nvPr/>
        </p:nvCxnSpPr>
        <p:spPr>
          <a:xfrm>
            <a:off x="2667000" y="6972300"/>
            <a:ext cx="4572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36332DAC-9FE8-2C5B-D2E2-DD4CD87A0A5D}"/>
              </a:ext>
            </a:extLst>
          </p:cNvPr>
          <p:cNvCxnSpPr>
            <a:cxnSpLocks/>
          </p:cNvCxnSpPr>
          <p:nvPr/>
        </p:nvCxnSpPr>
        <p:spPr>
          <a:xfrm flipV="1">
            <a:off x="2667000" y="6972300"/>
            <a:ext cx="457200" cy="4022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E7B8772-AC92-1B1B-2FEB-68A082DCB447}"/>
              </a:ext>
            </a:extLst>
          </p:cNvPr>
          <p:cNvCxnSpPr>
            <a:cxnSpLocks/>
          </p:cNvCxnSpPr>
          <p:nvPr/>
        </p:nvCxnSpPr>
        <p:spPr>
          <a:xfrm>
            <a:off x="2438400" y="6923578"/>
            <a:ext cx="241346" cy="2011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C62B873-8CED-EE32-4DE2-240495A8CC3D}"/>
              </a:ext>
            </a:extLst>
          </p:cNvPr>
          <p:cNvCxnSpPr>
            <a:cxnSpLocks/>
          </p:cNvCxnSpPr>
          <p:nvPr/>
        </p:nvCxnSpPr>
        <p:spPr>
          <a:xfrm flipV="1">
            <a:off x="2448704" y="6923578"/>
            <a:ext cx="207993" cy="2773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185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A7E2B-6E24-8FA2-005A-F25EE9251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905F7-9E40-2C1A-ECFB-BCECFFFF52F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F7EA9F-DEAE-217E-25BF-18495C44B30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CA9BF-758E-7F16-C13D-F9F8E2387012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4F18235-58B7-526B-4456-3E989E254F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D1FB2BE-3378-063B-E6F1-F59ACFDAA39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6781A51-207D-A90E-AD13-B17CFE1E500F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4B27AE-18EB-1443-7B26-1A941F1CA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89" y="3919538"/>
            <a:ext cx="12745417" cy="4429126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2E6A52B-7727-5B9F-6850-5097F461E375}"/>
              </a:ext>
            </a:extLst>
          </p:cNvPr>
          <p:cNvCxnSpPr/>
          <p:nvPr/>
        </p:nvCxnSpPr>
        <p:spPr>
          <a:xfrm>
            <a:off x="2667000" y="6972300"/>
            <a:ext cx="4572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021F9FB-2ED9-A3FC-D2E3-AAC7B61B8575}"/>
              </a:ext>
            </a:extLst>
          </p:cNvPr>
          <p:cNvCxnSpPr>
            <a:cxnSpLocks/>
          </p:cNvCxnSpPr>
          <p:nvPr/>
        </p:nvCxnSpPr>
        <p:spPr>
          <a:xfrm flipV="1">
            <a:off x="2667000" y="6972300"/>
            <a:ext cx="457200" cy="4022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B7ED95C7-AD66-2E71-0874-98A1A9CF421B}"/>
              </a:ext>
            </a:extLst>
          </p:cNvPr>
          <p:cNvCxnSpPr>
            <a:cxnSpLocks/>
          </p:cNvCxnSpPr>
          <p:nvPr/>
        </p:nvCxnSpPr>
        <p:spPr>
          <a:xfrm>
            <a:off x="2438400" y="6923578"/>
            <a:ext cx="241346" cy="2011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57ADF03-26FE-1103-7DF5-5F2EDA85F423}"/>
              </a:ext>
            </a:extLst>
          </p:cNvPr>
          <p:cNvCxnSpPr>
            <a:cxnSpLocks/>
          </p:cNvCxnSpPr>
          <p:nvPr/>
        </p:nvCxnSpPr>
        <p:spPr>
          <a:xfrm flipV="1">
            <a:off x="2448704" y="6923578"/>
            <a:ext cx="207993" cy="2773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B9ECCFBC-8DBC-5E7B-BDED-FA77BA925E19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5041D77-9C0A-4722-CCA3-E1D975DBA749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60395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بعض الإنشاءات الهندسية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بعض الإنشاءات الهندسية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1600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2C251281-D6A0-A519-5EDA-9F6688996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95818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1DA693-0E8E-AD90-8708-02098B0D97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902" y="5593482"/>
            <a:ext cx="2809875" cy="198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5C21C-BA03-3F12-DF55-E5ADC585A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72BCA7-3AE4-6AE4-4A73-4DE596AD4A6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644D1D-7EC7-8FE2-CFDF-4C5B43507B0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5A1561-797F-35C0-7C93-10C9545090E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D37ACE-F2E7-9C82-9265-825ECA2E0A5B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بكيفية إنشاء مستقيمين متوازيين.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إنشاء مستقيمين متوازيين على السبورة الجانبية باستعمال الأدوات الهندسية المناسبة.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BEEF54-590A-213E-284E-DCCCB28346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70A70E-DEA9-77EE-E54C-DD3DB5B8D8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A2EC599-D5E9-6F35-5BD4-E0FE89410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3397E4-FA03-65E2-31D7-637E006217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65ED26F-3503-D0A2-F50B-C4AF9726A0A9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إنشاء مستقيمين متوازيين باستعمال الأدوات الهندسية.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04DA524-8F50-AD54-DA38-12B1B9D8D9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759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D62F-2DB5-212B-DE5B-3DDA4E34D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01CDDE-43A7-151A-FED9-A9A33D02B02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89B8A9-6265-D1E1-6003-B4A4A0DF8E2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B84275-92BC-0A27-14FC-21E21AB5876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A36B73-1E0A-2910-E2BE-36D7CB06DD97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خذوا دفاتر البحث وقوموا بإنشاء مستقيمين متوازيين كما تعلمنا. سأمر بين الصفوف لأراقب أعمالكم. لديكم دقيقة واحدة.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A9E9E67-6354-04CA-6656-11C7316FA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7C25F4A-D7EC-3F61-DDA7-CF174798C7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0DECB9F-A77F-0D09-06C6-5280E6147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067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16F5C-2C20-C521-DF8A-4729008B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6E3AB1-46FB-1E46-669C-B1059E821B5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AAE52-5BE2-4F1C-2248-39802F99A9D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5EEB18-BC6A-C12A-C029-106F0454562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523D1A-F332-7798-2309-0D15912AEA7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سنمر الآن لتذكر كيفية إنشاء مستقيمين متعامدين.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مستقيمين متعامدين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92D7C60-A618-5587-D8E6-F191D8EEB79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1C4A557-038B-B5A6-F828-B3632A5B6A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AF9120CF-E847-FA01-9C59-692D559EC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65E8F5-C680-34FC-CABA-8810248FC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4778D1F-1568-90F8-F66B-8773394624F0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مستقيمين متعامدين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B22FDB7-21D1-EF1C-6299-0D7F9D51DB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770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9EFCB-65BF-35C1-4BB3-8065ED850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9BC724-61D0-E960-F560-EF1FDE47B5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6ECD5A-5068-6979-A950-034D7FFC00E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98E8A15-C9E6-5615-39FF-F9712513EF7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3EE7F1-12A9-12DC-BAA3-16B693D690E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مستقيمين متعامدين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B2D003A-8AA3-C160-3B3A-7B18D72EE1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14492E7-E09F-3203-1D71-B276E38D589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FF2F9A-7B1A-3AF8-9063-1A5ACAE82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792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E1AE2-6EF7-8442-A7F8-B7D169778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85A446-786A-4DE0-70EF-A9E7FF5A555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E2EEF1-C396-6710-C650-6C4C0B60190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3191DB-95A6-2309-5A77-86D4CB4EA31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D3DE2F-A16C-41CC-6963-A2A98B82AA3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سنتذكر كيفية إنشاء زاوية قياسها معلوم.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زاوية قياسها معلوم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B43FEE-6CF4-C8DF-C9EA-473097C77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F94885-9BC4-83A6-3337-2DFB85A8FC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9AF2FBD-3841-CE6C-87CA-DB6064C1F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85506C-AA49-5412-751A-7F63FC4E26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5FA55F8-72A5-25B2-5EC3-7C5AFF1CE98A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زاوية قياسها معلوم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754240-624C-8E05-4B8D-8A7A8B276B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538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A0322-936B-6569-2ECF-AFDDCF8A0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BB2D83-140A-5348-3194-74322A100DF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513950-2611-2D6C-E313-9DD0E16162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5E0737-3F74-79EC-BEEF-D683247DAD6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523C982-E95D-C6BC-6FBF-6E49B2B88642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زاوية قياسها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80°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7AACF3-94BD-0671-C928-65434CF9C8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46359C9-C112-1934-2D3A-762F5449D88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5608FA6-8FC6-DCC4-63E6-53028EC18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599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260AF-28D0-761F-AD4B-503CDD515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E4C7AF-07C5-4204-72AF-46ED59E715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363FB-D735-5A9F-4D7F-F0A767A374B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BD9A74-622B-A19B-89D4-F1993DB466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872CFD-9213-7432-F786-8E9E04AE3A44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سنتعرف على كيفية إنشاء منصف زاوية.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منصف زاوية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018A61C-A635-8885-14BD-F7657674690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BFCE641-E69E-5FE7-E2F6-26089CD83D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64C9CDC0-1AED-CD13-3B32-919CE5714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9C784EF-2570-8455-F39A-1DEFB02B8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4C07EE0-D641-2F49-8594-1A5C9900FAAA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منصف زاوية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5A5B50-FF00-5F45-63EE-25C55D5FE9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75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محيطات الأشكال الاعتيادية وإجراء تحويلات على وحدات القياس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إنشاءات هندسية (التوازي والتعامد، الزوايا والمنصف)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05950-5D6F-AD3E-4096-7B103587E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94E50E-12C5-F168-5028-EBF6B01239A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F39427-1904-08A1-EE86-BE5EA5E090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65700A-4958-7D1B-8F22-48ADA12278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2F7905-10B7-288F-3C06-B76C2C506467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منصف الزاوية التي تم إنشاؤها في النشاط السابق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59C740C-E9E4-422E-A6AE-6B9FA7E30EF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9A53636-B223-D904-5646-227F24AB88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05BB47D-C425-BD92-19D8-A40497E7C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810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15AAA-EC38-ADEB-306B-957F7456D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2C3D57-E91E-091A-2817-97BDD58453A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CD4AC6-359C-ED69-026C-6FEB63BB967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A616B5-B4EC-5A59-CB87-838DB7E390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29D1D1-E323-BDD4-A997-9EEEF0ADCBA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953D2D-E74E-E6AC-9ACA-8D428F1445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C8F6C20-2399-55D9-3716-3F01EE6426B9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50 وأنجزوا الجزء المحدد من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دقيقتين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F0D75F-C2A4-3858-A05F-6C4A7DAD6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500562"/>
            <a:ext cx="13072920" cy="414813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1AC71D-E763-35C4-FA81-2EA334D8D64A}"/>
              </a:ext>
            </a:extLst>
          </p:cNvPr>
          <p:cNvSpPr/>
          <p:nvPr/>
        </p:nvSpPr>
        <p:spPr>
          <a:xfrm>
            <a:off x="6705600" y="5450598"/>
            <a:ext cx="5950806" cy="3369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130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7870E-A3A7-F783-B421-FD025D12E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AD6F6B-4231-7FC0-C1A3-8B7B4EC3CAD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D5BA5B-BB4A-00AE-C7F9-E23AB681488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DF8E6D-1D2D-5915-A127-F568CD36EB8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F47A5E8-63E5-8379-53CE-4C8480ABC71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B282252-B1DF-5495-591E-6C5DA0832F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629E5F8-7B6E-336A-6079-E04E46175A0A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583477-1690-AC27-AB77-B2C39FEAB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500562"/>
            <a:ext cx="13072920" cy="414813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4C31104-FDDC-9A22-D6BC-199B09A93AB2}"/>
              </a:ext>
            </a:extLst>
          </p:cNvPr>
          <p:cNvSpPr/>
          <p:nvPr/>
        </p:nvSpPr>
        <p:spPr>
          <a:xfrm>
            <a:off x="6705600" y="5450598"/>
            <a:ext cx="5950806" cy="3369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8606BD-40E2-A922-4938-0827AFA25F76}"/>
              </a:ext>
            </a:extLst>
          </p:cNvPr>
          <p:cNvSpPr txBox="1"/>
          <p:nvPr/>
        </p:nvSpPr>
        <p:spPr>
          <a:xfrm>
            <a:off x="2962290" y="334766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843E15-29A8-6E3C-1659-42FE09C7FDD4}"/>
              </a:ext>
            </a:extLst>
          </p:cNvPr>
          <p:cNvSpPr txBox="1"/>
          <p:nvPr/>
        </p:nvSpPr>
        <p:spPr>
          <a:xfrm>
            <a:off x="2997850" y="90129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532483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8B884AD-56A4-2765-6486-839A2A0DE3CA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A7FFE48-4BE9-DC2B-CA5A-7EF74E89BEB9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4BA3E-48F3-DF4D-598F-31D0A3F15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9AF9E0-B873-7731-2DFB-5860ADAF955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21A3E4-1E97-DDBE-121A-F45AA2962D7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79D388-27F8-078C-791D-B4189B3A463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797C7D-AAE1-D081-22F1-CB7ECA2988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4320CB-3BE1-4D12-C623-996C8DDEEA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22C9002-E94E-6D91-2044-16003BF5A18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1EF5D22E-5140-9B87-C93F-AE5B1DB6DCDC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رسمت إلهام مستطيلا طوله 8 سنتيمترات، وعرضه يقل عن طوله ب 3 سنتيمترات.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 محيط هذا المستطيل؟</a:t>
            </a:r>
          </a:p>
        </p:txBody>
      </p:sp>
    </p:spTree>
    <p:extLst>
      <p:ext uri="{BB962C8B-B14F-4D97-AF65-F5344CB8AC3E}">
        <p14:creationId xmlns:p14="http://schemas.microsoft.com/office/powerpoint/2010/main" val="29328919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DD6E6-A1D5-A3DA-733F-04B044E0B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DC32B7-9232-42D8-05D5-8AAD5890B2F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51F6E9-FA45-9B61-5325-FF0D7AFCAE0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F8D64C-25F1-6089-298F-0935612659D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679BBD-116F-F65D-CDC4-D5250EF3FD8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5AF5E6-6D15-7AD5-7D9A-F67AA7D08C9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CB0A8E04-BD1D-661F-FAED-14AE213F22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0" y="4189508"/>
            <a:ext cx="7173037" cy="465118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1B0770F-2575-274A-66F9-A45B133D71EB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</p:spTree>
    <p:extLst>
      <p:ext uri="{BB962C8B-B14F-4D97-AF65-F5344CB8AC3E}">
        <p14:creationId xmlns:p14="http://schemas.microsoft.com/office/powerpoint/2010/main" val="529639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1F24F-F437-2F11-DD81-80FE4E12E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368503-BEE2-BEC9-C49A-589250AF1FC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F48185-234F-89FD-F413-67EBDF43C48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87F941-8507-416E-BE1E-9CF30CA7F45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20B313-5DBB-4C92-656F-8AC3107296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9BAE1-8745-75B3-ABAC-18923BAA52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7E5F53E3-B992-F36F-0778-2C0B24835E09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تفاعلي على السبورة، يتم حل المسألة باعتماد استراتيجية الأسئلة الأربعة،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طريقة الاشتغال خلال الحصص السابقة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مطالبة المتعلمين بإنجاز العمليات الحسابية على الألواح.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3EB7D2C5-A5C2-1E30-A797-4AAE2A3988B9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رسمت إلهام مستطيلا طوله 8 سنتيمترات، وعرضه يقل عن طوله ب 3 سنتيمترات.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 محيط هذا المستطيل؟</a:t>
            </a:r>
          </a:p>
        </p:txBody>
      </p:sp>
    </p:spTree>
    <p:extLst>
      <p:ext uri="{BB962C8B-B14F-4D97-AF65-F5344CB8AC3E}">
        <p14:creationId xmlns:p14="http://schemas.microsoft.com/office/powerpoint/2010/main" val="1685054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D342C-F229-1EB4-7644-3A0690264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F7B32E-2411-1957-9FEB-7169F026759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4287DE-7067-5801-13FB-977AE36591C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335F1C-4135-372A-F5C8-04FEC4D31CE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2A4F4B7-6990-9382-213C-7EE27DD73B8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FE6D52-85A6-7F9D-0BD8-0926E3FD53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30B6979-8275-4EAC-E754-BCE362BA07F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50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AE948F8-8C14-DBF2-FAB3-2D7A96153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0" y="3948112"/>
            <a:ext cx="13164293" cy="515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492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96AE4-0A3F-390F-CFCA-7F6E768ED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5438EB-EBB2-D19B-19E3-D73D0BA72A1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582A0E-353D-2DCF-8555-7234BA5EC12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604998-7B97-CEE1-4710-5C7FEBDF94C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F6EC36-D995-3850-3039-71C9602267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2D2A0F-5F1B-AE2A-E299-644A371CED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DB476FF-ECC6-A3A1-1BEE-8CD6DE802096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76D3081-9F13-E398-3716-06F3FF099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0" y="3948112"/>
            <a:ext cx="13164293" cy="51577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635D57-7005-322E-FFCD-052EA55E8202}"/>
              </a:ext>
            </a:extLst>
          </p:cNvPr>
          <p:cNvSpPr txBox="1"/>
          <p:nvPr/>
        </p:nvSpPr>
        <p:spPr>
          <a:xfrm>
            <a:off x="2962290" y="3221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2169BE-6A32-5639-6472-DFD2520417C5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84505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2919553" y="3337269"/>
            <a:ext cx="77644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376753" y="3044228"/>
            <a:ext cx="70898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5" b="8035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1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677400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العرض الرقمي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المناولة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759243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المذكرة اليومية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الإعداد المادي للأستاذ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7F2B76A-819F-38AF-4F51-5BF30EC594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1721" y="4649023"/>
            <a:ext cx="1983066" cy="28524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C4B74D0-8D36-C7C7-48DB-2248582139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94" y="4913815"/>
            <a:ext cx="2809875" cy="198039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168986C-84DD-3D7C-23E7-8FED50DECDE6}"/>
              </a:ext>
            </a:extLst>
          </p:cNvPr>
          <p:cNvSpPr txBox="1"/>
          <p:nvPr/>
        </p:nvSpPr>
        <p:spPr>
          <a:xfrm>
            <a:off x="4114800" y="7657672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ملحق جداول التحويلات ص 56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7FD6D83-13B3-CF0E-108E-63BE53B4D6B2}"/>
              </a:ext>
            </a:extLst>
          </p:cNvPr>
          <p:cNvSpPr txBox="1"/>
          <p:nvPr/>
        </p:nvSpPr>
        <p:spPr>
          <a:xfrm>
            <a:off x="6495574" y="7674547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الأدوات الهندسية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6273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الأنشطة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b="1" dirty="0">
                <a:solidFill>
                  <a:prstClr val="black"/>
                </a:solidFill>
                <a:highlight>
                  <a:srgbClr val="00FFFF"/>
                </a:highlight>
                <a:latin typeface="Dubai" panose="020B0503030403030204" pitchFamily="34" charset="-78"/>
                <a:cs typeface="Arial" panose="020B0604020202020204" pitchFamily="34" charset="0"/>
              </a:rPr>
              <a:t>يقوم الميسر(ة) بنمذجة النشاط</a:t>
            </a:r>
            <a:r>
              <a:rPr lang="ar-MA" sz="2700" b="1" dirty="0">
                <a:solidFill>
                  <a:prstClr val="black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: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1753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 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(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1000+700+50+3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)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بعد إ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Times New Roman" panose="02020603050405020304" pitchFamily="18" charset="0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lang="fr-MA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334000" y="5377516"/>
            <a:ext cx="57814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–الإنشاءات الهندسية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التوازي والتعامد، الزوايا والمنصف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باستعمال استراتيجية الأسئلة الأربعة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3123254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بناء دعامات التذكر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محيط: المربع، المستطيل، الدائرة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4218539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التحويلات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تحويل وحدات قياس الأطوال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954056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 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0926" y="2857500"/>
            <a:ext cx="846729" cy="96371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4129745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577545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2086" y="6839336"/>
            <a:ext cx="753201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28384</TotalTime>
  <Words>1796</Words>
  <Application>Microsoft Office PowerPoint</Application>
  <PresentationFormat>Personnalisé</PresentationFormat>
  <Paragraphs>396</Paragraphs>
  <Slides>54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54</vt:i4>
      </vt:variant>
    </vt:vector>
  </HeadingPairs>
  <TitlesOfParts>
    <vt:vector size="67" baseType="lpstr">
      <vt:lpstr>Carelia</vt:lpstr>
      <vt:lpstr>Dubai</vt:lpstr>
      <vt:lpstr>Calibri</vt:lpstr>
      <vt:lpstr>Montserrat Medium</vt:lpstr>
      <vt:lpstr>Dosis</vt:lpstr>
      <vt:lpstr>Arial</vt:lpstr>
      <vt:lpstr>Microsoft Uighur</vt:lpstr>
      <vt:lpstr>29LT Bukra Regular</vt:lpstr>
      <vt:lpstr>Calibri Light</vt:lpstr>
      <vt:lpstr>Montserrat</vt:lpstr>
      <vt:lpstr>Montserrat Light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235</cp:revision>
  <dcterms:created xsi:type="dcterms:W3CDTF">2006-08-16T00:00:00Z</dcterms:created>
  <dcterms:modified xsi:type="dcterms:W3CDTF">2025-10-03T00:48:41Z</dcterms:modified>
  <dc:identifier>DAFtlvZnwz4</dc:identifier>
</cp:coreProperties>
</file>