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6"/>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674" r:id="rId12"/>
    <p:sldId id="2134805396" r:id="rId13"/>
    <p:sldId id="2147482545" r:id="rId14"/>
    <p:sldId id="2147482546" r:id="rId15"/>
    <p:sldId id="2134808570" r:id="rId16"/>
    <p:sldId id="2147482539" r:id="rId17"/>
    <p:sldId id="2134808598" r:id="rId18"/>
    <p:sldId id="2134808599" r:id="rId19"/>
    <p:sldId id="2134808459" r:id="rId20"/>
    <p:sldId id="2147482547" r:id="rId21"/>
    <p:sldId id="2134808653" r:id="rId22"/>
    <p:sldId id="2134808612" r:id="rId23"/>
    <p:sldId id="2134808613" r:id="rId24"/>
    <p:sldId id="2134808460" r:id="rId25"/>
    <p:sldId id="2134808589" r:id="rId26"/>
    <p:sldId id="2134808576" r:id="rId27"/>
    <p:sldId id="2134808540" r:id="rId28"/>
    <p:sldId id="2147482550" r:id="rId29"/>
    <p:sldId id="2147482531" r:id="rId30"/>
    <p:sldId id="2134808673" r:id="rId31"/>
    <p:sldId id="2134808619" r:id="rId32"/>
    <p:sldId id="2134808543" r:id="rId33"/>
    <p:sldId id="2134808454" r:id="rId34"/>
    <p:sldId id="2134808542" r:id="rId35"/>
    <p:sldId id="2134808491" r:id="rId36"/>
    <p:sldId id="2134808578" r:id="rId37"/>
    <p:sldId id="2134808579" r:id="rId38"/>
    <p:sldId id="2134808560" r:id="rId39"/>
    <p:sldId id="2134808580" r:id="rId40"/>
    <p:sldId id="2134808581" r:id="rId41"/>
    <p:sldId id="2134808561" r:id="rId42"/>
    <p:sldId id="2134808582" r:id="rId43"/>
    <p:sldId id="2134808583" r:id="rId44"/>
    <p:sldId id="2134808584" r:id="rId45"/>
    <p:sldId id="2134808585" r:id="rId46"/>
    <p:sldId id="2134808586" r:id="rId47"/>
    <p:sldId id="2134808620" r:id="rId48"/>
    <p:sldId id="2134808621" r:id="rId49"/>
    <p:sldId id="2134808690" r:id="rId50"/>
    <p:sldId id="2134808691" r:id="rId51"/>
    <p:sldId id="2134808503" r:id="rId52"/>
    <p:sldId id="2134808504" r:id="rId53"/>
    <p:sldId id="2147482526" r:id="rId54"/>
    <p:sldId id="2147482527" r:id="rId55"/>
  </p:sldIdLst>
  <p:sldSz cx="13716000" cy="10287000"/>
  <p:notesSz cx="6858000" cy="9144000"/>
  <p:embeddedFontLst>
    <p:embeddedFont>
      <p:font typeface="29LT Bukra Regular" panose="020B0604020202020204" charset="0"/>
      <p:regular r:id="rId57"/>
    </p:embeddedFont>
    <p:embeddedFont>
      <p:font typeface="Carelia" panose="020B0604020202020204" charset="0"/>
      <p:regular r:id="rId58"/>
    </p:embeddedFont>
    <p:embeddedFont>
      <p:font typeface="Dosis" pitchFamily="2" charset="0"/>
      <p:regular r:id="rId59"/>
      <p:bold r:id="rId60"/>
    </p:embeddedFont>
    <p:embeddedFont>
      <p:font typeface="Dubai" panose="020B0503030403030204" pitchFamily="34" charset="-78"/>
      <p:regular r:id="rId61"/>
      <p:bold r:id="rId62"/>
    </p:embeddedFont>
    <p:embeddedFont>
      <p:font typeface="Microsoft Uighur" panose="02000000000000000000" pitchFamily="2" charset="-78"/>
      <p:regular r:id="rId63"/>
      <p:bold r:id="rId64"/>
    </p:embeddedFont>
    <p:embeddedFont>
      <p:font typeface="Montserrat" panose="00000500000000000000" pitchFamily="2" charset="0"/>
      <p:regular r:id="rId65"/>
      <p:bold r:id="rId66"/>
      <p:italic r:id="rId67"/>
      <p:boldItalic r:id="rId68"/>
    </p:embeddedFont>
    <p:embeddedFont>
      <p:font typeface="Montserrat Light" panose="00000400000000000000" pitchFamily="2" charset="0"/>
      <p:regular r:id="rId69"/>
      <p:italic r:id="rId70"/>
    </p:embeddedFont>
    <p:embeddedFont>
      <p:font typeface="Montserrat Medium" panose="00000600000000000000" pitchFamily="2" charset="0"/>
      <p:regular r:id="rId71"/>
      <p:italic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C283"/>
    <a:srgbClr val="829D4A"/>
    <a:srgbClr val="02BDC9"/>
    <a:srgbClr val="F98F51"/>
    <a:srgbClr val="0097B2"/>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7.fntdata"/><Relationship Id="rId68"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66" Type="http://schemas.openxmlformats.org/officeDocument/2006/relationships/font" Target="fonts/font10.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397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9.sv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2.png"/><Relationship Id="rId5" Type="http://schemas.microsoft.com/office/2007/relationships/hdphoto" Target="../media/hdphoto1.wdp"/><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0.jpeg"/></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6</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3642589" y="6337711"/>
            <a:ext cx="4150825"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التحدي (الأعداد العشرية)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3</a:t>
            </a:r>
            <a:endParaRPr lang="ar-SA" sz="4400" b="1" dirty="0">
              <a:latin typeface="Microsoft Uighur" panose="02000000000000000000" pitchFamily="2" charset="-78"/>
              <a:cs typeface="Microsoft Uighur" panose="02000000000000000000" pitchFamily="2" charset="-78"/>
            </a:endParaRPr>
          </a:p>
          <a:p>
            <a:pPr marL="0" algn="ctr" defTabSz="914400" rtl="1" eaLnBrk="1" latinLnBrk="0" hangingPunct="1"/>
            <a:r>
              <a:rPr lang="ar-MA" sz="4400" b="1" dirty="0">
                <a:latin typeface="Microsoft Uighur" panose="02000000000000000000" pitchFamily="2" charset="-78"/>
                <a:cs typeface="Microsoft Uighur" panose="02000000000000000000" pitchFamily="2" charset="-78"/>
              </a:rPr>
              <a:t>التميز</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lang="ar-MA" sz="3200" dirty="0">
                <a:solidFill>
                  <a:prstClr val="white">
                    <a:lumMod val="75000"/>
                  </a:prstClr>
                </a:solidFill>
                <a:latin typeface="Microsoft Uighur" panose="02000000000000000000" pitchFamily="2" charset="-78"/>
                <a:cs typeface="Microsoft Uighur" panose="02000000000000000000" pitchFamily="2" charset="-78"/>
              </a:rPr>
              <a:t>     لسلوك جيد في القسم علي أن:</a:t>
            </a:r>
            <a:endParaRPr kumimoji="0" lang="fr-FR"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الوسائل المشتركة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بركار</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مسلاط</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أشارك في تزيين فصلي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بالصويرات</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325060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الحساب الذهني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28A0092B-C50C-407E-A947-70E740481C1C}">
                <a14:useLocalDpi xmlns:a14="http://schemas.microsoft.com/office/drawing/2010/main" val="0"/>
              </a:ext>
            </a:extLst>
          </a:blip>
          <a:srcRect t="3876" b="3876"/>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من يذكرني بخاصيات ضرب الأعداد العشرية في 10، 100، 1000</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270972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20A26-8C0D-6A24-0ED3-6AF039F0D8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98168B5-A222-3E56-D119-280C087403C3}"/>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6517CDA-BAE2-E75F-C8B0-0FA8A03089EF}"/>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6FE7B9D-926C-257E-6F0B-AA49C36C71A0}"/>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B7E0A56-9537-C35E-AD4D-2F632FD8D0DD}"/>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نتذكر</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875DAA7-AE3B-43D8-867A-5B8CA6CC503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DDF78F0-4E03-59A2-E2F6-066F74B2BAC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9" name="Groupe 8">
            <a:extLst>
              <a:ext uri="{FF2B5EF4-FFF2-40B4-BE49-F238E27FC236}">
                <a16:creationId xmlns:a16="http://schemas.microsoft.com/office/drawing/2014/main" id="{E75CFE3F-C85E-D24A-3271-95A295EA9CA8}"/>
              </a:ext>
            </a:extLst>
          </p:cNvPr>
          <p:cNvGrpSpPr/>
          <p:nvPr/>
        </p:nvGrpSpPr>
        <p:grpSpPr>
          <a:xfrm>
            <a:off x="457201" y="3013128"/>
            <a:ext cx="12600086" cy="5940372"/>
            <a:chOff x="457201" y="3013128"/>
            <a:chExt cx="12600086" cy="5940372"/>
          </a:xfrm>
        </p:grpSpPr>
        <p:pic>
          <p:nvPicPr>
            <p:cNvPr id="2" name="Image 1">
              <a:extLst>
                <a:ext uri="{FF2B5EF4-FFF2-40B4-BE49-F238E27FC236}">
                  <a16:creationId xmlns:a16="http://schemas.microsoft.com/office/drawing/2014/main" id="{D856A225-B19D-69A4-B058-5940834621B3}"/>
                </a:ext>
              </a:extLst>
            </p:cNvPr>
            <p:cNvPicPr/>
            <p:nvPr/>
          </p:nvPicPr>
          <p:blipFill>
            <a:blip r:embed="rId4">
              <a:extLst>
                <a:ext uri="{BEBA8EAE-BF5A-486C-A8C5-ECC9F3942E4B}">
                  <a14:imgProps xmlns:a14="http://schemas.microsoft.com/office/drawing/2010/main">
                    <a14:imgLayer r:embed="rId5">
                      <a14:imgEffect>
                        <a14:backgroundRemoval t="36000" b="85250" l="5625" r="88938">
                          <a14:foregroundMark x1="87563" y1="48250" x2="61000" y2="51917"/>
                          <a14:foregroundMark x1="61000" y1="51917" x2="82875" y2="54583"/>
                          <a14:foregroundMark x1="82875" y1="54583" x2="87188" y2="52250"/>
                          <a14:foregroundMark x1="87188" y1="52250" x2="87125" y2="51750"/>
                          <a14:foregroundMark x1="75688" y1="49000" x2="59688" y2="49000"/>
                          <a14:foregroundMark x1="59688" y1="49000" x2="60500" y2="55417"/>
                          <a14:foregroundMark x1="60500" y1="55417" x2="64563" y2="56083"/>
                          <a14:foregroundMark x1="64563" y1="56083" x2="67875" y2="55583"/>
                          <a14:foregroundMark x1="13688" y1="80250" x2="27187" y2="80250"/>
                          <a14:foregroundMark x1="27187" y1="80250" x2="35063" y2="80167"/>
                          <a14:foregroundMark x1="35063" y1="80167" x2="35500" y2="72667"/>
                          <a14:foregroundMark x1="35500" y1="72667" x2="34875" y2="71750"/>
                          <a14:foregroundMark x1="51938" y1="39750" x2="54188" y2="83417"/>
                          <a14:foregroundMark x1="73563" y1="76667" x2="60250" y2="75083"/>
                          <a14:foregroundMark x1="60250" y1="75083" x2="29563" y2="57167"/>
                          <a14:foregroundMark x1="29563" y1="57167" x2="45875" y2="41750"/>
                          <a14:foregroundMark x1="45875" y1="41750" x2="56500" y2="46417"/>
                          <a14:foregroundMark x1="56500" y1="46417" x2="14500" y2="81750"/>
                          <a14:foregroundMark x1="14500" y1="81750" x2="5313" y2="63000"/>
                          <a14:foregroundMark x1="5313" y1="63000" x2="8500" y2="41333"/>
                          <a14:foregroundMark x1="8500" y1="41333" x2="21000" y2="65083"/>
                          <a14:foregroundMark x1="21000" y1="65083" x2="75750" y2="79417"/>
                          <a14:foregroundMark x1="75750" y1="79417" x2="81188" y2="70917"/>
                          <a14:foregroundMark x1="81188" y1="70917" x2="78250" y2="60917"/>
                          <a14:foregroundMark x1="78250" y1="60917" x2="66063" y2="62750"/>
                          <a14:foregroundMark x1="90063" y1="39000" x2="7000" y2="36000"/>
                          <a14:foregroundMark x1="7000" y1="36000" x2="50938" y2="41417"/>
                          <a14:foregroundMark x1="90500" y1="71750" x2="90438" y2="76333"/>
                          <a14:foregroundMark x1="90438" y1="76333" x2="83375" y2="80667"/>
                          <a14:foregroundMark x1="83375" y1="80667" x2="46250" y2="78083"/>
                          <a14:foregroundMark x1="46250" y1="78083" x2="40125" y2="75833"/>
                          <a14:foregroundMark x1="40125" y1="75833" x2="23125" y2="82167"/>
                          <a14:foregroundMark x1="23125" y1="82167" x2="9813" y2="82667"/>
                          <a14:foregroundMark x1="9813" y1="82667" x2="5625" y2="65167"/>
                          <a14:foregroundMark x1="91241" y1="66421" x2="91125" y2="80250"/>
                          <a14:foregroundMark x1="91247" y1="65681" x2="91242" y2="66302"/>
                          <a14:foregroundMark x1="91500" y1="35583" x2="91321" y2="56866"/>
                          <a14:foregroundMark x1="91125" y1="80250" x2="87563" y2="83250"/>
                          <a14:foregroundMark x1="87563" y1="83250" x2="6750" y2="85333"/>
                          <a14:foregroundMark x1="90938" y1="34083" x2="7313" y2="36417"/>
                          <a14:foregroundMark x1="7313" y1="36417" x2="13750" y2="67333"/>
                          <a14:foregroundMark x1="13750" y1="67333" x2="85800" y2="57890"/>
                          <a14:foregroundMark x1="82596" y1="65873" x2="71375" y2="70250"/>
                          <a14:foregroundMark x1="83113" y1="65671" x2="82596" y2="65873"/>
                          <a14:foregroundMark x1="83960" y1="65340" x2="83350" y2="65578"/>
                          <a14:foregroundMark x1="71375" y1="70250" x2="64438" y2="53500"/>
                          <a14:foregroundMark x1="64438" y1="53500" x2="77938" y2="43750"/>
                          <a14:foregroundMark x1="77938" y1="43750" x2="86250" y2="42000"/>
                          <a14:foregroundMark x1="86250" y1="42000" x2="51375" y2="42250"/>
                          <a14:foregroundMark x1="51375" y1="42250" x2="35125" y2="68167"/>
                          <a14:foregroundMark x1="35125" y1="68167" x2="35688" y2="78083"/>
                          <a14:foregroundMark x1="35688" y1="78083" x2="88938" y2="85083"/>
                          <a14:backgroundMark x1="88500" y1="59667" x2="86375" y2="65750"/>
                          <a14:backgroundMark x1="89375" y1="58583" x2="86813" y2="62750"/>
                          <a14:backgroundMark x1="86813" y1="62750" x2="89625" y2="59333"/>
                          <a14:backgroundMark x1="89625" y1="59333" x2="86063" y2="58500"/>
                          <a14:backgroundMark x1="86063" y1="58500" x2="85813" y2="59167"/>
                          <a14:backgroundMark x1="88688" y1="56500" x2="88938" y2="57250"/>
                          <a14:backgroundMark x1="88375" y1="66500" x2="87563" y2="65750"/>
                          <a14:backgroundMark x1="85688" y1="64417" x2="85813" y2="65000"/>
                          <a14:backgroundMark x1="89625" y1="62500" x2="89500" y2="62333"/>
                          <a14:backgroundMark x1="85688" y1="64250" x2="85563" y2="65000"/>
                          <a14:backgroundMark x1="88250" y1="56500" x2="87938" y2="58000"/>
                          <a14:backgroundMark x1="89063" y1="58000" x2="89625" y2="57833"/>
                          <a14:backgroundMark x1="90375" y1="59500" x2="88875" y2="64333"/>
                          <a14:backgroundMark x1="88875" y1="64333" x2="84250" y2="67333"/>
                          <a14:backgroundMark x1="84250" y1="67333" x2="87938" y2="66500"/>
                          <a14:backgroundMark x1="87938" y1="66500" x2="84125" y2="62750"/>
                          <a14:backgroundMark x1="84125" y1="62750" x2="87000" y2="57833"/>
                          <a14:backgroundMark x1="87000" y1="57833" x2="90000" y2="62417"/>
                          <a14:backgroundMark x1="90000" y1="62417" x2="86500" y2="65500"/>
                          <a14:backgroundMark x1="86500" y1="65500" x2="88375" y2="61417"/>
                          <a14:backgroundMark x1="88375" y1="61417" x2="88500" y2="58000"/>
                          <a14:backgroundMark x1="90938" y1="57417" x2="91313" y2="63000"/>
                          <a14:backgroundMark x1="91313" y1="63000" x2="88438" y2="68750"/>
                          <a14:backgroundMark x1="88438" y1="68750" x2="84625" y2="69083"/>
                          <a14:backgroundMark x1="84625" y1="69083" x2="82875" y2="64833"/>
                          <a14:backgroundMark x1="82875" y1="64833" x2="84188" y2="59917"/>
                          <a14:backgroundMark x1="84188" y1="59917" x2="87688" y2="57000"/>
                          <a14:backgroundMark x1="87688" y1="57000" x2="91188" y2="58167"/>
                          <a14:backgroundMark x1="91188" y1="58167" x2="90500" y2="65250"/>
                          <a14:backgroundMark x1="90500" y1="65250" x2="86188" y2="67583"/>
                          <a14:backgroundMark x1="86188" y1="67583" x2="83688" y2="64500"/>
                          <a14:backgroundMark x1="83688" y1="64500" x2="86500" y2="59750"/>
                          <a14:backgroundMark x1="86500" y1="59750" x2="89625" y2="62750"/>
                          <a14:backgroundMark x1="89625" y1="62750" x2="86500" y2="68667"/>
                          <a14:backgroundMark x1="86500" y1="68667" x2="83563" y2="63833"/>
                          <a14:backgroundMark x1="83563" y1="63833" x2="89250" y2="64833"/>
                          <a14:backgroundMark x1="89250" y1="64833" x2="90813" y2="59250"/>
                          <a14:backgroundMark x1="90813" y1="59250" x2="87000" y2="59917"/>
                          <a14:backgroundMark x1="87000" y1="59917" x2="88688" y2="66333"/>
                          <a14:backgroundMark x1="88688" y1="66333" x2="85250" y2="67083"/>
                          <a14:backgroundMark x1="85250" y1="67083" x2="86750" y2="62833"/>
                          <a14:backgroundMark x1="86750" y1="62833" x2="90625" y2="60833"/>
                          <a14:backgroundMark x1="90063" y1="56083" x2="86375" y2="56167"/>
                          <a14:backgroundMark x1="86375" y1="56167" x2="90188" y2="57667"/>
                          <a14:backgroundMark x1="90188" y1="57667" x2="86563" y2="56833"/>
                        </a14:backgroundRemoval>
                      </a14:imgEffect>
                    </a14:imgLayer>
                  </a14:imgProps>
                </a:ext>
              </a:extLst>
            </a:blip>
            <a:srcRect l="4838" t="32258" r="7581" b="12688"/>
            <a:stretch>
              <a:fillRect/>
            </a:stretch>
          </p:blipFill>
          <p:spPr>
            <a:xfrm>
              <a:off x="457201" y="3013128"/>
              <a:ext cx="12600086" cy="5940372"/>
            </a:xfrm>
            <a:prstGeom prst="rect">
              <a:avLst/>
            </a:prstGeom>
          </p:spPr>
        </p:pic>
        <p:pic>
          <p:nvPicPr>
            <p:cNvPr id="7" name="Image 6">
              <a:extLst>
                <a:ext uri="{FF2B5EF4-FFF2-40B4-BE49-F238E27FC236}">
                  <a16:creationId xmlns:a16="http://schemas.microsoft.com/office/drawing/2014/main" id="{40824D2D-91F9-1AF9-FDFE-049828123755}"/>
                </a:ext>
              </a:extLst>
            </p:cNvPr>
            <p:cNvPicPr>
              <a:picLocks noChangeAspect="1"/>
            </p:cNvPicPr>
            <p:nvPr/>
          </p:nvPicPr>
          <p:blipFill>
            <a:blip r:embed="rId6"/>
            <a:stretch>
              <a:fillRect/>
            </a:stretch>
          </p:blipFill>
          <p:spPr>
            <a:xfrm rot="10800000" flipV="1">
              <a:off x="11772900" y="5290821"/>
              <a:ext cx="952500" cy="462279"/>
            </a:xfrm>
            <a:prstGeom prst="rect">
              <a:avLst/>
            </a:prstGeom>
          </p:spPr>
        </p:pic>
      </p:grpSp>
    </p:spTree>
    <p:extLst>
      <p:ext uri="{BB962C8B-B14F-4D97-AF65-F5344CB8AC3E}">
        <p14:creationId xmlns:p14="http://schemas.microsoft.com/office/powerpoint/2010/main" val="489646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من يذكرني بخاصيات ضرب الأعداد العشرية في 0.1، 0.01، 0.001</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3965432512"/>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20A26-8C0D-6A24-0ED3-6AF039F0D8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98168B5-A222-3E56-D119-280C087403C3}"/>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6517CDA-BAE2-E75F-C8B0-0FA8A03089EF}"/>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6FE7B9D-926C-257E-6F0B-AA49C36C71A0}"/>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B7E0A56-9537-C35E-AD4D-2F632FD8D0DD}"/>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نتذكر</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875DAA7-AE3B-43D8-867A-5B8CA6CC503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DDF78F0-4E03-59A2-E2F6-066F74B2BAC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8E03EEED-BB55-959B-4A58-B1F763E8F472}"/>
              </a:ext>
            </a:extLst>
          </p:cNvPr>
          <p:cNvPicPr>
            <a:picLocks noChangeAspect="1"/>
          </p:cNvPicPr>
          <p:nvPr/>
        </p:nvPicPr>
        <p:blipFill>
          <a:blip r:embed="rId4"/>
          <a:stretch>
            <a:fillRect/>
          </a:stretch>
        </p:blipFill>
        <p:spPr>
          <a:xfrm>
            <a:off x="275852" y="2857500"/>
            <a:ext cx="13117039" cy="6762380"/>
          </a:xfrm>
          <a:prstGeom prst="rect">
            <a:avLst/>
          </a:prstGeom>
        </p:spPr>
      </p:pic>
    </p:spTree>
    <p:extLst>
      <p:ext uri="{BB962C8B-B14F-4D97-AF65-F5344CB8AC3E}">
        <p14:creationId xmlns:p14="http://schemas.microsoft.com/office/powerpoint/2010/main" val="1742961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B3C3-8767-816F-2BC6-2D4F831F6A7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49E2-8C3A-ECE9-7529-AEBF681C23E1}"/>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922B219-5484-4AF3-C1A3-0458241A304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7EB6A93-509C-3E81-9FB0-3662C1582F91}"/>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EAEF86A-0CAE-B4CF-DD97-68FE492D0291}"/>
              </a:ext>
            </a:extLst>
          </p:cNvPr>
          <p:cNvSpPr txBox="1"/>
          <p:nvPr/>
        </p:nvSpPr>
        <p:spPr>
          <a:xfrm>
            <a:off x="15240" y="880993"/>
            <a:ext cx="12877800"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48 وأنجزوا التمرين رقم 1. </a:t>
            </a:r>
            <a:endParaRPr lang="ar-MA" sz="36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F9AE2D6-BB48-0E63-7C62-A79D7CCEDD3A}"/>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A78C800-E4FD-1902-AA97-85F0263793B0}"/>
              </a:ext>
            </a:extLst>
          </p:cNvPr>
          <p:cNvGraphicFramePr>
            <a:graphicFrameLocks noGrp="1"/>
          </p:cNvGraphicFramePr>
          <p:nvPr>
            <p:extLst>
              <p:ext uri="{D42A27DB-BD31-4B8C-83A1-F6EECF244321}">
                <p14:modId xmlns:p14="http://schemas.microsoft.com/office/powerpoint/2010/main" val="265031908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AFCFF745-5270-37C9-5515-6803139A5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4229100"/>
            <a:ext cx="13042728" cy="3886200"/>
          </a:xfrm>
          <a:prstGeom prst="rect">
            <a:avLst/>
          </a:prstGeom>
        </p:spPr>
      </p:pic>
    </p:spTree>
    <p:extLst>
      <p:ext uri="{BB962C8B-B14F-4D97-AF65-F5344CB8AC3E}">
        <p14:creationId xmlns:p14="http://schemas.microsoft.com/office/powerpoint/2010/main" val="650925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A005-DAFD-0B17-5BB3-33F039803C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7A44A0-A08F-854F-EBBA-F3C6F051732E}"/>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20991F-6E2C-8DE8-38B3-FADB2D6F3170}"/>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87A5CE6-BF78-4FA2-EF80-4FEAA20EE266}"/>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081E75-01D6-5349-77C1-57CE72DFBD33}"/>
              </a:ext>
            </a:extLst>
          </p:cNvPr>
          <p:cNvSpPr txBox="1"/>
          <p:nvPr/>
        </p:nvSpPr>
        <p:spPr>
          <a:xfrm>
            <a:off x="15240" y="880993"/>
            <a:ext cx="12877800"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43D6E44-362E-51DC-EAAF-70415CAC4F80}"/>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DE98E6BF-C6CB-7D47-9F77-1EDC582F1B79}"/>
              </a:ext>
            </a:extLst>
          </p:cNvPr>
          <p:cNvGraphicFramePr>
            <a:graphicFrameLocks noGrp="1"/>
          </p:cNvGraphicFramePr>
          <p:nvPr>
            <p:extLst>
              <p:ext uri="{D42A27DB-BD31-4B8C-83A1-F6EECF244321}">
                <p14:modId xmlns:p14="http://schemas.microsoft.com/office/powerpoint/2010/main" val="160678500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BA8DF0FE-D258-6029-126A-DD683A10FACE}"/>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D34B45BD-E25F-DA6D-8E58-D7FB0C99D2F4}"/>
              </a:ext>
            </a:extLst>
          </p:cNvPr>
          <p:cNvSpPr txBox="1"/>
          <p:nvPr/>
        </p:nvSpPr>
        <p:spPr>
          <a:xfrm>
            <a:off x="2997850" y="9130931"/>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D273E57B-6CD3-F892-3C6F-E221E7586D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4229100"/>
            <a:ext cx="13042728" cy="3886200"/>
          </a:xfrm>
          <a:prstGeom prst="rect">
            <a:avLst/>
          </a:prstGeom>
        </p:spPr>
      </p:pic>
    </p:spTree>
    <p:extLst>
      <p:ext uri="{BB962C8B-B14F-4D97-AF65-F5344CB8AC3E}">
        <p14:creationId xmlns:p14="http://schemas.microsoft.com/office/powerpoint/2010/main" val="811872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ترتيب أعداد عشرية</a:t>
            </a: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l="3883" r="388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281EB-9CD9-37EC-3B58-8251620F1E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883AB26-88B8-EAE4-F4AD-C572A9192557}"/>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B7EE2A8-1DB3-30CF-1964-26405052599C}"/>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633EB3-2237-7FF5-7C1B-BBC0E5242A2D}"/>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B88D0B2-7964-8579-C7C6-4BBF4FFC750F}"/>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من يذكرني بكيفية ترتيب الأعداد العشرية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AA9D51B-09BA-9C8C-BEEF-4CC12770E04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C68DD3E0-FD0A-EDF1-DE65-A010B20351A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947A14F9-5D3C-1887-656E-6C600CFC1F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2067934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E72E-AF88-42F9-2F04-0E232C4434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64B91D4-1244-E478-BBD7-060D31E7A5E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E57CC1-8CEE-58A2-4599-340726834E7D}"/>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6A09877-80CA-A37E-FC46-51AA00360F44}"/>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4D2D80-EB44-C84C-FB77-DA42E94BD384}"/>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تذكير بكيفية ترتيب الأعداد العشرية</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C199B3E8-9B71-E1C3-E20A-FCCCABEB13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F24D9972-DC55-A2D2-1192-6114B18C2E7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B37F0E87-695D-8708-6FA7-546354F97FEB}"/>
              </a:ext>
            </a:extLst>
          </p:cNvPr>
          <p:cNvSpPr txBox="1"/>
          <p:nvPr/>
        </p:nvSpPr>
        <p:spPr>
          <a:xfrm>
            <a:off x="1094325" y="3763594"/>
            <a:ext cx="11582400" cy="4154984"/>
          </a:xfrm>
          <a:prstGeom prst="rect">
            <a:avLst/>
          </a:prstGeom>
          <a:noFill/>
        </p:spPr>
        <p:txBody>
          <a:bodyPr wrap="square" rtlCol="0">
            <a:spAutoFit/>
          </a:bodyPr>
          <a:lstStyle/>
          <a:p>
            <a:pPr algn="r" rtl="1"/>
            <a:r>
              <a:rPr lang="ar-MA" sz="6600" dirty="0"/>
              <a:t>لترتيب أعداد عشرية:</a:t>
            </a:r>
          </a:p>
          <a:p>
            <a:pPr marL="857250" indent="-857250" algn="r" rtl="1">
              <a:buFont typeface="Wingdings" panose="05000000000000000000" pitchFamily="2" charset="2"/>
              <a:buChar char="§"/>
            </a:pPr>
            <a:r>
              <a:rPr lang="ar-MA" sz="6600" dirty="0"/>
              <a:t>أبدأ بمقارنة الأجزاء الصحيحة أولا؛</a:t>
            </a:r>
          </a:p>
          <a:p>
            <a:pPr marL="857250" indent="-857250" algn="r" rtl="1">
              <a:buFont typeface="Wingdings" panose="05000000000000000000" pitchFamily="2" charset="2"/>
              <a:buChar char="§"/>
            </a:pPr>
            <a:r>
              <a:rPr lang="ar-MA" sz="6600" dirty="0"/>
              <a:t>أقارن الأجزاء العشرية رقما رقما في حالة تساوي الأجزاء الصحيحة.</a:t>
            </a:r>
            <a:endParaRPr lang="fr-FR" sz="6600" dirty="0"/>
          </a:p>
        </p:txBody>
      </p:sp>
    </p:spTree>
    <p:extLst>
      <p:ext uri="{BB962C8B-B14F-4D97-AF65-F5344CB8AC3E}">
        <p14:creationId xmlns:p14="http://schemas.microsoft.com/office/powerpoint/2010/main" val="1109474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6FFC-F0C5-578F-5B3B-0E146DA288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BD369A-BFDB-4D11-58A9-96617FCEF33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709402-053A-601D-669D-DFD1A50945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84F73F-183C-D13A-4502-89BAFA295A56}"/>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280CB231-B4AB-6646-1B6B-7C71BEF75BA3}"/>
              </a:ext>
            </a:extLst>
          </p:cNvPr>
          <p:cNvGraphicFramePr>
            <a:graphicFrameLocks noGrp="1"/>
          </p:cNvGraphicFramePr>
          <p:nvPr>
            <p:extLst>
              <p:ext uri="{D42A27DB-BD31-4B8C-83A1-F6EECF244321}">
                <p14:modId xmlns:p14="http://schemas.microsoft.com/office/powerpoint/2010/main" val="2349569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64A322B-80AD-0398-9065-AD5852F1EA2B}"/>
              </a:ext>
            </a:extLst>
          </p:cNvPr>
          <p:cNvSpPr/>
          <p:nvPr/>
        </p:nvSpPr>
        <p:spPr>
          <a:xfrm rot="10800000">
            <a:off x="12656405" y="10287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F649988F-811F-3D33-8816-877AD502A12C}"/>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48 وأنجزوا التمرين رقم 2.</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2704152B-F1CA-78B9-1999-E729625A07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3961" y="4601311"/>
            <a:ext cx="13137024" cy="3522776"/>
          </a:xfrm>
          <a:prstGeom prst="rect">
            <a:avLst/>
          </a:prstGeom>
        </p:spPr>
      </p:pic>
    </p:spTree>
    <p:extLst>
      <p:ext uri="{BB962C8B-B14F-4D97-AF65-F5344CB8AC3E}">
        <p14:creationId xmlns:p14="http://schemas.microsoft.com/office/powerpoint/2010/main" val="2462811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8CE9-5EBD-E559-F8F1-353A2609DA0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B14F053-54A9-A453-3D49-4904D4E2E87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8F2761-D1EB-8153-6AD4-50A39482D4E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32D0ABD-6F4B-7BD0-84A3-EEB03A1BF3E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D0385BD9-16EE-55C1-52BB-DE53118D6036}"/>
              </a:ext>
            </a:extLst>
          </p:cNvPr>
          <p:cNvGraphicFramePr>
            <a:graphicFrameLocks noGrp="1"/>
          </p:cNvGraphicFramePr>
          <p:nvPr>
            <p:extLst>
              <p:ext uri="{D42A27DB-BD31-4B8C-83A1-F6EECF244321}">
                <p14:modId xmlns:p14="http://schemas.microsoft.com/office/powerpoint/2010/main" val="209242015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B1C8A59-A793-6381-5D6C-76BF06BBAFB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9C77D418-25EA-AC07-2180-BD96FBC6E7A0}"/>
              </a:ext>
            </a:extLst>
          </p:cNvPr>
          <p:cNvSpPr txBox="1"/>
          <p:nvPr/>
        </p:nvSpPr>
        <p:spPr>
          <a:xfrm>
            <a:off x="275851" y="807182"/>
            <a:ext cx="12365313" cy="873316"/>
          </a:xfrm>
          <a:prstGeom prst="rect">
            <a:avLst/>
          </a:prstGeom>
          <a:noFill/>
        </p:spPr>
        <p:txBody>
          <a:bodyPr wrap="square" rtlCol="0">
            <a:spAutoFit/>
          </a:bodyPr>
          <a:lstStyle/>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140A609A-DAC1-E2D3-79CF-27AD4C772D98}"/>
              </a:ext>
            </a:extLst>
          </p:cNvPr>
          <p:cNvSpPr txBox="1"/>
          <p:nvPr/>
        </p:nvSpPr>
        <p:spPr>
          <a:xfrm>
            <a:off x="2962290" y="30099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FF55D48-FD16-B159-3762-CAC39D7488E0}"/>
              </a:ext>
            </a:extLst>
          </p:cNvPr>
          <p:cNvSpPr txBox="1"/>
          <p:nvPr/>
        </p:nvSpPr>
        <p:spPr>
          <a:xfrm>
            <a:off x="2997850" y="903942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7" name="Image 6">
            <a:extLst>
              <a:ext uri="{FF2B5EF4-FFF2-40B4-BE49-F238E27FC236}">
                <a16:creationId xmlns:a16="http://schemas.microsoft.com/office/drawing/2014/main" id="{50B84FD8-0905-CA00-FE39-F8798090B9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4525337"/>
            <a:ext cx="13135345" cy="3522326"/>
          </a:xfrm>
          <a:prstGeom prst="rect">
            <a:avLst/>
          </a:prstGeom>
        </p:spPr>
      </p:pic>
    </p:spTree>
    <p:extLst>
      <p:ext uri="{BB962C8B-B14F-4D97-AF65-F5344CB8AC3E}">
        <p14:creationId xmlns:p14="http://schemas.microsoft.com/office/powerpoint/2010/main" val="2134861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قسمة الأعداد العشرية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8197F-C40C-0151-0D3E-035392A07C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4E29495-EE2F-28B1-1BE6-9D38C27C027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8AEBC30-A1B7-3A40-A057-C0FB6F14698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4A1ABDF-316F-1920-C4BB-AF7C89CFA82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E68E1E6-E800-A01C-9C1A-559E10F961BB}"/>
              </a:ext>
            </a:extLst>
          </p:cNvPr>
          <p:cNvSpPr txBox="1"/>
          <p:nvPr/>
        </p:nvSpPr>
        <p:spPr>
          <a:xfrm>
            <a:off x="1905000" y="863026"/>
            <a:ext cx="10534617"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تابعوا معي سأقوم بنمذجة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وضع</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وإنجاز عملية القسمة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استعن بالشرائح الموالية</a:t>
            </a:r>
            <a:endParaRPr kumimoji="0" lang="fr-FR" sz="20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75F27A8-76EE-548F-D616-1B6501EB2E0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F50D46B-69A7-6680-6D90-42A5A0898C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3A4B73A8-A465-1CFF-5B92-39FDC307A9ED}"/>
              </a:ext>
            </a:extLst>
          </p:cNvPr>
          <p:cNvGrpSpPr/>
          <p:nvPr/>
        </p:nvGrpSpPr>
        <p:grpSpPr>
          <a:xfrm>
            <a:off x="5412814" y="3606459"/>
            <a:ext cx="6552918" cy="6335856"/>
            <a:chOff x="5423146" y="2984386"/>
            <a:chExt cx="6552918" cy="6335856"/>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AB3B9CAB-A0A0-769E-8387-0281282EA4AA}"/>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198B23CE-013E-EEEF-BD04-4AE0E98E400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6906"/>
              <a:ext cx="6552918" cy="4363336"/>
            </a:xfrm>
            <a:prstGeom prst="rect">
              <a:avLst/>
            </a:prstGeom>
          </p:spPr>
        </p:pic>
      </p:grpSp>
      <p:pic>
        <p:nvPicPr>
          <p:cNvPr id="5" name="Image 4">
            <a:extLst>
              <a:ext uri="{FF2B5EF4-FFF2-40B4-BE49-F238E27FC236}">
                <a16:creationId xmlns:a16="http://schemas.microsoft.com/office/drawing/2014/main" id="{EDF91CC6-0720-1B65-0F80-9FFFC43001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646" y="4974275"/>
            <a:ext cx="2993578" cy="2245184"/>
          </a:xfrm>
          <a:prstGeom prst="rect">
            <a:avLst/>
          </a:prstGeom>
        </p:spPr>
      </p:pic>
    </p:spTree>
    <p:extLst>
      <p:ext uri="{BB962C8B-B14F-4D97-AF65-F5344CB8AC3E}">
        <p14:creationId xmlns:p14="http://schemas.microsoft.com/office/powerpoint/2010/main" val="2109809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B075-6F98-BF13-0ED0-0BD8A871109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2581DEB-5330-9EB6-E401-A5AF8CC2465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1E9AA46-298C-58D3-83A4-32E9F672D62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827A57A1-6885-088F-F19D-5C9F31EC3BDB}"/>
              </a:ext>
            </a:extLst>
          </p:cNvPr>
          <p:cNvSpPr/>
          <p:nvPr/>
        </p:nvSpPr>
        <p:spPr>
          <a:xfrm>
            <a:off x="-1" y="685799"/>
            <a:ext cx="13716001" cy="201930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CDCA798-DAFC-EDF9-BBF4-8F83C69A963E}"/>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معي سنتعلم كيف ننجز عملية القسمة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886861B-6BDF-49AD-7E5A-6B906CA9E21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07C8282-8602-1154-4B83-51A8EA381DE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C9C6CBAC-0720-CDA1-6AE4-06874E0EB39F}"/>
              </a:ext>
            </a:extLst>
          </p:cNvPr>
          <p:cNvSpPr txBox="1"/>
          <p:nvPr/>
        </p:nvSpPr>
        <p:spPr>
          <a:xfrm>
            <a:off x="4953000" y="555392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A554BEAB-7080-02B0-2714-AE725119110F}"/>
              </a:ext>
            </a:extLst>
          </p:cNvPr>
          <p:cNvSpPr txBox="1"/>
          <p:nvPr/>
        </p:nvSpPr>
        <p:spPr>
          <a:xfrm>
            <a:off x="6553200" y="555392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1E5D4A58-0EDF-F268-9708-2EE25CD47712}"/>
              </a:ext>
            </a:extLst>
          </p:cNvPr>
          <p:cNvSpPr txBox="1"/>
          <p:nvPr/>
        </p:nvSpPr>
        <p:spPr>
          <a:xfrm>
            <a:off x="4246028" y="555392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832B0C26-7EF8-6625-1AA0-6A47E1DCFFE4}"/>
              </a:ext>
            </a:extLst>
          </p:cNvPr>
          <p:cNvSpPr txBox="1"/>
          <p:nvPr/>
        </p:nvSpPr>
        <p:spPr>
          <a:xfrm>
            <a:off x="5715000" y="555392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5A3581AD-6BC5-B571-4A80-47F4A59AC21B}"/>
              </a:ext>
            </a:extLst>
          </p:cNvPr>
          <p:cNvSpPr txBox="1"/>
          <p:nvPr/>
        </p:nvSpPr>
        <p:spPr>
          <a:xfrm>
            <a:off x="3294354" y="555392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6FCCCBA-277B-DC2C-7C51-32B0C93734E6}"/>
              </a:ext>
            </a:extLst>
          </p:cNvPr>
          <p:cNvSpPr txBox="1"/>
          <p:nvPr/>
        </p:nvSpPr>
        <p:spPr>
          <a:xfrm>
            <a:off x="2471020" y="555391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1CA05D4A-EFEE-90D1-D566-DA63C6242B01}"/>
              </a:ext>
            </a:extLst>
          </p:cNvPr>
          <p:cNvSpPr txBox="1"/>
          <p:nvPr/>
        </p:nvSpPr>
        <p:spPr>
          <a:xfrm>
            <a:off x="3950336" y="5661640"/>
            <a:ext cx="33901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FF0000"/>
                </a:solidFill>
                <a:effectLst/>
                <a:uLnTx/>
                <a:uFillTx/>
                <a:latin typeface="Calibri"/>
                <a:ea typeface="+mn-ea"/>
                <a:cs typeface="+mn-cs"/>
              </a:rPr>
              <a:t>,</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178BC3D2-E966-C3D6-9A11-0C42F21D4F00}"/>
              </a:ext>
            </a:extLst>
          </p:cNvPr>
          <p:cNvSpPr txBox="1"/>
          <p:nvPr/>
        </p:nvSpPr>
        <p:spPr>
          <a:xfrm>
            <a:off x="7194381" y="5769362"/>
            <a:ext cx="33901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FF0000"/>
                </a:solidFill>
                <a:effectLst/>
                <a:uLnTx/>
                <a:uFillTx/>
                <a:latin typeface="Calibri"/>
                <a:ea typeface="+mn-ea"/>
                <a:cs typeface="+mn-cs"/>
              </a:rPr>
              <a:t>,</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10248111-9BF4-373B-A04F-264069B7C8DA}"/>
              </a:ext>
            </a:extLst>
          </p:cNvPr>
          <p:cNvSpPr txBox="1"/>
          <p:nvPr/>
        </p:nvSpPr>
        <p:spPr>
          <a:xfrm>
            <a:off x="7533393" y="555645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3110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23900"/>
            <a:ext cx="13716001" cy="200206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أضع العملية بالطريقة المعتادة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أول خطوة أزيل الفاصل</a:t>
            </a:r>
            <a:r>
              <a:rPr lang="ar-MA" sz="3200" dirty="0">
                <a:solidFill>
                  <a:prstClr val="white">
                    <a:lumMod val="65000"/>
                  </a:prstClr>
                </a:solidFill>
                <a:latin typeface="Microsoft Uighur" panose="02000000000000000000" pitchFamily="2" charset="-78"/>
                <a:cs typeface="Microsoft Uighur" panose="02000000000000000000" pitchFamily="2" charset="-78"/>
              </a:rPr>
              <a:t>ة من المقسوم عليه. وبما أنه لدينا رقم واحد بعد الفاصلة في المقسوم عليه سنضرب كلا من المقسوم والمقسوم عليه في 10</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cxnSp>
        <p:nvCxnSpPr>
          <p:cNvPr id="9" name="Connecteur droit 8">
            <a:extLst>
              <a:ext uri="{FF2B5EF4-FFF2-40B4-BE49-F238E27FC236}">
                <a16:creationId xmlns:a16="http://schemas.microsoft.com/office/drawing/2014/main" id="{06F5DB31-3C51-240D-B6B5-0EA49756FC3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FC08718-1A96-DFF4-4692-C9A4BC03E6AF}"/>
              </a:ext>
            </a:extLst>
          </p:cNvPr>
          <p:cNvCxnSpPr/>
          <p:nvPr/>
        </p:nvCxnSpPr>
        <p:spPr>
          <a:xfrm>
            <a:off x="4414722" y="4381500"/>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C3BE83-318B-FB53-9033-83016FC74F41}"/>
              </a:ext>
            </a:extLst>
          </p:cNvPr>
          <p:cNvSpPr txBox="1"/>
          <p:nvPr/>
        </p:nvSpPr>
        <p:spPr>
          <a:xfrm>
            <a:off x="4758159" y="2951209"/>
            <a:ext cx="156643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5FDD0F-0CC5-89DA-F583-FEC998F05612}"/>
              </a:ext>
            </a:extLst>
          </p:cNvPr>
          <p:cNvSpPr txBox="1"/>
          <p:nvPr/>
        </p:nvSpPr>
        <p:spPr>
          <a:xfrm>
            <a:off x="1434823" y="2933700"/>
            <a:ext cx="263645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0" b="1" dirty="0">
                <a:solidFill>
                  <a:prstClr val="black"/>
                </a:solidFill>
                <a:latin typeface="Calibri"/>
                <a:cs typeface="Arial" panose="020B0604020202020204" pitchFamily="34" charset="0"/>
              </a:rPr>
              <a:t>27,43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7768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37297-D221-3DC4-D48D-9608463E65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0371C72-184A-E030-88FD-E3B10E07FA0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631F946-EC04-1273-47B5-F7A50EF8FB57}"/>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1DB6EF-C172-8053-F065-7961F229A9B8}"/>
              </a:ext>
            </a:extLst>
          </p:cNvPr>
          <p:cNvSpPr/>
          <p:nvPr/>
        </p:nvSpPr>
        <p:spPr>
          <a:xfrm>
            <a:off x="-1" y="723900"/>
            <a:ext cx="13716001" cy="200206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00A7F51-019F-B950-7FFC-5724B7EF94AD}"/>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 القسمة وفق التقنية الاعتيادية </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(يشرح الأستاذ جميع المراحل)</a:t>
            </a:r>
            <a:endParaRPr kumimoji="0" lang="fr-FR"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E9C3C11-0CA4-3F43-1D2E-458EE2B5860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29C0C10-50DA-8B02-F767-23283FC3BC3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cxnSp>
        <p:nvCxnSpPr>
          <p:cNvPr id="9" name="Connecteur droit 8">
            <a:extLst>
              <a:ext uri="{FF2B5EF4-FFF2-40B4-BE49-F238E27FC236}">
                <a16:creationId xmlns:a16="http://schemas.microsoft.com/office/drawing/2014/main" id="{788451DE-8212-BF1E-F79C-760F62FCC5C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FB6C9C6C-BFD7-4E01-3F8E-E85BCF875A93}"/>
              </a:ext>
            </a:extLst>
          </p:cNvPr>
          <p:cNvCxnSpPr/>
          <p:nvPr/>
        </p:nvCxnSpPr>
        <p:spPr>
          <a:xfrm>
            <a:off x="4414722" y="5219700"/>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B7B2D8CA-D4A3-6227-474D-F3AF0F4E096A}"/>
              </a:ext>
            </a:extLst>
          </p:cNvPr>
          <p:cNvSpPr txBox="1"/>
          <p:nvPr/>
        </p:nvSpPr>
        <p:spPr>
          <a:xfrm>
            <a:off x="4758159" y="2951209"/>
            <a:ext cx="156643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9E59ECA6-0AA7-2A8C-7624-0C94539CA8CE}"/>
              </a:ext>
            </a:extLst>
          </p:cNvPr>
          <p:cNvSpPr txBox="1"/>
          <p:nvPr/>
        </p:nvSpPr>
        <p:spPr>
          <a:xfrm>
            <a:off x="1434823" y="2933700"/>
            <a:ext cx="263645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0" b="1" dirty="0">
                <a:solidFill>
                  <a:prstClr val="black"/>
                </a:solidFill>
                <a:latin typeface="Calibri"/>
                <a:cs typeface="Arial" panose="020B0604020202020204" pitchFamily="34" charset="0"/>
              </a:rPr>
              <a:t>27,43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0C903603-0FC1-2728-EFE3-D60C6379E238}"/>
              </a:ext>
            </a:extLst>
          </p:cNvPr>
          <p:cNvSpPr txBox="1"/>
          <p:nvPr/>
        </p:nvSpPr>
        <p:spPr>
          <a:xfrm>
            <a:off x="4694936" y="3972461"/>
            <a:ext cx="156643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65</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CBE61D50-1424-9C7A-FA07-A39619996B5D}"/>
              </a:ext>
            </a:extLst>
          </p:cNvPr>
          <p:cNvSpPr txBox="1"/>
          <p:nvPr/>
        </p:nvSpPr>
        <p:spPr>
          <a:xfrm>
            <a:off x="1371600" y="3954952"/>
            <a:ext cx="263645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0" b="1" dirty="0">
                <a:solidFill>
                  <a:srgbClr val="FF0000"/>
                </a:solidFill>
                <a:latin typeface="Calibri"/>
                <a:cs typeface="Arial" panose="020B0604020202020204" pitchFamily="34" charset="0"/>
              </a:rPr>
              <a:t>274,3</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40044475-C911-C219-59DF-5AB8D65612AA}"/>
              </a:ext>
            </a:extLst>
          </p:cNvPr>
          <p:cNvSpPr txBox="1"/>
          <p:nvPr/>
        </p:nvSpPr>
        <p:spPr>
          <a:xfrm>
            <a:off x="4631707" y="5143500"/>
            <a:ext cx="222629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0" b="1" dirty="0">
                <a:solidFill>
                  <a:srgbClr val="FF0000"/>
                </a:solidFill>
                <a:latin typeface="Calibri"/>
                <a:cs typeface="Arial" panose="020B0604020202020204" pitchFamily="34" charset="0"/>
              </a:rPr>
              <a:t>4,22</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53FC62FB-1A97-01B5-A886-44155C6E9A81}"/>
              </a:ext>
            </a:extLst>
          </p:cNvPr>
          <p:cNvSpPr txBox="1"/>
          <p:nvPr/>
        </p:nvSpPr>
        <p:spPr>
          <a:xfrm>
            <a:off x="1308371" y="4823804"/>
            <a:ext cx="222629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0" b="1" dirty="0">
                <a:solidFill>
                  <a:srgbClr val="FF0000"/>
                </a:solidFill>
                <a:latin typeface="Calibri"/>
                <a:cs typeface="Arial" panose="020B0604020202020204" pitchFamily="34" charset="0"/>
              </a:rPr>
              <a:t>260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10" name="Connecteur droit 9">
            <a:extLst>
              <a:ext uri="{FF2B5EF4-FFF2-40B4-BE49-F238E27FC236}">
                <a16:creationId xmlns:a16="http://schemas.microsoft.com/office/drawing/2014/main" id="{1FE6D5AF-8ACF-C674-8629-3E898D0751B0}"/>
              </a:ext>
            </a:extLst>
          </p:cNvPr>
          <p:cNvCxnSpPr/>
          <p:nvPr/>
        </p:nvCxnSpPr>
        <p:spPr>
          <a:xfrm>
            <a:off x="950061" y="5981700"/>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0CAA99F4-4F39-FD17-15CD-DA92235B5A20}"/>
              </a:ext>
            </a:extLst>
          </p:cNvPr>
          <p:cNvSpPr txBox="1"/>
          <p:nvPr/>
        </p:nvSpPr>
        <p:spPr>
          <a:xfrm>
            <a:off x="1399263" y="5832653"/>
            <a:ext cx="263645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0" b="1" dirty="0">
                <a:solidFill>
                  <a:srgbClr val="FF0000"/>
                </a:solidFill>
                <a:latin typeface="Calibri"/>
                <a:cs typeface="Arial" panose="020B0604020202020204" pitchFamily="34" charset="0"/>
              </a:rPr>
              <a:t>0143</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14" name="Connecteur droit avec flèche 13">
            <a:extLst>
              <a:ext uri="{FF2B5EF4-FFF2-40B4-BE49-F238E27FC236}">
                <a16:creationId xmlns:a16="http://schemas.microsoft.com/office/drawing/2014/main" id="{7A156D42-E1E9-6BEC-81AC-1C474D4CCA12}"/>
              </a:ext>
            </a:extLst>
          </p:cNvPr>
          <p:cNvCxnSpPr/>
          <p:nvPr/>
        </p:nvCxnSpPr>
        <p:spPr>
          <a:xfrm flipH="1">
            <a:off x="3352800" y="5143500"/>
            <a:ext cx="181862" cy="10037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909FFC80-59F9-CC3E-AF16-737D36ABE39E}"/>
              </a:ext>
            </a:extLst>
          </p:cNvPr>
          <p:cNvSpPr txBox="1"/>
          <p:nvPr/>
        </p:nvSpPr>
        <p:spPr>
          <a:xfrm>
            <a:off x="1905000" y="6654719"/>
            <a:ext cx="194885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130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18" name="Connecteur droit 17">
            <a:extLst>
              <a:ext uri="{FF2B5EF4-FFF2-40B4-BE49-F238E27FC236}">
                <a16:creationId xmlns:a16="http://schemas.microsoft.com/office/drawing/2014/main" id="{524EABEC-EDA6-9245-4536-89148614F796}"/>
              </a:ext>
            </a:extLst>
          </p:cNvPr>
          <p:cNvCxnSpPr/>
          <p:nvPr/>
        </p:nvCxnSpPr>
        <p:spPr>
          <a:xfrm>
            <a:off x="1605381" y="7810500"/>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365B25C6-827E-9F39-CF3D-71CD4AC6714D}"/>
              </a:ext>
            </a:extLst>
          </p:cNvPr>
          <p:cNvSpPr txBox="1"/>
          <p:nvPr/>
        </p:nvSpPr>
        <p:spPr>
          <a:xfrm>
            <a:off x="2362199" y="7553862"/>
            <a:ext cx="1776669"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130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21" name="Connecteur droit avec flèche 20">
            <a:extLst>
              <a:ext uri="{FF2B5EF4-FFF2-40B4-BE49-F238E27FC236}">
                <a16:creationId xmlns:a16="http://schemas.microsoft.com/office/drawing/2014/main" id="{58AEEE9D-F87E-0165-FDBB-EA83C44098F2}"/>
              </a:ext>
            </a:extLst>
          </p:cNvPr>
          <p:cNvCxnSpPr>
            <a:cxnSpLocks/>
          </p:cNvCxnSpPr>
          <p:nvPr/>
        </p:nvCxnSpPr>
        <p:spPr>
          <a:xfrm flipH="1">
            <a:off x="3941327" y="5036567"/>
            <a:ext cx="71529" cy="27669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3388FF95-464E-72A1-73E1-4C364F14CAF4}"/>
              </a:ext>
            </a:extLst>
          </p:cNvPr>
          <p:cNvSpPr txBox="1"/>
          <p:nvPr/>
        </p:nvSpPr>
        <p:spPr>
          <a:xfrm>
            <a:off x="2354928" y="8280358"/>
            <a:ext cx="1776669"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130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8FFAB969-21FE-9566-9850-1CA0BC8DEAD7}"/>
              </a:ext>
            </a:extLst>
          </p:cNvPr>
          <p:cNvCxnSpPr/>
          <p:nvPr/>
        </p:nvCxnSpPr>
        <p:spPr>
          <a:xfrm>
            <a:off x="2161402" y="9334500"/>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EC0D0CC2-4904-9801-3E5A-D6375592C228}"/>
              </a:ext>
            </a:extLst>
          </p:cNvPr>
          <p:cNvSpPr txBox="1"/>
          <p:nvPr/>
        </p:nvSpPr>
        <p:spPr>
          <a:xfrm>
            <a:off x="2324769" y="9097528"/>
            <a:ext cx="1776669"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000</a:t>
            </a:r>
            <a:endParaRPr kumimoji="0" lang="fr-FR" sz="8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8" name="Signe Moins 27">
            <a:extLst>
              <a:ext uri="{FF2B5EF4-FFF2-40B4-BE49-F238E27FC236}">
                <a16:creationId xmlns:a16="http://schemas.microsoft.com/office/drawing/2014/main" id="{AB59B73D-DF75-2B50-BD66-012C5784738B}"/>
              </a:ext>
            </a:extLst>
          </p:cNvPr>
          <p:cNvSpPr/>
          <p:nvPr/>
        </p:nvSpPr>
        <p:spPr>
          <a:xfrm>
            <a:off x="950061" y="5036567"/>
            <a:ext cx="358310" cy="259333"/>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Signe Moins 28">
            <a:extLst>
              <a:ext uri="{FF2B5EF4-FFF2-40B4-BE49-F238E27FC236}">
                <a16:creationId xmlns:a16="http://schemas.microsoft.com/office/drawing/2014/main" id="{7AA8CCB6-F173-D0FC-26DF-0DE69DDB2B6C}"/>
              </a:ext>
            </a:extLst>
          </p:cNvPr>
          <p:cNvSpPr/>
          <p:nvPr/>
        </p:nvSpPr>
        <p:spPr>
          <a:xfrm>
            <a:off x="1494430" y="6954709"/>
            <a:ext cx="358310" cy="259333"/>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Signe Moins 29">
            <a:extLst>
              <a:ext uri="{FF2B5EF4-FFF2-40B4-BE49-F238E27FC236}">
                <a16:creationId xmlns:a16="http://schemas.microsoft.com/office/drawing/2014/main" id="{8872F25B-B695-CB1F-1243-FC698B032A6A}"/>
              </a:ext>
            </a:extLst>
          </p:cNvPr>
          <p:cNvSpPr/>
          <p:nvPr/>
        </p:nvSpPr>
        <p:spPr>
          <a:xfrm>
            <a:off x="1839608" y="8572129"/>
            <a:ext cx="358310" cy="259333"/>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3056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نتذكر</a:t>
            </a:r>
            <a:endPar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noProof="0" dirty="0">
                <a:solidFill>
                  <a:prstClr val="black"/>
                </a:solidFill>
                <a:latin typeface="Microsoft Uighur" panose="02000000000000000000" pitchFamily="2" charset="-78"/>
                <a:cs typeface="Microsoft Uighur" panose="02000000000000000000" pitchFamily="2" charset="-78"/>
              </a:rPr>
              <a:t>قسمة عددين عشريين</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نحول المقسوم عليه إلى عدد صحيح طبيعي بضربه في 10 أو مضاعفاته (100، 1000...)</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نضرب المقسوم في نفس العدد الذي ضربنا فيه المقسوم عليه (10، 100،...)؛</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ننجز عملية القسمة وفق التقنية المعتادة، أنزل رقم الأعشار وأضع الفاصلة في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أنهي القسمة وأتأكد أن الباقي أصغر من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22632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B0D9-2D95-8D87-27D6-432DFA0DFC0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CB9FA0-CE77-7A82-E98D-40FC53A111D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D0E43D5-2ECC-4374-B16F-04927FFC1A5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5FDD31-0C94-94ED-C5B8-8E7E9BDF60EB}"/>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5DB08951-F97C-7CF7-B9FB-41F9B465F7B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025EEC5-223C-476F-6232-25A7DA4E899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914D5C6C-9458-08B3-74A3-A185D7EB0866}"/>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48 وأنجزوا التمرين رقم 3.</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4 دقائق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7AA955F9-57E1-2EBE-B34B-CE6BA7F8A6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1000" y="4255006"/>
            <a:ext cx="12983785" cy="4546094"/>
          </a:xfrm>
          <a:prstGeom prst="rect">
            <a:avLst/>
          </a:prstGeom>
        </p:spPr>
      </p:pic>
      <p:sp>
        <p:nvSpPr>
          <p:cNvPr id="4" name="Rectangle 3">
            <a:extLst>
              <a:ext uri="{FF2B5EF4-FFF2-40B4-BE49-F238E27FC236}">
                <a16:creationId xmlns:a16="http://schemas.microsoft.com/office/drawing/2014/main" id="{443547F8-EABE-D67F-EFBE-1C195A5E6535}"/>
              </a:ext>
            </a:extLst>
          </p:cNvPr>
          <p:cNvSpPr/>
          <p:nvPr/>
        </p:nvSpPr>
        <p:spPr>
          <a:xfrm>
            <a:off x="762000" y="5279149"/>
            <a:ext cx="6096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050609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1951-8C0C-58F6-0FE8-AEF90B1291D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FA797D-79D8-4204-2634-F345DA6B0E6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1C0BCE-2ED9-D594-B37A-4662BC6DFB2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0CE112-D8D6-1018-6212-33FCAECF49AF}"/>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240AF3AC-36BB-EF56-5520-69A7DB62BF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57695EC-FEC9-4CE4-F1F6-36E33543414A}"/>
              </a:ext>
            </a:extLst>
          </p:cNvPr>
          <p:cNvGraphicFramePr>
            <a:graphicFrameLocks noGrp="1"/>
          </p:cNvGraphicFramePr>
          <p:nvPr>
            <p:extLst>
              <p:ext uri="{D42A27DB-BD31-4B8C-83A1-F6EECF244321}">
                <p14:modId xmlns:p14="http://schemas.microsoft.com/office/powerpoint/2010/main" val="236546792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E87C47A6-A755-BC95-8A24-7EC940CD414B}"/>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E6DBCFB8-5F06-A638-1E27-1F45F0797702}"/>
              </a:ext>
            </a:extLst>
          </p:cNvPr>
          <p:cNvSpPr txBox="1"/>
          <p:nvPr/>
        </p:nvSpPr>
        <p:spPr>
          <a:xfrm>
            <a:off x="2962290" y="321202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0036C8BB-7A9B-BCF9-60DD-DD696DC320AC}"/>
              </a:ext>
            </a:extLst>
          </p:cNvPr>
          <p:cNvSpPr txBox="1"/>
          <p:nvPr/>
        </p:nvSpPr>
        <p:spPr>
          <a:xfrm>
            <a:off x="2997850" y="8877300"/>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4" name="Image 13">
            <a:extLst>
              <a:ext uri="{FF2B5EF4-FFF2-40B4-BE49-F238E27FC236}">
                <a16:creationId xmlns:a16="http://schemas.microsoft.com/office/drawing/2014/main" id="{3500A703-E9A0-1A34-FB88-2AFBFD294E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1000" y="4255006"/>
            <a:ext cx="12983785" cy="4546094"/>
          </a:xfrm>
          <a:prstGeom prst="rect">
            <a:avLst/>
          </a:prstGeom>
        </p:spPr>
      </p:pic>
      <p:sp>
        <p:nvSpPr>
          <p:cNvPr id="16" name="Rectangle 15">
            <a:extLst>
              <a:ext uri="{FF2B5EF4-FFF2-40B4-BE49-F238E27FC236}">
                <a16:creationId xmlns:a16="http://schemas.microsoft.com/office/drawing/2014/main" id="{2C3635D3-F30B-AC2B-FB45-4BC69A681538}"/>
              </a:ext>
            </a:extLst>
          </p:cNvPr>
          <p:cNvSpPr/>
          <p:nvPr/>
        </p:nvSpPr>
        <p:spPr>
          <a:xfrm>
            <a:off x="762000" y="5279149"/>
            <a:ext cx="6096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213979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24170586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38297" y="3420423"/>
            <a:ext cx="10439401" cy="5906208"/>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أدى أحمد </a:t>
            </a:r>
            <a:r>
              <a:rPr lang="fr-FR" sz="6600" dirty="0">
                <a:solidFill>
                  <a:schemeClr val="tx1"/>
                </a:solidFill>
                <a:latin typeface="Microsoft Uighur" panose="02000000000000000000" pitchFamily="2" charset="-78"/>
                <a:cs typeface="Microsoft Uighur" panose="02000000000000000000" pitchFamily="2" charset="-78"/>
              </a:rPr>
              <a:t>50,75</a:t>
            </a:r>
            <a:r>
              <a:rPr lang="ar-MA" sz="6600" dirty="0">
                <a:solidFill>
                  <a:schemeClr val="tx1"/>
                </a:solidFill>
                <a:latin typeface="Microsoft Uighur" panose="02000000000000000000" pitchFamily="2" charset="-78"/>
                <a:cs typeface="Microsoft Uighur" panose="02000000000000000000" pitchFamily="2" charset="-78"/>
              </a:rPr>
              <a:t> درهما ثمنا ل </a:t>
            </a:r>
            <a:r>
              <a:rPr lang="fr-FR" sz="6600" dirty="0">
                <a:solidFill>
                  <a:schemeClr val="tx1"/>
                </a:solidFill>
                <a:latin typeface="Microsoft Uighur" panose="02000000000000000000" pitchFamily="2" charset="-78"/>
                <a:cs typeface="Microsoft Uighur" panose="02000000000000000000" pitchFamily="2" charset="-78"/>
              </a:rPr>
              <a:t>3,5</a:t>
            </a:r>
            <a:r>
              <a:rPr lang="ar-MA" sz="66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66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106564783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3507502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06033" y="3086100"/>
            <a:ext cx="5576567"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extLst>
              <p:ext uri="{D42A27DB-BD31-4B8C-83A1-F6EECF244321}">
                <p14:modId xmlns:p14="http://schemas.microsoft.com/office/powerpoint/2010/main" val="201454446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625284"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348328775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أدى أحمد </a:t>
            </a:r>
            <a:r>
              <a:rPr lang="fr-FR" sz="4800" b="1" dirty="0">
                <a:solidFill>
                  <a:prstClr val="black"/>
                </a:solidFill>
                <a:latin typeface="Microsoft Uighur" panose="02000000000000000000" pitchFamily="2" charset="-78"/>
                <a:cs typeface="Microsoft Uighur" panose="02000000000000000000" pitchFamily="2" charset="-78"/>
              </a:rPr>
              <a:t>50,75</a:t>
            </a:r>
            <a:r>
              <a:rPr lang="ar-MA" sz="48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اشترى 3,5 كيلوغراما</a:t>
            </a: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620000" y="2907663"/>
            <a:ext cx="5549017"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extLst>
              <p:ext uri="{D42A27DB-BD31-4B8C-83A1-F6EECF244321}">
                <p14:modId xmlns:p14="http://schemas.microsoft.com/office/powerpoint/2010/main" val="358460917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367568550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385324"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وترتيب الأعداد العشرية</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قسمة الأعداد العشرية</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6061244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إيجاد ثمن الكيلوغرام الواحد.</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382833"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extLst>
              <p:ext uri="{D42A27DB-BD31-4B8C-83A1-F6EECF244321}">
                <p14:modId xmlns:p14="http://schemas.microsoft.com/office/powerpoint/2010/main" val="395315042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453633" y="3238500"/>
            <a:ext cx="5576567"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361216076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366933080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479682"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2" y="4209752"/>
            <a:ext cx="6433417" cy="1938992"/>
          </a:xfrm>
          <a:prstGeom prst="rect">
            <a:avLst/>
          </a:prstGeom>
          <a:noFill/>
        </p:spPr>
        <p:txBody>
          <a:bodyPr wrap="square" rtlCol="0">
            <a:spAutoFit/>
          </a:bodyPr>
          <a:lstStyle/>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أدى أحمد </a:t>
            </a:r>
            <a:r>
              <a:rPr lang="fr-FR" sz="4000" b="1" dirty="0">
                <a:solidFill>
                  <a:prstClr val="black"/>
                </a:solidFill>
                <a:latin typeface="Microsoft Uighur" panose="02000000000000000000" pitchFamily="2" charset="-78"/>
                <a:cs typeface="Microsoft Uighur" panose="02000000000000000000" pitchFamily="2" charset="-78"/>
              </a:rPr>
              <a:t>50,75</a:t>
            </a:r>
            <a:r>
              <a:rPr lang="ar-MA" sz="40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اشترى 3,5 كيلوغراما</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ما هو ثمن الكيلوغرام الواحد؟</a:t>
            </a:r>
            <a:endParaRPr lang="fr-FR" sz="4000" b="1" dirty="0">
              <a:solidFill>
                <a:prstClr val="black"/>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829410" y="6428158"/>
            <a:ext cx="5881860" cy="258532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a:t>
            </a: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القسمة</a:t>
            </a: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ثمن الكيلوغرام الواحد من التفاح</a:t>
            </a:r>
            <a:r>
              <a:rPr kumimoji="0" lang="ar-M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S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القسمة</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329296306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كتلة التفاح التي اشترى أحمد</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4400" dirty="0">
                <a:solidFill>
                  <a:prstClr val="black"/>
                </a:solidFill>
                <a:latin typeface="Microsoft Uighur" panose="02000000000000000000" pitchFamily="2" charset="-78"/>
                <a:cs typeface="Microsoft Uighur" panose="02000000000000000000" pitchFamily="2" charset="-78"/>
              </a:rPr>
              <a:t>الثمن الذي أداه أحمد</a:t>
            </a:r>
            <a:endPar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234565"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501130" y="5228725"/>
            <a:ext cx="3723410"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ثمن الكيلوغرام الواحد؟</a:t>
            </a:r>
          </a:p>
        </p:txBody>
      </p:sp>
    </p:spTree>
    <p:extLst>
      <p:ext uri="{BB962C8B-B14F-4D97-AF65-F5344CB8AC3E}">
        <p14:creationId xmlns:p14="http://schemas.microsoft.com/office/powerpoint/2010/main" val="1100897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3"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سنقسم المبلغ الذي أداه أحمد على كتلة التفاح التي اشتراها</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extLst>
              <p:ext uri="{D42A27DB-BD31-4B8C-83A1-F6EECF244321}">
                <p14:modId xmlns:p14="http://schemas.microsoft.com/office/powerpoint/2010/main" val="256610478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035726" y="4838700"/>
            <a:ext cx="3165885"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11500" dirty="0">
                <a:solidFill>
                  <a:prstClr val="black"/>
                </a:solidFill>
                <a:latin typeface="Microsoft Uighur" panose="02000000000000000000" pitchFamily="2" charset="-78"/>
                <a:cs typeface="Microsoft Uighur" panose="02000000000000000000" pitchFamily="2" charset="-78"/>
              </a:rPr>
              <a:t>3,5</a:t>
            </a:r>
            <a:endParaRPr kumimoji="0" lang="ar-MA"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582034" y="487606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lvl="0" algn="ctr" rtl="1">
              <a:defRPr/>
            </a:pPr>
            <a:r>
              <a:rPr lang="fr-FR" sz="11500" dirty="0">
                <a:solidFill>
                  <a:prstClr val="black"/>
                </a:solidFill>
                <a:latin typeface="Microsoft Uighur" panose="02000000000000000000" pitchFamily="2" charset="-78"/>
                <a:cs typeface="Microsoft Uighur" panose="02000000000000000000" pitchFamily="2" charset="-78"/>
              </a:rPr>
              <a:t>50,75</a:t>
            </a:r>
            <a:endParaRPr lang="ar-MA" sz="11500" dirty="0">
              <a:solidFill>
                <a:prstClr val="black"/>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B243465-A6F8-5011-CDAF-EF9141DF7DDC}"/>
              </a:ext>
            </a:extLst>
          </p:cNvPr>
          <p:cNvSpPr txBox="1"/>
          <p:nvPr/>
        </p:nvSpPr>
        <p:spPr>
          <a:xfrm>
            <a:off x="4314453" y="5336685"/>
            <a:ext cx="13243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500" dirty="0">
                <a:solidFill>
                  <a:srgbClr val="FF0000"/>
                </a:solidFill>
                <a:latin typeface="Calibri"/>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ar-MA" sz="5400" dirty="0">
                <a:solidFill>
                  <a:prstClr val="black"/>
                </a:solidFill>
                <a:latin typeface="Microsoft Uighur" panose="02000000000000000000" pitchFamily="2" charset="-78"/>
                <a:cs typeface="Microsoft Uighur" panose="02000000000000000000" pitchFamily="2" charset="-78"/>
              </a:rPr>
              <a:t>ما هو ثمن الكيلوغرام الواحد</a:t>
            </a:r>
            <a:r>
              <a:rPr lang="ar-SA" sz="5400" dirty="0">
                <a:solidFill>
                  <a:prstClr val="black"/>
                </a:solidFill>
                <a:latin typeface="Microsoft Uighur" panose="02000000000000000000" pitchFamily="2" charset="-78"/>
                <a:cs typeface="Microsoft Uighur" panose="02000000000000000000" pitchFamily="2" charset="-78"/>
              </a:rPr>
              <a:t>؟</a:t>
            </a:r>
            <a:endParaRPr lang="ar-MA" sz="5400" dirty="0">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187280892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0" y="2866190"/>
            <a:ext cx="6567660" cy="107487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r>
              <a:rPr lang="ar-MA" sz="4000" dirty="0">
                <a:solidFill>
                  <a:prstClr val="black"/>
                </a:solidFill>
                <a:latin typeface="Microsoft Uighur" panose="02000000000000000000" pitchFamily="2" charset="-78"/>
                <a:cs typeface="Microsoft Uighur" panose="02000000000000000000" pitchFamily="2" charset="-78"/>
              </a:rPr>
              <a:t>ما هو ثمن الكيلوغرام الواحد؟</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أدى أحمد </a:t>
            </a:r>
            <a:r>
              <a:rPr lang="fr-FR" sz="4800" dirty="0">
                <a:solidFill>
                  <a:schemeClr val="tx1"/>
                </a:solidFill>
                <a:latin typeface="Microsoft Uighur" panose="02000000000000000000" pitchFamily="2" charset="-78"/>
                <a:cs typeface="Microsoft Uighur" panose="02000000000000000000" pitchFamily="2" charset="-78"/>
              </a:rPr>
              <a:t>50,75</a:t>
            </a:r>
            <a:r>
              <a:rPr lang="ar-MA" sz="4800" dirty="0">
                <a:solidFill>
                  <a:schemeClr val="tx1"/>
                </a:solidFill>
                <a:latin typeface="Microsoft Uighur" panose="02000000000000000000" pitchFamily="2" charset="-78"/>
                <a:cs typeface="Microsoft Uighur" panose="02000000000000000000" pitchFamily="2" charset="-78"/>
              </a:rPr>
              <a:t> درهما ثمنا ل </a:t>
            </a:r>
            <a:r>
              <a:rPr lang="fr-FR" sz="4800" dirty="0">
                <a:solidFill>
                  <a:schemeClr val="tx1"/>
                </a:solidFill>
                <a:latin typeface="Microsoft Uighur" panose="02000000000000000000" pitchFamily="2" charset="-78"/>
                <a:cs typeface="Microsoft Uighur" panose="02000000000000000000" pitchFamily="2" charset="-78"/>
              </a:rPr>
              <a:t>3,5</a:t>
            </a:r>
            <a:r>
              <a:rPr lang="ar-MA" sz="4800" dirty="0">
                <a:solidFill>
                  <a:schemeClr val="tx1"/>
                </a:solidFill>
                <a:latin typeface="Microsoft Uighur" panose="02000000000000000000" pitchFamily="2" charset="-78"/>
                <a:cs typeface="Microsoft Uighur" panose="02000000000000000000" pitchFamily="2" charset="-78"/>
              </a:rPr>
              <a:t> كيلوغراما من التفاح.</a:t>
            </a:r>
          </a:p>
          <a:p>
            <a:pPr algn="r" rtl="1"/>
            <a:r>
              <a:rPr lang="ar-MA" sz="4800" dirty="0">
                <a:solidFill>
                  <a:schemeClr val="tx1"/>
                </a:solidFill>
                <a:latin typeface="Microsoft Uighur" panose="02000000000000000000" pitchFamily="2" charset="-78"/>
                <a:cs typeface="Microsoft Uighur" panose="02000000000000000000" pitchFamily="2" charset="-78"/>
              </a:rPr>
              <a:t>ما هو ثمن الكيلوغرام الواحد؟</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320878" y="4728508"/>
            <a:ext cx="6918122" cy="193899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ثمن الكيلوغرام الواحد من التفاح هو</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a:p>
            <a:pPr lvl="0" algn="ctr" rtl="1">
              <a:defRPr/>
            </a:pPr>
            <a:r>
              <a:rPr lang="fr-FR" sz="7200" b="1" dirty="0">
                <a:solidFill>
                  <a:srgbClr val="C00000"/>
                </a:solidFill>
                <a:latin typeface="Microsoft Uighur" panose="02000000000000000000" pitchFamily="2" charset="-78"/>
                <a:cs typeface="Microsoft Uighur" panose="02000000000000000000" pitchFamily="2" charset="-78"/>
              </a:rPr>
              <a:t>50,75 × 3,5 = 14,50</a:t>
            </a:r>
            <a:endParaRPr lang="ar-SA" sz="72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A8FDA-48D5-8521-E234-86B4A36416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B636C37-577B-B7FA-7F63-B545888BD31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10F852-CB4E-7D9A-55C9-3B70E7CCCB0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ABA95C0-4B71-822C-F85C-B73C1C7C80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6F2AF786-7993-5661-D074-CE0CFD1772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C7C191-FA67-6105-A932-4BD6AFA10723}"/>
              </a:ext>
            </a:extLst>
          </p:cNvPr>
          <p:cNvGraphicFramePr>
            <a:graphicFrameLocks noGrp="1"/>
          </p:cNvGraphicFramePr>
          <p:nvPr>
            <p:extLst>
              <p:ext uri="{D42A27DB-BD31-4B8C-83A1-F6EECF244321}">
                <p14:modId xmlns:p14="http://schemas.microsoft.com/office/powerpoint/2010/main" val="3865643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44A231FD-E90E-23BF-BF65-F085B4CE0DC1}"/>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48 وأنجزوا التمرين رقم 4.</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68127C5A-8A14-1E01-AE99-E4F2D9FC3E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722513"/>
            <a:ext cx="13085364" cy="4816139"/>
          </a:xfrm>
          <a:prstGeom prst="rect">
            <a:avLst/>
          </a:prstGeom>
        </p:spPr>
      </p:pic>
    </p:spTree>
    <p:extLst>
      <p:ext uri="{BB962C8B-B14F-4D97-AF65-F5344CB8AC3E}">
        <p14:creationId xmlns:p14="http://schemas.microsoft.com/office/powerpoint/2010/main" val="240950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DFA38-B236-6F29-271F-D018183541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5A0BE4-1377-48E1-26E7-DC8CACA2332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9D57424-334A-7BC2-A877-D111D78FDA6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A924B9-302F-54B3-0ED2-6F57C2BCDA0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06648D9A-C272-933D-0058-94A5209EC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903382C-D1AB-0B6C-CC5A-ED812C7BF963}"/>
              </a:ext>
            </a:extLst>
          </p:cNvPr>
          <p:cNvGraphicFramePr>
            <a:graphicFrameLocks noGrp="1"/>
          </p:cNvGraphicFramePr>
          <p:nvPr>
            <p:extLst>
              <p:ext uri="{D42A27DB-BD31-4B8C-83A1-F6EECF244321}">
                <p14:modId xmlns:p14="http://schemas.microsoft.com/office/powerpoint/2010/main" val="288286146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D8CD3DE9-CE4A-7156-7074-B4E1604EC981}"/>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4CE42F42-A5F5-C9A3-36DD-5C75884B0B99}"/>
              </a:ext>
            </a:extLst>
          </p:cNvPr>
          <p:cNvSpPr txBox="1"/>
          <p:nvPr/>
        </p:nvSpPr>
        <p:spPr>
          <a:xfrm>
            <a:off x="2962290" y="27051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ACECAE81-B27C-94F2-8976-B001103E5E03}"/>
              </a:ext>
            </a:extLst>
          </p:cNvPr>
          <p:cNvSpPr txBox="1"/>
          <p:nvPr/>
        </p:nvSpPr>
        <p:spPr>
          <a:xfrm>
            <a:off x="2997850" y="931774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CCECE88B-506F-67A6-BF24-73C27CDC83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722513"/>
            <a:ext cx="13085364" cy="4816139"/>
          </a:xfrm>
          <a:prstGeom prst="rect">
            <a:avLst/>
          </a:prstGeom>
        </p:spPr>
      </p:pic>
    </p:spTree>
    <p:extLst>
      <p:ext uri="{BB962C8B-B14F-4D97-AF65-F5344CB8AC3E}">
        <p14:creationId xmlns:p14="http://schemas.microsoft.com/office/powerpoint/2010/main" val="5955755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38039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8229600" y="3703632"/>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2903841"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600" y="4650916"/>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3130843" y="4506048"/>
            <a:ext cx="2126957" cy="2852433"/>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932517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a:t>
            </a:r>
            <a:r>
              <a:rPr lang="ar-MA" sz="4000" b="1" dirty="0">
                <a:solidFill>
                  <a:srgbClr val="C00000"/>
                </a:solidFill>
                <a:latin typeface="Microsoft Uighur" panose="02000000000000000000" pitchFamily="2" charset="-78"/>
                <a:cs typeface="Microsoft Uighur" panose="02000000000000000000" pitchFamily="2" charset="-78"/>
              </a:rPr>
              <a:t>المسألة المتبقية </a:t>
            </a:r>
            <a:r>
              <a:rPr lang="ar-SA" sz="4000" b="1" dirty="0">
                <a:solidFill>
                  <a:srgbClr val="C00000"/>
                </a:solidFill>
                <a:latin typeface="Microsoft Uighur" panose="02000000000000000000" pitchFamily="2" charset="-78"/>
                <a:cs typeface="Microsoft Uighur" panose="02000000000000000000" pitchFamily="2" charset="-78"/>
              </a:rPr>
              <a:t>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قسمة الأعداد العشرية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5029200" y="2628900"/>
            <a:ext cx="603950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ضرب الأعداد العشرية في10، 100، 1000 و 0.1، 0.01، 0.001</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ترتيب الأعداد العشرية</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28105</TotalTime>
  <Words>1754</Words>
  <Application>Microsoft Office PowerPoint</Application>
  <PresentationFormat>Personnalisé</PresentationFormat>
  <Paragraphs>423</Paragraphs>
  <Slides>54</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54</vt:i4>
      </vt:variant>
    </vt:vector>
  </HeadingPairs>
  <TitlesOfParts>
    <vt:vector size="66" baseType="lpstr">
      <vt:lpstr>Microsoft Uighur</vt:lpstr>
      <vt:lpstr>Montserrat</vt:lpstr>
      <vt:lpstr>Dubai</vt:lpstr>
      <vt:lpstr>Carelia</vt:lpstr>
      <vt:lpstr>Montserrat Light</vt:lpstr>
      <vt:lpstr>Wingdings</vt:lpstr>
      <vt:lpstr>29LT Bukra Regular</vt:lpstr>
      <vt:lpstr>Calibri</vt:lpstr>
      <vt:lpstr>Dosis</vt:lpstr>
      <vt:lpstr>Montserrat Medium</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237</cp:revision>
  <dcterms:created xsi:type="dcterms:W3CDTF">2006-08-16T00:00:00Z</dcterms:created>
  <dcterms:modified xsi:type="dcterms:W3CDTF">2025-09-28T04:12:01Z</dcterms:modified>
  <dc:identifier>DAFtlvZnwz4</dc:identifier>
</cp:coreProperties>
</file>