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4"/>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674" r:id="rId12"/>
    <p:sldId id="2134805396" r:id="rId13"/>
    <p:sldId id="2134808570" r:id="rId14"/>
    <p:sldId id="2147482528" r:id="rId15"/>
    <p:sldId id="2147482534" r:id="rId16"/>
    <p:sldId id="2147482543" r:id="rId17"/>
    <p:sldId id="2147482544" r:id="rId18"/>
    <p:sldId id="2147482539" r:id="rId19"/>
    <p:sldId id="2134808598" r:id="rId20"/>
    <p:sldId id="2134808599" r:id="rId21"/>
    <p:sldId id="2134808459" r:id="rId22"/>
    <p:sldId id="2134808653" r:id="rId23"/>
    <p:sldId id="2134808612" r:id="rId24"/>
    <p:sldId id="2134808613" r:id="rId25"/>
    <p:sldId id="2134808460" r:id="rId26"/>
    <p:sldId id="2134808453" r:id="rId27"/>
    <p:sldId id="2147482531" r:id="rId28"/>
    <p:sldId id="2134808673" r:id="rId29"/>
    <p:sldId id="2134808619" r:id="rId30"/>
    <p:sldId id="2134808543" r:id="rId31"/>
    <p:sldId id="2134808454" r:id="rId32"/>
    <p:sldId id="2134808542" r:id="rId33"/>
    <p:sldId id="2134808491" r:id="rId34"/>
    <p:sldId id="2134808578" r:id="rId35"/>
    <p:sldId id="2134808579" r:id="rId36"/>
    <p:sldId id="2134808560" r:id="rId37"/>
    <p:sldId id="2134808580" r:id="rId38"/>
    <p:sldId id="2134808581" r:id="rId39"/>
    <p:sldId id="2134808561" r:id="rId40"/>
    <p:sldId id="2134808582" r:id="rId41"/>
    <p:sldId id="2134808583" r:id="rId42"/>
    <p:sldId id="2134808584" r:id="rId43"/>
    <p:sldId id="2134808585" r:id="rId44"/>
    <p:sldId id="2134808586" r:id="rId45"/>
    <p:sldId id="2134808620" r:id="rId46"/>
    <p:sldId id="2134808621" r:id="rId47"/>
    <p:sldId id="2134808690" r:id="rId48"/>
    <p:sldId id="2134808691" r:id="rId49"/>
    <p:sldId id="2134808503" r:id="rId50"/>
    <p:sldId id="2134808504" r:id="rId51"/>
    <p:sldId id="2147482526" r:id="rId52"/>
    <p:sldId id="2147482527" r:id="rId53"/>
  </p:sldIdLst>
  <p:sldSz cx="13716000" cy="10287000"/>
  <p:notesSz cx="6858000" cy="9144000"/>
  <p:embeddedFontLst>
    <p:embeddedFont>
      <p:font typeface="29LT Bukra Regular" panose="020B0604020202020204" charset="0"/>
      <p:regular r:id="rId55"/>
    </p:embeddedFont>
    <p:embeddedFont>
      <p:font typeface="Carelia" panose="020B0604020202020204" charset="0"/>
      <p:regular r:id="rId56"/>
    </p:embeddedFont>
    <p:embeddedFont>
      <p:font typeface="Dosis" pitchFamily="2" charset="0"/>
      <p:regular r:id="rId57"/>
      <p:bold r:id="rId58"/>
    </p:embeddedFont>
    <p:embeddedFont>
      <p:font typeface="Dubai" panose="020B0503030403030204" pitchFamily="34" charset="-78"/>
      <p:regular r:id="rId59"/>
      <p:bold r:id="rId60"/>
    </p:embeddedFont>
    <p:embeddedFont>
      <p:font typeface="Microsoft Uighur" panose="02000000000000000000" pitchFamily="2" charset="-78"/>
      <p:regular r:id="rId61"/>
      <p:bold r:id="rId62"/>
    </p:embeddedFont>
    <p:embeddedFont>
      <p:font typeface="Montserrat" panose="00000500000000000000" pitchFamily="2" charset="0"/>
      <p:regular r:id="rId63"/>
      <p:bold r:id="rId64"/>
      <p:italic r:id="rId65"/>
      <p:boldItalic r:id="rId66"/>
    </p:embeddedFont>
    <p:embeddedFont>
      <p:font typeface="Montserrat Light" panose="00000400000000000000" pitchFamily="2" charset="0"/>
      <p:regular r:id="rId67"/>
      <p:italic r:id="rId68"/>
    </p:embeddedFont>
    <p:embeddedFont>
      <p:font typeface="Montserrat Medium" panose="00000600000000000000" pitchFamily="2" charset="0"/>
      <p:regular r:id="rId69"/>
      <p:italic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C283"/>
    <a:srgbClr val="829D4A"/>
    <a:srgbClr val="02BDC9"/>
    <a:srgbClr val="F98F51"/>
    <a:srgbClr val="0097B2"/>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9.fntdata"/><Relationship Id="rId68"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font" Target="fonts/font12.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1.fntdata"/><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4239786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8.png"/><Relationship Id="rId7"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9.svg"/><Relationship Id="rId9"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38.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57.jpeg"/></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5</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3642589" y="6337711"/>
            <a:ext cx="4150825"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التحدي (الأعداد العشرية)</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dirty="0">
                <a:latin typeface="Microsoft Uighur" panose="02000000000000000000" pitchFamily="2" charset="-78"/>
                <a:cs typeface="Microsoft Uighur" panose="02000000000000000000" pitchFamily="2" charset="-78"/>
              </a:rPr>
              <a:t> 3</a:t>
            </a:r>
            <a:endParaRPr lang="ar-SA" sz="4400" b="1" dirty="0">
              <a:latin typeface="Microsoft Uighur" panose="02000000000000000000" pitchFamily="2" charset="-78"/>
              <a:cs typeface="Microsoft Uighur" panose="02000000000000000000" pitchFamily="2" charset="-78"/>
            </a:endParaRPr>
          </a:p>
          <a:p>
            <a:pPr marL="0" algn="ctr" defTabSz="914400" rtl="1" eaLnBrk="1" latinLnBrk="0" hangingPunct="1"/>
            <a:r>
              <a:rPr lang="ar-MA" sz="4400" b="1" dirty="0">
                <a:latin typeface="Microsoft Uighur" panose="02000000000000000000" pitchFamily="2" charset="-78"/>
                <a:cs typeface="Microsoft Uighur" panose="02000000000000000000" pitchFamily="2" charset="-78"/>
              </a:rPr>
              <a:t>التميز</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lang="ar-MA" sz="3200" dirty="0">
                <a:solidFill>
                  <a:prstClr val="white">
                    <a:lumMod val="75000"/>
                  </a:prstClr>
                </a:solidFill>
                <a:latin typeface="Microsoft Uighur" panose="02000000000000000000" pitchFamily="2" charset="-78"/>
                <a:cs typeface="Microsoft Uighur" panose="02000000000000000000" pitchFamily="2" charset="-78"/>
              </a:rPr>
              <a:t>     لسلوك جيد في القسم علي أن:</a:t>
            </a:r>
            <a:endParaRPr kumimoji="0" lang="fr-FR"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سيفوز التلاميذ الذين يلتزمون بهذه السلوك</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ات</a:t>
            </a: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بنجمة التميز</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الوسائل المشتركة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بركار</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مسلاط</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أشارك في تزيين فصلي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بالصويرات</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325060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الحساب الذهني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28A0092B-C50C-407E-A947-70E740481C1C}">
                <a14:useLocalDpi xmlns:a14="http://schemas.microsoft.com/office/drawing/2010/main" val="0"/>
              </a:ext>
            </a:extLst>
          </a:blip>
          <a:srcRect t="3876" b="3876"/>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معي سأشرح لكم خاصيات ضرب الأعداد العشرية في 0.1، 0.01، 0.001</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3965432512"/>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E37BC-4862-2FE8-0DD9-45B6D9343B2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A4FAB05-D64F-E99B-8752-CE37AA9A198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EE1DED-B0B4-9B63-7115-1E66256F6627}"/>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110F9AB-BF08-6837-E51C-9E5DF6D1B336}"/>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DD93612-ED79-38A8-851F-4D92C87A18CF}"/>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7212038-F6D7-3C38-42A3-59A676C6753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AA58BF46-A4B2-CFA3-5937-310435153E2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67412AA4-6EE3-3E08-F44C-D421C83D4BE7}"/>
              </a:ext>
            </a:extLst>
          </p:cNvPr>
          <p:cNvSpPr txBox="1"/>
          <p:nvPr/>
        </p:nvSpPr>
        <p:spPr>
          <a:xfrm>
            <a:off x="1357128" y="5580103"/>
            <a:ext cx="11582400" cy="1107996"/>
          </a:xfrm>
          <a:prstGeom prst="rect">
            <a:avLst/>
          </a:prstGeom>
          <a:noFill/>
          <a:ln w="38100">
            <a:solidFill>
              <a:srgbClr val="00B050"/>
            </a:solidFill>
          </a:ln>
        </p:spPr>
        <p:txBody>
          <a:bodyPr wrap="square" rtlCol="0">
            <a:spAutoFit/>
          </a:bodyPr>
          <a:lstStyle/>
          <a:p>
            <a:pPr algn="ctr" rtl="1"/>
            <a:r>
              <a:rPr lang="fr-FR" sz="6600" dirty="0"/>
              <a:t>349</a:t>
            </a:r>
            <a:r>
              <a:rPr lang="fr-FR" sz="6600" dirty="0">
                <a:solidFill>
                  <a:srgbClr val="FF0000"/>
                </a:solidFill>
              </a:rPr>
              <a:t>,</a:t>
            </a:r>
            <a:r>
              <a:rPr lang="fr-FR" sz="6600" dirty="0"/>
              <a:t>7 × 0,1 = </a:t>
            </a:r>
          </a:p>
        </p:txBody>
      </p:sp>
    </p:spTree>
    <p:extLst>
      <p:ext uri="{BB962C8B-B14F-4D97-AF65-F5344CB8AC3E}">
        <p14:creationId xmlns:p14="http://schemas.microsoft.com/office/powerpoint/2010/main" val="228980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769BF-40AA-71E6-ABE5-A7828D83E24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13D2288-4FD0-7F91-D906-7B96B0B5E405}"/>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EB22FE8-2993-265C-AF00-AA04A6CCD296}"/>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982C5AE-FBA4-1DE9-E6F1-9AE0B86AF3E7}"/>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8656E7E-94AE-C157-B48A-E8447EB6D03D}"/>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D5CA633C-8931-F0E0-F1B6-E523411E655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19E0F6A9-EB61-63D9-1FF1-AC778328776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2A510913-7457-E78D-0AA2-73E3A3B576EC}"/>
              </a:ext>
            </a:extLst>
          </p:cNvPr>
          <p:cNvSpPr txBox="1"/>
          <p:nvPr/>
        </p:nvSpPr>
        <p:spPr>
          <a:xfrm>
            <a:off x="1043525" y="5661336"/>
            <a:ext cx="11582400" cy="1107996"/>
          </a:xfrm>
          <a:prstGeom prst="rect">
            <a:avLst/>
          </a:prstGeom>
          <a:noFill/>
          <a:ln w="38100">
            <a:solidFill>
              <a:srgbClr val="00B050"/>
            </a:solidFill>
          </a:ln>
        </p:spPr>
        <p:txBody>
          <a:bodyPr wrap="square" rtlCol="0">
            <a:spAutoFit/>
          </a:bodyPr>
          <a:lstStyle/>
          <a:p>
            <a:pPr algn="ctr" rtl="1"/>
            <a:r>
              <a:rPr lang="fr-FR" sz="6600" dirty="0"/>
              <a:t>349</a:t>
            </a:r>
            <a:r>
              <a:rPr lang="fr-FR" sz="6600" dirty="0">
                <a:solidFill>
                  <a:srgbClr val="FF0000"/>
                </a:solidFill>
              </a:rPr>
              <a:t>,</a:t>
            </a:r>
            <a:r>
              <a:rPr lang="fr-FR" sz="6600" dirty="0"/>
              <a:t>7 × 0,1 = 34</a:t>
            </a:r>
            <a:r>
              <a:rPr lang="fr-FR" sz="6600" dirty="0">
                <a:solidFill>
                  <a:srgbClr val="FF0000"/>
                </a:solidFill>
              </a:rPr>
              <a:t>,</a:t>
            </a:r>
            <a:r>
              <a:rPr lang="fr-FR" sz="6600" dirty="0"/>
              <a:t>97 </a:t>
            </a:r>
          </a:p>
        </p:txBody>
      </p:sp>
      <p:cxnSp>
        <p:nvCxnSpPr>
          <p:cNvPr id="4" name="Connecteur droit 3">
            <a:extLst>
              <a:ext uri="{FF2B5EF4-FFF2-40B4-BE49-F238E27FC236}">
                <a16:creationId xmlns:a16="http://schemas.microsoft.com/office/drawing/2014/main" id="{917A27D4-313B-04E9-A31E-7CBB6DC1CE91}"/>
              </a:ext>
            </a:extLst>
          </p:cNvPr>
          <p:cNvCxnSpPr>
            <a:cxnSpLocks/>
          </p:cNvCxnSpPr>
          <p:nvPr/>
        </p:nvCxnSpPr>
        <p:spPr>
          <a:xfrm flipV="1">
            <a:off x="4572000" y="48387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77270112-CD4B-E3DD-D965-69C3F833D4DB}"/>
              </a:ext>
            </a:extLst>
          </p:cNvPr>
          <p:cNvCxnSpPr/>
          <p:nvPr/>
        </p:nvCxnSpPr>
        <p:spPr>
          <a:xfrm>
            <a:off x="4572000" y="4838700"/>
            <a:ext cx="6858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BCC944B6-A6A1-E95D-7454-9ECD6AD77552}"/>
              </a:ext>
            </a:extLst>
          </p:cNvPr>
          <p:cNvSpPr txBox="1"/>
          <p:nvPr/>
        </p:nvSpPr>
        <p:spPr>
          <a:xfrm>
            <a:off x="5334000" y="4305300"/>
            <a:ext cx="2362199" cy="1077218"/>
          </a:xfrm>
          <a:prstGeom prst="rect">
            <a:avLst/>
          </a:prstGeom>
          <a:noFill/>
          <a:ln>
            <a:solidFill>
              <a:srgbClr val="FF0000"/>
            </a:solidFill>
          </a:ln>
        </p:spPr>
        <p:txBody>
          <a:bodyPr wrap="square" rtlCol="0">
            <a:spAutoFit/>
          </a:bodyPr>
          <a:lstStyle/>
          <a:p>
            <a:pPr algn="ctr" rtl="1"/>
            <a:r>
              <a:rPr lang="ar-MA" sz="3200" dirty="0"/>
              <a:t>نضع العدد </a:t>
            </a:r>
            <a:r>
              <a:rPr lang="fr-FR" sz="3200" dirty="0"/>
              <a:t>349,7</a:t>
            </a:r>
            <a:r>
              <a:rPr lang="ar-MA" sz="3200" dirty="0"/>
              <a:t> كما هو</a:t>
            </a:r>
            <a:endParaRPr lang="fr-FR" sz="3200" dirty="0"/>
          </a:p>
        </p:txBody>
      </p:sp>
      <p:cxnSp>
        <p:nvCxnSpPr>
          <p:cNvPr id="24" name="Connecteur droit 23">
            <a:extLst>
              <a:ext uri="{FF2B5EF4-FFF2-40B4-BE49-F238E27FC236}">
                <a16:creationId xmlns:a16="http://schemas.microsoft.com/office/drawing/2014/main" id="{A3C4CDC6-7E3D-84E2-4732-609CCD4DA276}"/>
              </a:ext>
            </a:extLst>
          </p:cNvPr>
          <p:cNvCxnSpPr/>
          <p:nvPr/>
        </p:nvCxnSpPr>
        <p:spPr>
          <a:xfrm>
            <a:off x="7772399" y="4838700"/>
            <a:ext cx="76200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40051696-F605-2DF1-13A4-3AB540063410}"/>
              </a:ext>
            </a:extLst>
          </p:cNvPr>
          <p:cNvCxnSpPr/>
          <p:nvPr/>
        </p:nvCxnSpPr>
        <p:spPr>
          <a:xfrm>
            <a:off x="8534400" y="4838700"/>
            <a:ext cx="0" cy="10668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0F3043CC-3591-0B8A-1342-B29AFEE69247}"/>
              </a:ext>
            </a:extLst>
          </p:cNvPr>
          <p:cNvSpPr txBox="1"/>
          <p:nvPr/>
        </p:nvSpPr>
        <p:spPr>
          <a:xfrm>
            <a:off x="5714999" y="6896100"/>
            <a:ext cx="2667001" cy="2062103"/>
          </a:xfrm>
          <a:prstGeom prst="rect">
            <a:avLst/>
          </a:prstGeom>
          <a:noFill/>
          <a:ln>
            <a:solidFill>
              <a:srgbClr val="FF0000"/>
            </a:solidFill>
          </a:ln>
        </p:spPr>
        <p:txBody>
          <a:bodyPr wrap="square" rtlCol="0">
            <a:spAutoFit/>
          </a:bodyPr>
          <a:lstStyle/>
          <a:p>
            <a:pPr algn="ctr" rtl="1"/>
            <a:r>
              <a:rPr lang="ar-MA" sz="3200" dirty="0"/>
              <a:t>نزيح الفاصلة برقم واحد نحو اليسار لأن </a:t>
            </a:r>
            <a:r>
              <a:rPr lang="fr-FR" sz="3200" dirty="0"/>
              <a:t>0,1</a:t>
            </a:r>
            <a:r>
              <a:rPr lang="ar-MA" sz="3200" dirty="0"/>
              <a:t>  له رقم واحد بعد الفاصلة</a:t>
            </a:r>
            <a:endParaRPr lang="fr-FR" sz="3200" dirty="0"/>
          </a:p>
        </p:txBody>
      </p:sp>
      <p:cxnSp>
        <p:nvCxnSpPr>
          <p:cNvPr id="30" name="Connecteur droit 29">
            <a:extLst>
              <a:ext uri="{FF2B5EF4-FFF2-40B4-BE49-F238E27FC236}">
                <a16:creationId xmlns:a16="http://schemas.microsoft.com/office/drawing/2014/main" id="{4B29B7B2-5C33-788D-034F-9D6C8CA8AB96}"/>
              </a:ext>
            </a:extLst>
          </p:cNvPr>
          <p:cNvCxnSpPr/>
          <p:nvPr/>
        </p:nvCxnSpPr>
        <p:spPr>
          <a:xfrm>
            <a:off x="4876800" y="6616932"/>
            <a:ext cx="0" cy="134596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A96E632F-43BC-0C0E-2545-1F80F9305C97}"/>
              </a:ext>
            </a:extLst>
          </p:cNvPr>
          <p:cNvCxnSpPr>
            <a:cxnSpLocks/>
          </p:cNvCxnSpPr>
          <p:nvPr/>
        </p:nvCxnSpPr>
        <p:spPr>
          <a:xfrm>
            <a:off x="4876800" y="7962900"/>
            <a:ext cx="83819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2E1D196C-B81D-FD32-528F-597DD09137BC}"/>
              </a:ext>
            </a:extLst>
          </p:cNvPr>
          <p:cNvCxnSpPr/>
          <p:nvPr/>
        </p:nvCxnSpPr>
        <p:spPr>
          <a:xfrm flipV="1">
            <a:off x="8991600" y="6540732"/>
            <a:ext cx="0" cy="13459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B4698900-7377-0032-1D12-E0A87ADFB242}"/>
              </a:ext>
            </a:extLst>
          </p:cNvPr>
          <p:cNvCxnSpPr>
            <a:cxnSpLocks/>
          </p:cNvCxnSpPr>
          <p:nvPr/>
        </p:nvCxnSpPr>
        <p:spPr>
          <a:xfrm>
            <a:off x="8382001" y="7886700"/>
            <a:ext cx="609599"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7146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E0D35-9AE3-6219-5CBF-E2B837F7A5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2245CD4-2BE3-B633-CB30-0A14509A3C3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13DA843-6B86-A949-4378-87F788289BB6}"/>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93BCD58-9B4E-ACAB-976A-E1BF00050DE2}"/>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B2EBE9B-11D5-9294-0A73-0D09D69EF139}"/>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DBEA7C84-1EF8-2EC7-F10D-880CC58B6F69}"/>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9BF3EB1F-F899-3B05-92E8-AB5C9583ACF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3F46B6E3-37B7-83C3-251F-7800478E8FE4}"/>
              </a:ext>
            </a:extLst>
          </p:cNvPr>
          <p:cNvSpPr txBox="1"/>
          <p:nvPr/>
        </p:nvSpPr>
        <p:spPr>
          <a:xfrm>
            <a:off x="1357128" y="5580103"/>
            <a:ext cx="11582400" cy="1107996"/>
          </a:xfrm>
          <a:prstGeom prst="rect">
            <a:avLst/>
          </a:prstGeom>
          <a:noFill/>
          <a:ln w="38100">
            <a:solidFill>
              <a:srgbClr val="00B050"/>
            </a:solidFill>
          </a:ln>
        </p:spPr>
        <p:txBody>
          <a:bodyPr wrap="square" rtlCol="0">
            <a:spAutoFit/>
          </a:bodyPr>
          <a:lstStyle/>
          <a:p>
            <a:pPr algn="ctr" rtl="1"/>
            <a:r>
              <a:rPr lang="fr-FR" sz="6600" dirty="0"/>
              <a:t>349</a:t>
            </a:r>
            <a:r>
              <a:rPr lang="fr-FR" sz="6600" dirty="0">
                <a:solidFill>
                  <a:srgbClr val="FF0000"/>
                </a:solidFill>
              </a:rPr>
              <a:t>,</a:t>
            </a:r>
            <a:r>
              <a:rPr lang="fr-FR" sz="6600" dirty="0"/>
              <a:t>7 × 0,01 = </a:t>
            </a:r>
          </a:p>
        </p:txBody>
      </p:sp>
    </p:spTree>
    <p:extLst>
      <p:ext uri="{BB962C8B-B14F-4D97-AF65-F5344CB8AC3E}">
        <p14:creationId xmlns:p14="http://schemas.microsoft.com/office/powerpoint/2010/main" val="1016108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78386-BF16-E5EE-37AD-AE3B4BE251E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F50C9E-A73B-BB55-8F81-2EC7EDFC3A8E}"/>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E06611B-FC32-8E56-133B-D977D79855BE}"/>
              </a:ext>
            </a:extLst>
          </p:cNvPr>
          <p:cNvSpPr/>
          <p:nvPr/>
        </p:nvSpPr>
        <p:spPr>
          <a:xfrm>
            <a:off x="275853" y="240029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1BEA19A-2131-7E5B-0721-3F89E56A4F46}"/>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5D40B6E-E873-9259-4E3A-A5DDDF340C5D}"/>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7D8C96D-79B0-918F-F1C4-33E5616BBB6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77A267BA-C443-E1A3-71D6-DDE015BF715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333C536F-6A22-5E17-B2EB-51A6226327F4}"/>
              </a:ext>
            </a:extLst>
          </p:cNvPr>
          <p:cNvSpPr txBox="1"/>
          <p:nvPr/>
        </p:nvSpPr>
        <p:spPr>
          <a:xfrm>
            <a:off x="1043525" y="5661336"/>
            <a:ext cx="11582400" cy="1107996"/>
          </a:xfrm>
          <a:prstGeom prst="rect">
            <a:avLst/>
          </a:prstGeom>
          <a:noFill/>
          <a:ln w="38100">
            <a:solidFill>
              <a:srgbClr val="00B050"/>
            </a:solidFill>
          </a:ln>
        </p:spPr>
        <p:txBody>
          <a:bodyPr wrap="square" rtlCol="0">
            <a:spAutoFit/>
          </a:bodyPr>
          <a:lstStyle/>
          <a:p>
            <a:pPr algn="ctr" rtl="1"/>
            <a:r>
              <a:rPr lang="fr-FR" sz="6600" dirty="0"/>
              <a:t>349</a:t>
            </a:r>
            <a:r>
              <a:rPr lang="fr-FR" sz="6600" dirty="0">
                <a:solidFill>
                  <a:srgbClr val="FF0000"/>
                </a:solidFill>
              </a:rPr>
              <a:t>,</a:t>
            </a:r>
            <a:r>
              <a:rPr lang="fr-FR" sz="6600" dirty="0"/>
              <a:t>7 × 0,01 = 3</a:t>
            </a:r>
            <a:r>
              <a:rPr lang="fr-FR" sz="6600" dirty="0">
                <a:solidFill>
                  <a:srgbClr val="FF0000"/>
                </a:solidFill>
              </a:rPr>
              <a:t>,</a:t>
            </a:r>
            <a:r>
              <a:rPr lang="fr-FR" sz="6600" dirty="0"/>
              <a:t>497 </a:t>
            </a:r>
          </a:p>
        </p:txBody>
      </p:sp>
      <p:cxnSp>
        <p:nvCxnSpPr>
          <p:cNvPr id="4" name="Connecteur droit 3">
            <a:extLst>
              <a:ext uri="{FF2B5EF4-FFF2-40B4-BE49-F238E27FC236}">
                <a16:creationId xmlns:a16="http://schemas.microsoft.com/office/drawing/2014/main" id="{15163D71-1B84-4788-47D8-D64574F8AA3E}"/>
              </a:ext>
            </a:extLst>
          </p:cNvPr>
          <p:cNvCxnSpPr>
            <a:cxnSpLocks/>
          </p:cNvCxnSpPr>
          <p:nvPr/>
        </p:nvCxnSpPr>
        <p:spPr>
          <a:xfrm flipV="1">
            <a:off x="4572000" y="48387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53D03489-4763-1C73-FC76-DD912B4DDEC7}"/>
              </a:ext>
            </a:extLst>
          </p:cNvPr>
          <p:cNvCxnSpPr/>
          <p:nvPr/>
        </p:nvCxnSpPr>
        <p:spPr>
          <a:xfrm>
            <a:off x="4572000" y="4838700"/>
            <a:ext cx="6858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5A359979-4590-E080-0F63-774F062610C4}"/>
              </a:ext>
            </a:extLst>
          </p:cNvPr>
          <p:cNvSpPr txBox="1"/>
          <p:nvPr/>
        </p:nvSpPr>
        <p:spPr>
          <a:xfrm>
            <a:off x="5334000" y="4305300"/>
            <a:ext cx="2362199" cy="1077218"/>
          </a:xfrm>
          <a:prstGeom prst="rect">
            <a:avLst/>
          </a:prstGeom>
          <a:noFill/>
          <a:ln>
            <a:solidFill>
              <a:srgbClr val="FF0000"/>
            </a:solidFill>
          </a:ln>
        </p:spPr>
        <p:txBody>
          <a:bodyPr wrap="square" rtlCol="0">
            <a:spAutoFit/>
          </a:bodyPr>
          <a:lstStyle/>
          <a:p>
            <a:pPr algn="ctr" rtl="1"/>
            <a:r>
              <a:rPr lang="ar-MA" sz="3200" dirty="0"/>
              <a:t>نضع العدد </a:t>
            </a:r>
            <a:r>
              <a:rPr lang="fr-FR" sz="3200" dirty="0"/>
              <a:t>349,7</a:t>
            </a:r>
            <a:r>
              <a:rPr lang="ar-MA" sz="3200" dirty="0"/>
              <a:t> كما هو</a:t>
            </a:r>
            <a:endParaRPr lang="fr-FR" sz="3200" dirty="0"/>
          </a:p>
        </p:txBody>
      </p:sp>
      <p:cxnSp>
        <p:nvCxnSpPr>
          <p:cNvPr id="24" name="Connecteur droit 23">
            <a:extLst>
              <a:ext uri="{FF2B5EF4-FFF2-40B4-BE49-F238E27FC236}">
                <a16:creationId xmlns:a16="http://schemas.microsoft.com/office/drawing/2014/main" id="{49CE9285-3F84-8245-DD9A-F35A6D58BD35}"/>
              </a:ext>
            </a:extLst>
          </p:cNvPr>
          <p:cNvCxnSpPr/>
          <p:nvPr/>
        </p:nvCxnSpPr>
        <p:spPr>
          <a:xfrm>
            <a:off x="7772399" y="4838700"/>
            <a:ext cx="76200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93A087C8-BA5B-8AE5-8E56-B670B5489828}"/>
              </a:ext>
            </a:extLst>
          </p:cNvPr>
          <p:cNvCxnSpPr/>
          <p:nvPr/>
        </p:nvCxnSpPr>
        <p:spPr>
          <a:xfrm>
            <a:off x="8534400" y="4838700"/>
            <a:ext cx="0" cy="10668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F9097144-6EEF-5C17-8033-B129948A4997}"/>
              </a:ext>
            </a:extLst>
          </p:cNvPr>
          <p:cNvSpPr txBox="1"/>
          <p:nvPr/>
        </p:nvSpPr>
        <p:spPr>
          <a:xfrm>
            <a:off x="5486400" y="6896100"/>
            <a:ext cx="2743204" cy="2062103"/>
          </a:xfrm>
          <a:prstGeom prst="rect">
            <a:avLst/>
          </a:prstGeom>
          <a:noFill/>
          <a:ln>
            <a:solidFill>
              <a:srgbClr val="FF0000"/>
            </a:solidFill>
          </a:ln>
        </p:spPr>
        <p:txBody>
          <a:bodyPr wrap="square" rtlCol="0">
            <a:spAutoFit/>
          </a:bodyPr>
          <a:lstStyle/>
          <a:p>
            <a:pPr algn="ctr" rtl="1"/>
            <a:r>
              <a:rPr lang="ar-MA" sz="3200" dirty="0"/>
              <a:t>نزيح الفاصلة برقمين نحو اليسار لأن </a:t>
            </a:r>
            <a:r>
              <a:rPr lang="fr-FR" sz="3200" dirty="0"/>
              <a:t>0,01</a:t>
            </a:r>
            <a:r>
              <a:rPr lang="ar-MA" sz="3200" dirty="0"/>
              <a:t>  له رقمان بعد الفاصلة</a:t>
            </a:r>
            <a:endParaRPr lang="fr-FR" sz="3200" dirty="0"/>
          </a:p>
        </p:txBody>
      </p:sp>
      <p:cxnSp>
        <p:nvCxnSpPr>
          <p:cNvPr id="30" name="Connecteur droit 29">
            <a:extLst>
              <a:ext uri="{FF2B5EF4-FFF2-40B4-BE49-F238E27FC236}">
                <a16:creationId xmlns:a16="http://schemas.microsoft.com/office/drawing/2014/main" id="{3E77C470-18B6-BBA5-3897-D44E76FB5F8A}"/>
              </a:ext>
            </a:extLst>
          </p:cNvPr>
          <p:cNvCxnSpPr/>
          <p:nvPr/>
        </p:nvCxnSpPr>
        <p:spPr>
          <a:xfrm>
            <a:off x="4648200" y="6616932"/>
            <a:ext cx="0" cy="134596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67D52488-A53A-11D3-A485-AEE68CB5399A}"/>
              </a:ext>
            </a:extLst>
          </p:cNvPr>
          <p:cNvCxnSpPr>
            <a:cxnSpLocks/>
          </p:cNvCxnSpPr>
          <p:nvPr/>
        </p:nvCxnSpPr>
        <p:spPr>
          <a:xfrm>
            <a:off x="4648200" y="7962900"/>
            <a:ext cx="83819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7B21D19F-1D6B-F79C-05A4-C50179B71EA9}"/>
              </a:ext>
            </a:extLst>
          </p:cNvPr>
          <p:cNvCxnSpPr/>
          <p:nvPr/>
        </p:nvCxnSpPr>
        <p:spPr>
          <a:xfrm flipV="1">
            <a:off x="8762999" y="6540732"/>
            <a:ext cx="0" cy="13459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2A2DEA76-3F9F-8824-9CE8-CDD9523E6D4C}"/>
              </a:ext>
            </a:extLst>
          </p:cNvPr>
          <p:cNvCxnSpPr>
            <a:cxnSpLocks/>
          </p:cNvCxnSpPr>
          <p:nvPr/>
        </p:nvCxnSpPr>
        <p:spPr>
          <a:xfrm>
            <a:off x="8229604" y="7886700"/>
            <a:ext cx="533395"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43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20A26-8C0D-6A24-0ED3-6AF039F0D8B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98168B5-A222-3E56-D119-280C087403C3}"/>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6517CDA-BAE2-E75F-C8B0-0FA8A03089EF}"/>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6FE7B9D-926C-257E-6F0B-AA49C36C71A0}"/>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B7E0A56-9537-C35E-AD4D-2F632FD8D0DD}"/>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ماذا تعلمنا؟</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875DAA7-AE3B-43D8-867A-5B8CA6CC503A}"/>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2DDF78F0-4E03-59A2-E2F6-066F74B2BAC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8E03EEED-BB55-959B-4A58-B1F763E8F472}"/>
              </a:ext>
            </a:extLst>
          </p:cNvPr>
          <p:cNvPicPr>
            <a:picLocks noChangeAspect="1"/>
          </p:cNvPicPr>
          <p:nvPr/>
        </p:nvPicPr>
        <p:blipFill>
          <a:blip r:embed="rId4"/>
          <a:stretch>
            <a:fillRect/>
          </a:stretch>
        </p:blipFill>
        <p:spPr>
          <a:xfrm>
            <a:off x="275852" y="2857500"/>
            <a:ext cx="13117039" cy="6762380"/>
          </a:xfrm>
          <a:prstGeom prst="rect">
            <a:avLst/>
          </a:prstGeom>
        </p:spPr>
      </p:pic>
    </p:spTree>
    <p:extLst>
      <p:ext uri="{BB962C8B-B14F-4D97-AF65-F5344CB8AC3E}">
        <p14:creationId xmlns:p14="http://schemas.microsoft.com/office/powerpoint/2010/main" val="1742961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8B3C3-8767-816F-2BC6-2D4F831F6A7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4849E2-8C3A-ECE9-7529-AEBF681C23E1}"/>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922B219-5484-4AF3-C1A3-0458241A304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7EB6A93-509C-3E81-9FB0-3662C1582F91}"/>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EAEF86A-0CAE-B4CF-DD97-68FE492D0291}"/>
              </a:ext>
            </a:extLst>
          </p:cNvPr>
          <p:cNvSpPr txBox="1"/>
          <p:nvPr/>
        </p:nvSpPr>
        <p:spPr>
          <a:xfrm>
            <a:off x="15240" y="880993"/>
            <a:ext cx="12877800"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47 وأنجزوا التمرين رقم 1. </a:t>
            </a:r>
            <a:endParaRPr lang="ar-MA" sz="36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F9AE2D6-BB48-0E63-7C62-A79D7CCEDD3A}"/>
              </a:ext>
            </a:extLst>
          </p:cNvPr>
          <p:cNvSpPr/>
          <p:nvPr/>
        </p:nvSpPr>
        <p:spPr>
          <a:xfrm rot="10800000">
            <a:off x="13049043" y="113031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2A78C800-E4FD-1902-AA97-85F0263793B0}"/>
              </a:ext>
            </a:extLst>
          </p:cNvPr>
          <p:cNvGraphicFramePr>
            <a:graphicFrameLocks noGrp="1"/>
          </p:cNvGraphicFramePr>
          <p:nvPr>
            <p:extLst>
              <p:ext uri="{D42A27DB-BD31-4B8C-83A1-F6EECF244321}">
                <p14:modId xmlns:p14="http://schemas.microsoft.com/office/powerpoint/2010/main" val="265031908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AFCFF745-5270-37C9-5515-6803139A536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3" y="4401008"/>
            <a:ext cx="13070768" cy="3714292"/>
          </a:xfrm>
          <a:prstGeom prst="rect">
            <a:avLst/>
          </a:prstGeom>
        </p:spPr>
      </p:pic>
    </p:spTree>
    <p:extLst>
      <p:ext uri="{BB962C8B-B14F-4D97-AF65-F5344CB8AC3E}">
        <p14:creationId xmlns:p14="http://schemas.microsoft.com/office/powerpoint/2010/main" val="650925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DA005-DAFD-0B17-5BB3-33F039803C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7A44A0-A08F-854F-EBBA-F3C6F051732E}"/>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20991F-6E2C-8DE8-38B3-FADB2D6F3170}"/>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87A5CE6-BF78-4FA2-EF80-4FEAA20EE266}"/>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7081E75-01D6-5349-77C1-57CE72DFBD33}"/>
              </a:ext>
            </a:extLst>
          </p:cNvPr>
          <p:cNvSpPr txBox="1"/>
          <p:nvPr/>
        </p:nvSpPr>
        <p:spPr>
          <a:xfrm>
            <a:off x="15240" y="880993"/>
            <a:ext cx="12877800"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43D6E44-362E-51DC-EAAF-70415CAC4F80}"/>
              </a:ext>
            </a:extLst>
          </p:cNvPr>
          <p:cNvSpPr/>
          <p:nvPr/>
        </p:nvSpPr>
        <p:spPr>
          <a:xfrm rot="10800000">
            <a:off x="13049043" y="113031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DE98E6BF-C6CB-7D47-9F77-1EDC582F1B79}"/>
              </a:ext>
            </a:extLst>
          </p:cNvPr>
          <p:cNvGraphicFramePr>
            <a:graphicFrameLocks noGrp="1"/>
          </p:cNvGraphicFramePr>
          <p:nvPr>
            <p:extLst>
              <p:ext uri="{D42A27DB-BD31-4B8C-83A1-F6EECF244321}">
                <p14:modId xmlns:p14="http://schemas.microsoft.com/office/powerpoint/2010/main" val="160678500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BA8DF0FE-D258-6029-126A-DD683A10FACE}"/>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D34B45BD-E25F-DA6D-8E58-D7FB0C99D2F4}"/>
              </a:ext>
            </a:extLst>
          </p:cNvPr>
          <p:cNvSpPr txBox="1"/>
          <p:nvPr/>
        </p:nvSpPr>
        <p:spPr>
          <a:xfrm>
            <a:off x="2997850" y="9130931"/>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7" name="Image 6">
            <a:extLst>
              <a:ext uri="{FF2B5EF4-FFF2-40B4-BE49-F238E27FC236}">
                <a16:creationId xmlns:a16="http://schemas.microsoft.com/office/drawing/2014/main" id="{B7DCCEC6-C140-1F5E-9994-C496EA2AD91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3" y="4401008"/>
            <a:ext cx="13070768" cy="3714292"/>
          </a:xfrm>
          <a:prstGeom prst="rect">
            <a:avLst/>
          </a:prstGeom>
        </p:spPr>
      </p:pic>
    </p:spTree>
    <p:extLst>
      <p:ext uri="{BB962C8B-B14F-4D97-AF65-F5344CB8AC3E}">
        <p14:creationId xmlns:p14="http://schemas.microsoft.com/office/powerpoint/2010/main" val="811872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ترتيب أعداد عشرية</a:t>
            </a:r>
            <a:endParaRPr lang="ar-S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M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l="3883" r="388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BE72E-AF88-42F9-2F04-0E232C4434F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64B91D4-1244-E478-BBD7-060D31E7A5E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EE57CC1-8CEE-58A2-4599-340726834E7D}"/>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6A09877-80CA-A37E-FC46-51AA00360F44}"/>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64D2D80-EB44-C84C-FB77-DA42E94BD384}"/>
              </a:ext>
            </a:extLst>
          </p:cNvPr>
          <p:cNvSpPr txBox="1"/>
          <p:nvPr/>
        </p:nvSpPr>
        <p:spPr>
          <a:xfrm>
            <a:off x="838200" y="863026"/>
            <a:ext cx="1160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تذكير بكيفية ترتيب الأعداد العشرية</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C199B3E8-9B71-E1C3-E20A-FCCCABEB132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F24D9972-DC55-A2D2-1192-6114B18C2E7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 name="ZoneTexte 1">
            <a:extLst>
              <a:ext uri="{FF2B5EF4-FFF2-40B4-BE49-F238E27FC236}">
                <a16:creationId xmlns:a16="http://schemas.microsoft.com/office/drawing/2014/main" id="{B37F0E87-695D-8708-6FA7-546354F97FEB}"/>
              </a:ext>
            </a:extLst>
          </p:cNvPr>
          <p:cNvSpPr txBox="1"/>
          <p:nvPr/>
        </p:nvSpPr>
        <p:spPr>
          <a:xfrm>
            <a:off x="1094325" y="3763594"/>
            <a:ext cx="11582400" cy="4154984"/>
          </a:xfrm>
          <a:prstGeom prst="rect">
            <a:avLst/>
          </a:prstGeom>
          <a:noFill/>
        </p:spPr>
        <p:txBody>
          <a:bodyPr wrap="square" rtlCol="0">
            <a:spAutoFit/>
          </a:bodyPr>
          <a:lstStyle/>
          <a:p>
            <a:pPr algn="r" rtl="1"/>
            <a:r>
              <a:rPr lang="ar-MA" sz="6600" dirty="0"/>
              <a:t>لترتيب أعداد عشرية:</a:t>
            </a:r>
          </a:p>
          <a:p>
            <a:pPr marL="857250" indent="-857250" algn="r" rtl="1">
              <a:buFont typeface="Wingdings" panose="05000000000000000000" pitchFamily="2" charset="2"/>
              <a:buChar char="§"/>
            </a:pPr>
            <a:r>
              <a:rPr lang="ar-MA" sz="6600" dirty="0"/>
              <a:t>أبدأ بمقارنة الأجزاء الصحيحة أولا؛</a:t>
            </a:r>
          </a:p>
          <a:p>
            <a:pPr marL="857250" indent="-857250" algn="r" rtl="1">
              <a:buFont typeface="Wingdings" panose="05000000000000000000" pitchFamily="2" charset="2"/>
              <a:buChar char="§"/>
            </a:pPr>
            <a:r>
              <a:rPr lang="ar-MA" sz="6600" dirty="0"/>
              <a:t>أقارن الأجزاء العشرية رقما رقما في حالة تساوي الأجزاء الصحيحة.</a:t>
            </a:r>
            <a:endParaRPr lang="fr-FR" sz="6600" dirty="0"/>
          </a:p>
        </p:txBody>
      </p:sp>
    </p:spTree>
    <p:extLst>
      <p:ext uri="{BB962C8B-B14F-4D97-AF65-F5344CB8AC3E}">
        <p14:creationId xmlns:p14="http://schemas.microsoft.com/office/powerpoint/2010/main" val="1109474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06FFC-F0C5-578F-5B3B-0E146DA288F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6BD369A-BFDB-4D11-58A9-96617FCEF33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709402-053A-601D-669D-DFD1A50945F3}"/>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84F73F-183C-D13A-4502-89BAFA295A56}"/>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13" name="Tableau 12">
            <a:extLst>
              <a:ext uri="{FF2B5EF4-FFF2-40B4-BE49-F238E27FC236}">
                <a16:creationId xmlns:a16="http://schemas.microsoft.com/office/drawing/2014/main" id="{280CB231-B4AB-6646-1B6B-7C71BEF75BA3}"/>
              </a:ext>
            </a:extLst>
          </p:cNvPr>
          <p:cNvGraphicFramePr>
            <a:graphicFrameLocks noGrp="1"/>
          </p:cNvGraphicFramePr>
          <p:nvPr>
            <p:extLst>
              <p:ext uri="{D42A27DB-BD31-4B8C-83A1-F6EECF244321}">
                <p14:modId xmlns:p14="http://schemas.microsoft.com/office/powerpoint/2010/main" val="23495698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64A322B-80AD-0398-9065-AD5852F1EA2B}"/>
              </a:ext>
            </a:extLst>
          </p:cNvPr>
          <p:cNvSpPr/>
          <p:nvPr/>
        </p:nvSpPr>
        <p:spPr>
          <a:xfrm rot="10800000">
            <a:off x="12656405" y="1028701"/>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F649988F-811F-3D33-8816-877AD502A12C}"/>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47 وأنجزوا التمرين رقم 2.</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2704152B-F1CA-78B9-1999-E729625A07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3961" y="4695378"/>
            <a:ext cx="13137024" cy="3334641"/>
          </a:xfrm>
          <a:prstGeom prst="rect">
            <a:avLst/>
          </a:prstGeom>
        </p:spPr>
      </p:pic>
    </p:spTree>
    <p:extLst>
      <p:ext uri="{BB962C8B-B14F-4D97-AF65-F5344CB8AC3E}">
        <p14:creationId xmlns:p14="http://schemas.microsoft.com/office/powerpoint/2010/main" val="2462811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8CE9-5EBD-E559-F8F1-353A2609DA0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B14F053-54A9-A453-3D49-4904D4E2E87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F8F2761-D1EB-8153-6AD4-50A39482D4E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32D0ABD-6F4B-7BD0-84A3-EEB03A1BF3E0}"/>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13" name="Tableau 12">
            <a:extLst>
              <a:ext uri="{FF2B5EF4-FFF2-40B4-BE49-F238E27FC236}">
                <a16:creationId xmlns:a16="http://schemas.microsoft.com/office/drawing/2014/main" id="{D0385BD9-16EE-55C1-52BB-DE53118D6036}"/>
              </a:ext>
            </a:extLst>
          </p:cNvPr>
          <p:cNvGraphicFramePr>
            <a:graphicFrameLocks noGrp="1"/>
          </p:cNvGraphicFramePr>
          <p:nvPr>
            <p:extLst>
              <p:ext uri="{D42A27DB-BD31-4B8C-83A1-F6EECF244321}">
                <p14:modId xmlns:p14="http://schemas.microsoft.com/office/powerpoint/2010/main" val="209242015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B1C8A59-A793-6381-5D6C-76BF06BBAFB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9C77D418-25EA-AC07-2180-BD96FBC6E7A0}"/>
              </a:ext>
            </a:extLst>
          </p:cNvPr>
          <p:cNvSpPr txBox="1"/>
          <p:nvPr/>
        </p:nvSpPr>
        <p:spPr>
          <a:xfrm>
            <a:off x="275851" y="807182"/>
            <a:ext cx="12365313" cy="873316"/>
          </a:xfrm>
          <a:prstGeom prst="rect">
            <a:avLst/>
          </a:prstGeom>
          <a:noFill/>
        </p:spPr>
        <p:txBody>
          <a:bodyPr wrap="square" rtlCol="0">
            <a:spAutoFit/>
          </a:bodyPr>
          <a:lstStyle/>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ZoneTexte 2">
            <a:extLst>
              <a:ext uri="{FF2B5EF4-FFF2-40B4-BE49-F238E27FC236}">
                <a16:creationId xmlns:a16="http://schemas.microsoft.com/office/drawing/2014/main" id="{140A609A-DAC1-E2D3-79CF-27AD4C772D98}"/>
              </a:ext>
            </a:extLst>
          </p:cNvPr>
          <p:cNvSpPr txBox="1"/>
          <p:nvPr/>
        </p:nvSpPr>
        <p:spPr>
          <a:xfrm>
            <a:off x="2962290" y="300990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FF55D48-FD16-B159-3762-CAC39D7488E0}"/>
              </a:ext>
            </a:extLst>
          </p:cNvPr>
          <p:cNvSpPr txBox="1"/>
          <p:nvPr/>
        </p:nvSpPr>
        <p:spPr>
          <a:xfrm>
            <a:off x="2997850" y="9039429"/>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7" name="Image 6">
            <a:extLst>
              <a:ext uri="{FF2B5EF4-FFF2-40B4-BE49-F238E27FC236}">
                <a16:creationId xmlns:a16="http://schemas.microsoft.com/office/drawing/2014/main" id="{50B84FD8-0905-CA00-FE39-F8798090B9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4619392"/>
            <a:ext cx="13135345" cy="3334215"/>
          </a:xfrm>
          <a:prstGeom prst="rect">
            <a:avLst/>
          </a:prstGeom>
        </p:spPr>
      </p:pic>
    </p:spTree>
    <p:extLst>
      <p:ext uri="{BB962C8B-B14F-4D97-AF65-F5344CB8AC3E}">
        <p14:creationId xmlns:p14="http://schemas.microsoft.com/office/powerpoint/2010/main" val="2134861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ضرب الأعداد العشرية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t="52" b="52"/>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من يذكرنا بكيفية إنجاز عملية ضرب عددين عشريين؟</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يمنح الفرصة لأحد المتعلمين للإجابة ثم يفتح الباب لزملائه لإبداء رأيهم حول إجابته.</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73721" y="3975006"/>
            <a:ext cx="7568555" cy="5038733"/>
          </a:xfrm>
          <a:prstGeom prst="rect">
            <a:avLst/>
          </a:prstGeom>
        </p:spPr>
      </p:pic>
    </p:spTree>
    <p:extLst>
      <p:ext uri="{BB962C8B-B14F-4D97-AF65-F5344CB8AC3E}">
        <p14:creationId xmlns:p14="http://schemas.microsoft.com/office/powerpoint/2010/main" val="15415066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نتذكر</a:t>
            </a:r>
            <a:endPar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noProof="0" dirty="0">
                <a:solidFill>
                  <a:prstClr val="black"/>
                </a:solidFill>
                <a:latin typeface="Microsoft Uighur" panose="02000000000000000000" pitchFamily="2" charset="-78"/>
                <a:cs typeface="Microsoft Uighur" panose="02000000000000000000" pitchFamily="2" charset="-78"/>
              </a:rPr>
              <a:t>ضرب عددين عشريين</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أحسب الجداء كما هو الشأن للأعداد الصحيحة الطبيعية (دون اعتبار الفاصلة)</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أعد الأرقام يمين الفاصلة في عاملي الجداء؛</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في الجداء المحصل عليه، أبدأ من اليمين نحو اليسار، وأعد نفس عدد الأرقام؛</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أضع الفاصلة في الموضع المناسب في الجداء.</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22632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6B0D9-2D95-8D87-27D6-432DFA0DFC0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1CB9FA0-CE77-7A82-E98D-40FC53A111D0}"/>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D0E43D5-2ECC-4374-B16F-04927FFC1A5A}"/>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5FDD31-0C94-94ED-C5B8-8E7E9BDF60EB}"/>
              </a:ext>
            </a:extLst>
          </p:cNvPr>
          <p:cNvSpPr/>
          <p:nvPr/>
        </p:nvSpPr>
        <p:spPr>
          <a:xfrm>
            <a:off x="-1" y="796748"/>
            <a:ext cx="13716001" cy="1905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5DB08951-F97C-7CF7-B9FB-41F9B465F7B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025EEC5-223C-476F-6232-25A7DA4E899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914D5C6C-9458-08B3-74A3-A185D7EB0866}"/>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47 وأنجزوا التمرين رقم 3.</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4 دقائق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7AA955F9-57E1-2EBE-B34B-CE6BA7F8A64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8191" y="4121832"/>
            <a:ext cx="13133853" cy="4679268"/>
          </a:xfrm>
          <a:prstGeom prst="rect">
            <a:avLst/>
          </a:prstGeom>
        </p:spPr>
      </p:pic>
      <p:sp>
        <p:nvSpPr>
          <p:cNvPr id="4" name="Rectangle 3">
            <a:extLst>
              <a:ext uri="{FF2B5EF4-FFF2-40B4-BE49-F238E27FC236}">
                <a16:creationId xmlns:a16="http://schemas.microsoft.com/office/drawing/2014/main" id="{443547F8-EABE-D67F-EFBE-1C195A5E6535}"/>
              </a:ext>
            </a:extLst>
          </p:cNvPr>
          <p:cNvSpPr/>
          <p:nvPr/>
        </p:nvSpPr>
        <p:spPr>
          <a:xfrm>
            <a:off x="6858000" y="5279149"/>
            <a:ext cx="6096000" cy="3369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0506097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21951-8C0C-58F6-0FE8-AEF90B1291D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FA797D-79D8-4204-2634-F345DA6B0E6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1C0BCE-2ED9-D594-B37A-4662BC6DFB2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40CE112-D8D6-1018-6212-33FCAECF49AF}"/>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240AF3AC-36BB-EF56-5520-69A7DB62BF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57695EC-FEC9-4CE4-F1F6-36E33543414A}"/>
              </a:ext>
            </a:extLst>
          </p:cNvPr>
          <p:cNvGraphicFramePr>
            <a:graphicFrameLocks noGrp="1"/>
          </p:cNvGraphicFramePr>
          <p:nvPr>
            <p:extLst>
              <p:ext uri="{D42A27DB-BD31-4B8C-83A1-F6EECF244321}">
                <p14:modId xmlns:p14="http://schemas.microsoft.com/office/powerpoint/2010/main" val="236546792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E87C47A6-A755-BC95-8A24-7EC940CD414B}"/>
              </a:ext>
            </a:extLst>
          </p:cNvPr>
          <p:cNvSpPr txBox="1"/>
          <p:nvPr/>
        </p:nvSpPr>
        <p:spPr>
          <a:xfrm>
            <a:off x="275851" y="882595"/>
            <a:ext cx="12344993"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E6DBCFB8-5F06-A638-1E27-1F45F0797702}"/>
              </a:ext>
            </a:extLst>
          </p:cNvPr>
          <p:cNvSpPr txBox="1"/>
          <p:nvPr/>
        </p:nvSpPr>
        <p:spPr>
          <a:xfrm>
            <a:off x="2962290" y="321202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5" name="ZoneTexte 4">
            <a:extLst>
              <a:ext uri="{FF2B5EF4-FFF2-40B4-BE49-F238E27FC236}">
                <a16:creationId xmlns:a16="http://schemas.microsoft.com/office/drawing/2014/main" id="{0036C8BB-7A9B-BCF9-60DD-DD696DC320AC}"/>
              </a:ext>
            </a:extLst>
          </p:cNvPr>
          <p:cNvSpPr txBox="1"/>
          <p:nvPr/>
        </p:nvSpPr>
        <p:spPr>
          <a:xfrm>
            <a:off x="2997850" y="8877300"/>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80FE9201-23D6-8647-5F3D-3C99BAA23F8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8191" y="4121832"/>
            <a:ext cx="13133853" cy="4679268"/>
          </a:xfrm>
          <a:prstGeom prst="rect">
            <a:avLst/>
          </a:prstGeom>
        </p:spPr>
      </p:pic>
      <p:sp>
        <p:nvSpPr>
          <p:cNvPr id="13" name="Rectangle 12">
            <a:extLst>
              <a:ext uri="{FF2B5EF4-FFF2-40B4-BE49-F238E27FC236}">
                <a16:creationId xmlns:a16="http://schemas.microsoft.com/office/drawing/2014/main" id="{7D8E5B7B-1FFC-C250-EC08-1433116BD6AB}"/>
              </a:ext>
            </a:extLst>
          </p:cNvPr>
          <p:cNvSpPr/>
          <p:nvPr/>
        </p:nvSpPr>
        <p:spPr>
          <a:xfrm>
            <a:off x="6858000" y="5279149"/>
            <a:ext cx="6096000" cy="3369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213979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extLst>
              <p:ext uri="{D42A27DB-BD31-4B8C-83A1-F6EECF244321}">
                <p14:modId xmlns:p14="http://schemas.microsoft.com/office/powerpoint/2010/main" val="241705861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638297" y="3420423"/>
            <a:ext cx="10439401" cy="5906208"/>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في أحد المتاجر الكبرى يبلغ ثمن الموز </a:t>
            </a:r>
            <a:r>
              <a:rPr lang="fr-FR" sz="6600" dirty="0">
                <a:solidFill>
                  <a:schemeClr val="tx1"/>
                </a:solidFill>
                <a:latin typeface="Microsoft Uighur" panose="02000000000000000000" pitchFamily="2" charset="-78"/>
                <a:cs typeface="Microsoft Uighur" panose="02000000000000000000" pitchFamily="2" charset="-78"/>
              </a:rPr>
              <a:t>13,50</a:t>
            </a:r>
            <a:r>
              <a:rPr lang="ar-MA" sz="6600" dirty="0">
                <a:solidFill>
                  <a:schemeClr val="tx1"/>
                </a:solidFill>
                <a:latin typeface="Microsoft Uighur" panose="02000000000000000000" pitchFamily="2" charset="-78"/>
                <a:cs typeface="Microsoft Uighur" panose="02000000000000000000" pitchFamily="2" charset="-78"/>
              </a:rPr>
              <a:t> درهما للكيلوغرام الواحد. اقتنى أحد الزبائن </a:t>
            </a:r>
            <a:r>
              <a:rPr lang="fr-FR" sz="6600" dirty="0">
                <a:solidFill>
                  <a:schemeClr val="tx1"/>
                </a:solidFill>
                <a:latin typeface="Microsoft Uighur" panose="02000000000000000000" pitchFamily="2" charset="-78"/>
                <a:cs typeface="Microsoft Uighur" panose="02000000000000000000" pitchFamily="2" charset="-78"/>
              </a:rPr>
              <a:t>4,5</a:t>
            </a:r>
            <a:r>
              <a:rPr lang="ar-MA" sz="6600" dirty="0">
                <a:solidFill>
                  <a:schemeClr val="tx1"/>
                </a:solidFill>
                <a:latin typeface="Microsoft Uighur" panose="02000000000000000000" pitchFamily="2" charset="-78"/>
                <a:cs typeface="Microsoft Uighur" panose="02000000000000000000" pitchFamily="2" charset="-78"/>
              </a:rPr>
              <a:t> كيلوغراما منه.</a:t>
            </a:r>
          </a:p>
          <a:p>
            <a:pPr algn="r" rtl="1"/>
            <a:r>
              <a:rPr lang="ar-MA" sz="6600" dirty="0">
                <a:solidFill>
                  <a:schemeClr val="tx1"/>
                </a:solidFill>
                <a:latin typeface="Microsoft Uighur" panose="02000000000000000000" pitchFamily="2" charset="-78"/>
                <a:cs typeface="Microsoft Uighur" panose="02000000000000000000" pitchFamily="2" charset="-78"/>
              </a:rPr>
              <a:t>ما هو ثمن الكمية التي اشتراها الزبون؟</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extLst>
              <p:ext uri="{D42A27DB-BD31-4B8C-83A1-F6EECF244321}">
                <p14:modId xmlns:p14="http://schemas.microsoft.com/office/powerpoint/2010/main" val="106564783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كيفية حل المسالة باستخدام استراتيجية الأسئلة الأربعة.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سنحاول أولا استخراج المعلومات الواردة في المسألة.</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extLst>
              <p:ext uri="{D42A27DB-BD31-4B8C-83A1-F6EECF244321}">
                <p14:modId xmlns:p14="http://schemas.microsoft.com/office/powerpoint/2010/main" val="13507502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06033" y="3086100"/>
            <a:ext cx="5576567" cy="5874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في أحد المتاجر الكبرى يبلغ ثمن الموز </a:t>
            </a:r>
            <a:r>
              <a:rPr lang="fr-FR" sz="4800" dirty="0">
                <a:solidFill>
                  <a:schemeClr val="tx1"/>
                </a:solidFill>
                <a:latin typeface="Microsoft Uighur" panose="02000000000000000000" pitchFamily="2" charset="-78"/>
                <a:cs typeface="Microsoft Uighur" panose="02000000000000000000" pitchFamily="2" charset="-78"/>
              </a:rPr>
              <a:t>13,50</a:t>
            </a:r>
            <a:r>
              <a:rPr lang="ar-MA" sz="4800" dirty="0">
                <a:solidFill>
                  <a:schemeClr val="tx1"/>
                </a:solidFill>
                <a:latin typeface="Microsoft Uighur" panose="02000000000000000000" pitchFamily="2" charset="-78"/>
                <a:cs typeface="Microsoft Uighur" panose="02000000000000000000" pitchFamily="2" charset="-78"/>
              </a:rPr>
              <a:t> درهما للكيلوغرام الواحد. اقتنى أحد الزبائن </a:t>
            </a:r>
            <a:r>
              <a:rPr lang="fr-FR" sz="4800" dirty="0">
                <a:solidFill>
                  <a:schemeClr val="tx1"/>
                </a:solidFill>
                <a:latin typeface="Microsoft Uighur" panose="02000000000000000000" pitchFamily="2" charset="-78"/>
                <a:cs typeface="Microsoft Uighur" panose="02000000000000000000" pitchFamily="2" charset="-78"/>
              </a:rPr>
              <a:t>4,5</a:t>
            </a:r>
            <a:r>
              <a:rPr lang="ar-MA" sz="4800" dirty="0">
                <a:solidFill>
                  <a:schemeClr val="tx1"/>
                </a:solidFill>
                <a:latin typeface="Microsoft Uighur" panose="02000000000000000000" pitchFamily="2" charset="-78"/>
                <a:cs typeface="Microsoft Uighur" panose="02000000000000000000" pitchFamily="2" charset="-78"/>
              </a:rPr>
              <a:t> كيلوغراما منه.</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الكمية التي اشتراها الزبون؟</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الأول</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248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الأول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extLst>
              <p:ext uri="{D42A27DB-BD31-4B8C-83A1-F6EECF244321}">
                <p14:modId xmlns:p14="http://schemas.microsoft.com/office/powerpoint/2010/main" val="201454446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1EBC0C-3868-B2C7-CD55-E01D5C8F0228}"/>
              </a:ext>
            </a:extLst>
          </p:cNvPr>
          <p:cNvSpPr/>
          <p:nvPr/>
        </p:nvSpPr>
        <p:spPr>
          <a:xfrm>
            <a:off x="7664345" y="2836774"/>
            <a:ext cx="5625284" cy="61032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في أحد المتاجر الكبرى يبلغ ثمن الموز </a:t>
            </a:r>
            <a:r>
              <a:rPr lang="fr-FR" sz="4800" dirty="0">
                <a:solidFill>
                  <a:schemeClr val="tx1"/>
                </a:solidFill>
                <a:latin typeface="Microsoft Uighur" panose="02000000000000000000" pitchFamily="2" charset="-78"/>
                <a:cs typeface="Microsoft Uighur" panose="02000000000000000000" pitchFamily="2" charset="-78"/>
              </a:rPr>
              <a:t>13,50</a:t>
            </a:r>
            <a:r>
              <a:rPr lang="ar-MA" sz="4800" dirty="0">
                <a:solidFill>
                  <a:schemeClr val="tx1"/>
                </a:solidFill>
                <a:latin typeface="Microsoft Uighur" panose="02000000000000000000" pitchFamily="2" charset="-78"/>
                <a:cs typeface="Microsoft Uighur" panose="02000000000000000000" pitchFamily="2" charset="-78"/>
              </a:rPr>
              <a:t> درهما للكيلوغرام الواحد. اقتنى أحد الزبائن </a:t>
            </a:r>
            <a:r>
              <a:rPr lang="fr-FR" sz="4800" dirty="0">
                <a:solidFill>
                  <a:schemeClr val="tx1"/>
                </a:solidFill>
                <a:latin typeface="Microsoft Uighur" panose="02000000000000000000" pitchFamily="2" charset="-78"/>
                <a:cs typeface="Microsoft Uighur" panose="02000000000000000000" pitchFamily="2" charset="-78"/>
              </a:rPr>
              <a:t>4,5</a:t>
            </a:r>
            <a:r>
              <a:rPr lang="ar-MA" sz="4800" dirty="0">
                <a:solidFill>
                  <a:schemeClr val="tx1"/>
                </a:solidFill>
                <a:latin typeface="Microsoft Uighur" panose="02000000000000000000" pitchFamily="2" charset="-78"/>
                <a:cs typeface="Microsoft Uighur" panose="02000000000000000000" pitchFamily="2" charset="-78"/>
              </a:rPr>
              <a:t> كيلوغراما منه.</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الكمية التي اشتراها الزبون؟</a:t>
            </a:r>
          </a:p>
        </p:txBody>
      </p:sp>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المعلومات الواردة في المسألة؟</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82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يوجه الأستاذ المتعلمين لاستخراج المعلومات الواردة في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extLst>
              <p:ext uri="{D42A27DB-BD31-4B8C-83A1-F6EECF244321}">
                <p14:modId xmlns:p14="http://schemas.microsoft.com/office/powerpoint/2010/main" val="348328775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378565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المعلومات الواردة في المسألة هي:</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ثمن الموز </a:t>
            </a:r>
            <a:r>
              <a:rPr lang="fr-FR" sz="4800" dirty="0">
                <a:latin typeface="Microsoft Uighur" panose="02000000000000000000" pitchFamily="2" charset="-78"/>
                <a:cs typeface="Microsoft Uighur" panose="02000000000000000000" pitchFamily="2" charset="-78"/>
              </a:rPr>
              <a:t>13,50</a:t>
            </a:r>
            <a:r>
              <a:rPr lang="ar-MA" sz="4800" b="1" dirty="0">
                <a:solidFill>
                  <a:prstClr val="black"/>
                </a:solidFill>
                <a:latin typeface="Microsoft Uighur" panose="02000000000000000000" pitchFamily="2" charset="-78"/>
                <a:cs typeface="Microsoft Uighur" panose="02000000000000000000" pitchFamily="2" charset="-78"/>
              </a:rPr>
              <a:t> درهما للكيلوغرام </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اقتنى أحد الزبائن 4,5 كيلوغراما</a:t>
            </a: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620000" y="2907663"/>
            <a:ext cx="5549017"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في أحد المتاجر الكبرى يبلغ ثمن الموز </a:t>
            </a:r>
            <a:r>
              <a:rPr lang="fr-FR" sz="4800" dirty="0">
                <a:solidFill>
                  <a:schemeClr val="tx1"/>
                </a:solidFill>
                <a:latin typeface="Microsoft Uighur" panose="02000000000000000000" pitchFamily="2" charset="-78"/>
                <a:cs typeface="Microsoft Uighur" panose="02000000000000000000" pitchFamily="2" charset="-78"/>
              </a:rPr>
              <a:t>13,50</a:t>
            </a:r>
            <a:r>
              <a:rPr lang="ar-MA" sz="4800" dirty="0">
                <a:solidFill>
                  <a:schemeClr val="tx1"/>
                </a:solidFill>
                <a:latin typeface="Microsoft Uighur" panose="02000000000000000000" pitchFamily="2" charset="-78"/>
                <a:cs typeface="Microsoft Uighur" panose="02000000000000000000" pitchFamily="2" charset="-78"/>
              </a:rPr>
              <a:t> درهما للكيلوغرام الواحد. اقتنى أحد الزبائن </a:t>
            </a:r>
            <a:r>
              <a:rPr lang="fr-FR" sz="4800" dirty="0">
                <a:solidFill>
                  <a:schemeClr val="tx1"/>
                </a:solidFill>
                <a:latin typeface="Microsoft Uighur" panose="02000000000000000000" pitchFamily="2" charset="-78"/>
                <a:cs typeface="Microsoft Uighur" panose="02000000000000000000" pitchFamily="2" charset="-78"/>
              </a:rPr>
              <a:t>4,5</a:t>
            </a:r>
            <a:r>
              <a:rPr lang="ar-MA" sz="4800" dirty="0">
                <a:solidFill>
                  <a:schemeClr val="tx1"/>
                </a:solidFill>
                <a:latin typeface="Microsoft Uighur" panose="02000000000000000000" pitchFamily="2" charset="-78"/>
                <a:cs typeface="Microsoft Uighur" panose="02000000000000000000" pitchFamily="2" charset="-78"/>
              </a:rPr>
              <a:t> كيلوغراما منه.</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الكمية التي اشتراها الزبون؟</a:t>
            </a:r>
          </a:p>
        </p:txBody>
      </p:sp>
    </p:spTree>
    <p:extLst>
      <p:ext uri="{BB962C8B-B14F-4D97-AF65-F5344CB8AC3E}">
        <p14:creationId xmlns:p14="http://schemas.microsoft.com/office/powerpoint/2010/main" val="337161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extLst>
              <p:ext uri="{D42A27DB-BD31-4B8C-83A1-F6EECF244321}">
                <p14:modId xmlns:p14="http://schemas.microsoft.com/office/powerpoint/2010/main" val="358460917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54DDCD5A-ED66-D623-2A54-C9E0967C1DE8}"/>
              </a:ext>
            </a:extLst>
          </p:cNvPr>
          <p:cNvSpPr/>
          <p:nvPr/>
        </p:nvSpPr>
        <p:spPr>
          <a:xfrm>
            <a:off x="7543800" y="3211656"/>
            <a:ext cx="5461524"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في أحد المتاجر الكبرى يبلغ ثمن الموز </a:t>
            </a:r>
            <a:r>
              <a:rPr lang="fr-FR" sz="4800" dirty="0">
                <a:solidFill>
                  <a:schemeClr val="tx1"/>
                </a:solidFill>
                <a:latin typeface="Microsoft Uighur" panose="02000000000000000000" pitchFamily="2" charset="-78"/>
                <a:cs typeface="Microsoft Uighur" panose="02000000000000000000" pitchFamily="2" charset="-78"/>
              </a:rPr>
              <a:t>13,50</a:t>
            </a:r>
            <a:r>
              <a:rPr lang="ar-MA" sz="4800" dirty="0">
                <a:solidFill>
                  <a:schemeClr val="tx1"/>
                </a:solidFill>
                <a:latin typeface="Microsoft Uighur" panose="02000000000000000000" pitchFamily="2" charset="-78"/>
                <a:cs typeface="Microsoft Uighur" panose="02000000000000000000" pitchFamily="2" charset="-78"/>
              </a:rPr>
              <a:t> درهما للكيلوغرام الواحد. اقتنى أحد الزبائن </a:t>
            </a:r>
            <a:r>
              <a:rPr lang="fr-FR" sz="4800" dirty="0">
                <a:solidFill>
                  <a:schemeClr val="tx1"/>
                </a:solidFill>
                <a:latin typeface="Microsoft Uighur" panose="02000000000000000000" pitchFamily="2" charset="-78"/>
                <a:cs typeface="Microsoft Uighur" panose="02000000000000000000" pitchFamily="2" charset="-78"/>
              </a:rPr>
              <a:t>4,5</a:t>
            </a:r>
            <a:r>
              <a:rPr lang="ar-MA" sz="4800" dirty="0">
                <a:solidFill>
                  <a:schemeClr val="tx1"/>
                </a:solidFill>
                <a:latin typeface="Microsoft Uighur" panose="02000000000000000000" pitchFamily="2" charset="-78"/>
                <a:cs typeface="Microsoft Uighur" panose="02000000000000000000" pitchFamily="2" charset="-78"/>
              </a:rPr>
              <a:t> كيلوغراما منه.</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الكمية التي اشتراها الزبون؟</a:t>
            </a:r>
          </a:p>
        </p:txBody>
      </p:sp>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03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الثاني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extLst>
              <p:ext uri="{D42A27DB-BD31-4B8C-83A1-F6EECF244321}">
                <p14:modId xmlns:p14="http://schemas.microsoft.com/office/powerpoint/2010/main" val="367568550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385324"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في أحد المتاجر الكبرى يبلغ ثمن الموز </a:t>
            </a:r>
            <a:r>
              <a:rPr lang="fr-FR" sz="4800" dirty="0">
                <a:solidFill>
                  <a:schemeClr val="tx1"/>
                </a:solidFill>
                <a:latin typeface="Microsoft Uighur" panose="02000000000000000000" pitchFamily="2" charset="-78"/>
                <a:cs typeface="Microsoft Uighur" panose="02000000000000000000" pitchFamily="2" charset="-78"/>
              </a:rPr>
              <a:t>13,50</a:t>
            </a:r>
            <a:r>
              <a:rPr lang="ar-MA" sz="4800" dirty="0">
                <a:solidFill>
                  <a:schemeClr val="tx1"/>
                </a:solidFill>
                <a:latin typeface="Microsoft Uighur" panose="02000000000000000000" pitchFamily="2" charset="-78"/>
                <a:cs typeface="Microsoft Uighur" panose="02000000000000000000" pitchFamily="2" charset="-78"/>
              </a:rPr>
              <a:t> درهما للكيلوغرام الواحد. اقتنى أحد الزبائن </a:t>
            </a:r>
            <a:r>
              <a:rPr lang="fr-FR" sz="4800" dirty="0">
                <a:solidFill>
                  <a:schemeClr val="tx1"/>
                </a:solidFill>
                <a:latin typeface="Microsoft Uighur" panose="02000000000000000000" pitchFamily="2" charset="-78"/>
                <a:cs typeface="Microsoft Uighur" panose="02000000000000000000" pitchFamily="2" charset="-78"/>
              </a:rPr>
              <a:t>4,5</a:t>
            </a:r>
            <a:r>
              <a:rPr lang="ar-MA" sz="4800" dirty="0">
                <a:solidFill>
                  <a:schemeClr val="tx1"/>
                </a:solidFill>
                <a:latin typeface="Microsoft Uighur" panose="02000000000000000000" pitchFamily="2" charset="-78"/>
                <a:cs typeface="Microsoft Uighur" panose="02000000000000000000" pitchFamily="2" charset="-78"/>
              </a:rPr>
              <a:t> كيلوغراما منه.</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الكمية التي اشتراها الزبون؟</a:t>
            </a:r>
          </a:p>
        </p:txBody>
      </p:sp>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المطلوب مني؟</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842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لتحديد المطلوب.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extLst>
              <p:ext uri="{D42A27DB-BD31-4B8C-83A1-F6EECF244321}">
                <p14:modId xmlns:p14="http://schemas.microsoft.com/office/powerpoint/2010/main" val="36061244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المط</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وب هو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إيجاد الكمية التي اشتراها الزبون.</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382833" cy="57984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في أحد المتاجر الكبرى يبلغ ثمن الموز </a:t>
            </a:r>
            <a:r>
              <a:rPr lang="fr-FR" sz="4800" dirty="0">
                <a:solidFill>
                  <a:schemeClr val="tx1"/>
                </a:solidFill>
                <a:latin typeface="Microsoft Uighur" panose="02000000000000000000" pitchFamily="2" charset="-78"/>
                <a:cs typeface="Microsoft Uighur" panose="02000000000000000000" pitchFamily="2" charset="-78"/>
              </a:rPr>
              <a:t>13,50</a:t>
            </a:r>
            <a:r>
              <a:rPr lang="ar-MA" sz="4800" dirty="0">
                <a:solidFill>
                  <a:schemeClr val="tx1"/>
                </a:solidFill>
                <a:latin typeface="Microsoft Uighur" panose="02000000000000000000" pitchFamily="2" charset="-78"/>
                <a:cs typeface="Microsoft Uighur" panose="02000000000000000000" pitchFamily="2" charset="-78"/>
              </a:rPr>
              <a:t> درهما للكيلوغرام الواحد. اقتنى أحد الزبائن </a:t>
            </a:r>
            <a:r>
              <a:rPr lang="fr-FR" sz="4800" dirty="0">
                <a:solidFill>
                  <a:schemeClr val="tx1"/>
                </a:solidFill>
                <a:latin typeface="Microsoft Uighur" panose="02000000000000000000" pitchFamily="2" charset="-78"/>
                <a:cs typeface="Microsoft Uighur" panose="02000000000000000000" pitchFamily="2" charset="-78"/>
              </a:rPr>
              <a:t>4,5</a:t>
            </a:r>
            <a:r>
              <a:rPr lang="ar-MA" sz="4800" dirty="0">
                <a:solidFill>
                  <a:schemeClr val="tx1"/>
                </a:solidFill>
                <a:latin typeface="Microsoft Uighur" panose="02000000000000000000" pitchFamily="2" charset="-78"/>
                <a:cs typeface="Microsoft Uighur" panose="02000000000000000000" pitchFamily="2" charset="-78"/>
              </a:rPr>
              <a:t> كيلوغراما منه.</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الكمية التي اشتراها الزبون؟</a:t>
            </a:r>
          </a:p>
        </p:txBody>
      </p:sp>
    </p:spTree>
    <p:extLst>
      <p:ext uri="{BB962C8B-B14F-4D97-AF65-F5344CB8AC3E}">
        <p14:creationId xmlns:p14="http://schemas.microsoft.com/office/powerpoint/2010/main" val="189816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extLst>
              <p:ext uri="{D42A27DB-BD31-4B8C-83A1-F6EECF244321}">
                <p14:modId xmlns:p14="http://schemas.microsoft.com/office/powerpoint/2010/main" val="395315042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1DC0D3B3-F331-24CE-552A-11EF600B586B}"/>
              </a:ext>
            </a:extLst>
          </p:cNvPr>
          <p:cNvSpPr/>
          <p:nvPr/>
        </p:nvSpPr>
        <p:spPr>
          <a:xfrm>
            <a:off x="7453633" y="3238500"/>
            <a:ext cx="5576567" cy="59399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في أحد المتاجر الكبرى يبلغ ثمن الموز </a:t>
            </a:r>
            <a:r>
              <a:rPr lang="fr-FR" sz="4800" dirty="0">
                <a:solidFill>
                  <a:schemeClr val="tx1"/>
                </a:solidFill>
                <a:latin typeface="Microsoft Uighur" panose="02000000000000000000" pitchFamily="2" charset="-78"/>
                <a:cs typeface="Microsoft Uighur" panose="02000000000000000000" pitchFamily="2" charset="-78"/>
              </a:rPr>
              <a:t>13,50</a:t>
            </a:r>
            <a:r>
              <a:rPr lang="ar-MA" sz="4800" dirty="0">
                <a:solidFill>
                  <a:schemeClr val="tx1"/>
                </a:solidFill>
                <a:latin typeface="Microsoft Uighur" panose="02000000000000000000" pitchFamily="2" charset="-78"/>
                <a:cs typeface="Microsoft Uighur" panose="02000000000000000000" pitchFamily="2" charset="-78"/>
              </a:rPr>
              <a:t> درهما للكيلوغرام الواحد. اقتنى أحد الزبائن </a:t>
            </a:r>
            <a:r>
              <a:rPr lang="fr-FR" sz="4800" dirty="0">
                <a:solidFill>
                  <a:schemeClr val="tx1"/>
                </a:solidFill>
                <a:latin typeface="Microsoft Uighur" panose="02000000000000000000" pitchFamily="2" charset="-78"/>
                <a:cs typeface="Microsoft Uighur" panose="02000000000000000000" pitchFamily="2" charset="-78"/>
              </a:rPr>
              <a:t>4,5</a:t>
            </a:r>
            <a:r>
              <a:rPr lang="ar-MA" sz="4800" dirty="0">
                <a:solidFill>
                  <a:schemeClr val="tx1"/>
                </a:solidFill>
                <a:latin typeface="Microsoft Uighur" panose="02000000000000000000" pitchFamily="2" charset="-78"/>
                <a:cs typeface="Microsoft Uighur" panose="02000000000000000000" pitchFamily="2" charset="-78"/>
              </a:rPr>
              <a:t> كيلوغراما منه.</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الكمية التي اشتراها الزبون؟</a:t>
            </a:r>
          </a:p>
        </p:txBody>
      </p:sp>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662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وترتيب الأعداد العشرية</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ضرب الأعداد العشرية</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السؤالان الأخيران هما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extLst>
              <p:ext uri="{D42A27DB-BD31-4B8C-83A1-F6EECF244321}">
                <p14:modId xmlns:p14="http://schemas.microsoft.com/office/powerpoint/2010/main" val="361216076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60923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في أحد المتاجر الكبرى يبلغ ثمن الموز </a:t>
            </a:r>
            <a:r>
              <a:rPr lang="fr-FR" sz="4800" dirty="0">
                <a:solidFill>
                  <a:schemeClr val="tx1"/>
                </a:solidFill>
                <a:latin typeface="Microsoft Uighur" panose="02000000000000000000" pitchFamily="2" charset="-78"/>
                <a:cs typeface="Microsoft Uighur" panose="02000000000000000000" pitchFamily="2" charset="-78"/>
              </a:rPr>
              <a:t>13,50</a:t>
            </a:r>
            <a:r>
              <a:rPr lang="ar-MA" sz="4800" dirty="0">
                <a:solidFill>
                  <a:schemeClr val="tx1"/>
                </a:solidFill>
                <a:latin typeface="Microsoft Uighur" panose="02000000000000000000" pitchFamily="2" charset="-78"/>
                <a:cs typeface="Microsoft Uighur" panose="02000000000000000000" pitchFamily="2" charset="-78"/>
              </a:rPr>
              <a:t> درهما للكيلوغرام الواحد. اقتنى أحد الزبائن </a:t>
            </a:r>
            <a:r>
              <a:rPr lang="fr-FR" sz="4800" dirty="0">
                <a:solidFill>
                  <a:schemeClr val="tx1"/>
                </a:solidFill>
                <a:latin typeface="Microsoft Uighur" panose="02000000000000000000" pitchFamily="2" charset="-78"/>
                <a:cs typeface="Microsoft Uighur" panose="02000000000000000000" pitchFamily="2" charset="-78"/>
              </a:rPr>
              <a:t>4,5</a:t>
            </a:r>
            <a:r>
              <a:rPr lang="ar-MA" sz="4800" dirty="0">
                <a:solidFill>
                  <a:schemeClr val="tx1"/>
                </a:solidFill>
                <a:latin typeface="Microsoft Uighur" panose="02000000000000000000" pitchFamily="2" charset="-78"/>
                <a:cs typeface="Microsoft Uighur" panose="02000000000000000000" pitchFamily="2" charset="-78"/>
              </a:rPr>
              <a:t> كيلوغراما منه.</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الكمية التي اشتراها الزبون؟</a:t>
            </a:r>
          </a:p>
        </p:txBody>
      </p:sp>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6000" b="0" i="0" u="none" strike="noStrike" kern="1200" cap="none" spc="0" normalizeH="0" baseline="0" noProof="0" dirty="0">
                <a:ln>
                  <a:noFill/>
                </a:ln>
                <a:solidFill>
                  <a:srgbClr val="FF0000"/>
                </a:solidFill>
                <a:effectLst/>
                <a:uLnTx/>
                <a:uFillTx/>
                <a:latin typeface="Calibri"/>
                <a:ea typeface="+mn-ea"/>
                <a:cs typeface="+mn-cs"/>
              </a:rPr>
              <a:t> 3</a:t>
            </a: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علينا أن نفعل؟ ولماذا؟</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876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الجواب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extLst>
              <p:ext uri="{D42A27DB-BD31-4B8C-83A1-F6EECF244321}">
                <p14:modId xmlns:p14="http://schemas.microsoft.com/office/powerpoint/2010/main" val="366933080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479682"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في أحد المتاجر الكبرى يبلغ ثمن الموز </a:t>
            </a:r>
            <a:r>
              <a:rPr lang="fr-FR" sz="4800" dirty="0">
                <a:solidFill>
                  <a:schemeClr val="tx1"/>
                </a:solidFill>
                <a:latin typeface="Microsoft Uighur" panose="02000000000000000000" pitchFamily="2" charset="-78"/>
                <a:cs typeface="Microsoft Uighur" panose="02000000000000000000" pitchFamily="2" charset="-78"/>
              </a:rPr>
              <a:t>13,50</a:t>
            </a:r>
            <a:r>
              <a:rPr lang="ar-MA" sz="4800" dirty="0">
                <a:solidFill>
                  <a:schemeClr val="tx1"/>
                </a:solidFill>
                <a:latin typeface="Microsoft Uighur" panose="02000000000000000000" pitchFamily="2" charset="-78"/>
                <a:cs typeface="Microsoft Uighur" panose="02000000000000000000" pitchFamily="2" charset="-78"/>
              </a:rPr>
              <a:t> درهما للكيلوغرام الواحد. اقتنى أحد الزبائن </a:t>
            </a:r>
            <a:r>
              <a:rPr lang="fr-FR" sz="4800" dirty="0">
                <a:solidFill>
                  <a:schemeClr val="tx1"/>
                </a:solidFill>
                <a:latin typeface="Microsoft Uighur" panose="02000000000000000000" pitchFamily="2" charset="-78"/>
                <a:cs typeface="Microsoft Uighur" panose="02000000000000000000" pitchFamily="2" charset="-78"/>
              </a:rPr>
              <a:t>4,5</a:t>
            </a:r>
            <a:r>
              <a:rPr lang="ar-MA" sz="4800" dirty="0">
                <a:solidFill>
                  <a:schemeClr val="tx1"/>
                </a:solidFill>
                <a:latin typeface="Microsoft Uighur" panose="02000000000000000000" pitchFamily="2" charset="-78"/>
                <a:cs typeface="Microsoft Uighur" panose="02000000000000000000" pitchFamily="2" charset="-78"/>
              </a:rPr>
              <a:t> كيلوغراما منه.</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الكمية التي اشتراها الزبون؟</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91442" y="4209752"/>
            <a:ext cx="6433417" cy="1938992"/>
          </a:xfrm>
          <a:prstGeom prst="rect">
            <a:avLst/>
          </a:prstGeom>
          <a:noFill/>
        </p:spPr>
        <p:txBody>
          <a:bodyPr wrap="square" rtlCol="0">
            <a:spAutoFit/>
          </a:bodyPr>
          <a:lstStyle/>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ثمن الموز </a:t>
            </a:r>
            <a:r>
              <a:rPr lang="fr-FR" sz="4000" dirty="0">
                <a:latin typeface="Microsoft Uighur" panose="02000000000000000000" pitchFamily="2" charset="-78"/>
                <a:cs typeface="Microsoft Uighur" panose="02000000000000000000" pitchFamily="2" charset="-78"/>
              </a:rPr>
              <a:t>13,50</a:t>
            </a:r>
            <a:r>
              <a:rPr lang="ar-MA" sz="4000" b="1" dirty="0">
                <a:solidFill>
                  <a:prstClr val="black"/>
                </a:solidFill>
                <a:latin typeface="Microsoft Uighur" panose="02000000000000000000" pitchFamily="2" charset="-78"/>
                <a:cs typeface="Microsoft Uighur" panose="02000000000000000000" pitchFamily="2" charset="-78"/>
              </a:rPr>
              <a:t> درهما للكيلوغرام</a:t>
            </a: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اشترى الزبون </a:t>
            </a:r>
            <a:r>
              <a:rPr lang="fr-FR" sz="4000" b="1" dirty="0">
                <a:solidFill>
                  <a:prstClr val="black"/>
                </a:solidFill>
                <a:latin typeface="Microsoft Uighur" panose="02000000000000000000" pitchFamily="2" charset="-78"/>
                <a:cs typeface="Microsoft Uighur" panose="02000000000000000000" pitchFamily="2" charset="-78"/>
              </a:rPr>
              <a:t>4,5</a:t>
            </a:r>
            <a:r>
              <a:rPr lang="ar-MA" sz="4000" b="1" dirty="0">
                <a:solidFill>
                  <a:prstClr val="black"/>
                </a:solidFill>
                <a:latin typeface="Microsoft Uighur" panose="02000000000000000000" pitchFamily="2" charset="-78"/>
                <a:cs typeface="Microsoft Uighur" panose="02000000000000000000" pitchFamily="2" charset="-78"/>
              </a:rPr>
              <a:t> كيلوغراما</a:t>
            </a:r>
            <a:endParaRPr lang="ar-SA" sz="4000" b="1" dirty="0">
              <a:solidFill>
                <a:prstClr val="black"/>
              </a:solidFill>
              <a:latin typeface="Microsoft Uighur" panose="02000000000000000000" pitchFamily="2" charset="-78"/>
              <a:cs typeface="Microsoft Uighur" panose="02000000000000000000" pitchFamily="2" charset="-78"/>
            </a:endParaRP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ما هو ثمن الكمية التي اشتراها الزبون؟</a:t>
            </a:r>
            <a:endParaRPr lang="fr-FR" sz="4000" b="1" dirty="0">
              <a:solidFill>
                <a:prstClr val="black"/>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304430" y="6536111"/>
            <a:ext cx="6720430" cy="175432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عليّ أن أقوم بعملية </a:t>
            </a: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الضرب</a:t>
            </a: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لإيجاد ثمن الكمية التي اشتراها الزبون</a:t>
            </a:r>
            <a:r>
              <a:rPr kumimoji="0" lang="ar-MA" sz="4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SA" sz="4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419600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لماذا سنجري عملية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الضرب</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لإيجاد حل المسألة.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extLst>
              <p:ext uri="{D42A27DB-BD31-4B8C-83A1-F6EECF244321}">
                <p14:modId xmlns:p14="http://schemas.microsoft.com/office/powerpoint/2010/main" val="329296306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054886"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lvl="0" algn="ctr" rtl="1">
              <a:defRPr/>
            </a:pPr>
            <a:r>
              <a:rPr lang="ar-MA" sz="4000" dirty="0">
                <a:solidFill>
                  <a:prstClr val="black"/>
                </a:solidFill>
                <a:latin typeface="Microsoft Uighur" panose="02000000000000000000" pitchFamily="2" charset="-78"/>
                <a:cs typeface="Microsoft Uighur" panose="02000000000000000000" pitchFamily="2" charset="-78"/>
              </a:rPr>
              <a:t>كمية الموز التي اشتراها الزبون </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ثمن الكيلوغرام الواحد من الموز</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234565"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501130" y="5228725"/>
            <a:ext cx="3723410"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ثمن الكمية التي اشتراها الزبون</a:t>
            </a: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1008979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3"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نعم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سنضرب ثمن الكيلوغرام الواحد من الموز في الكمية التي اشتراها الزبون</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extLst>
              <p:ext uri="{D42A27DB-BD31-4B8C-83A1-F6EECF244321}">
                <p14:modId xmlns:p14="http://schemas.microsoft.com/office/powerpoint/2010/main" val="256610478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035726" y="4838700"/>
            <a:ext cx="3165885"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11500" dirty="0">
                <a:solidFill>
                  <a:prstClr val="black"/>
                </a:solidFill>
                <a:latin typeface="Microsoft Uighur" panose="02000000000000000000" pitchFamily="2" charset="-78"/>
                <a:cs typeface="Microsoft Uighur" panose="02000000000000000000" pitchFamily="2" charset="-78"/>
              </a:rPr>
              <a:t>4,5</a:t>
            </a:r>
            <a:endParaRPr kumimoji="0" lang="ar-MA" sz="115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582034" y="487606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lvl="0" algn="ctr" rtl="1">
              <a:defRPr/>
            </a:pPr>
            <a:r>
              <a:rPr lang="fr-FR" sz="11500" dirty="0">
                <a:solidFill>
                  <a:prstClr val="black"/>
                </a:solidFill>
                <a:latin typeface="Microsoft Uighur" panose="02000000000000000000" pitchFamily="2" charset="-78"/>
                <a:cs typeface="Microsoft Uighur" panose="02000000000000000000" pitchFamily="2" charset="-78"/>
              </a:rPr>
              <a:t>13,50</a:t>
            </a:r>
            <a:endParaRPr lang="ar-MA" sz="11500" dirty="0">
              <a:solidFill>
                <a:prstClr val="black"/>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B243465-A6F8-5011-CDAF-EF9141DF7DDC}"/>
              </a:ext>
            </a:extLst>
          </p:cNvPr>
          <p:cNvSpPr txBox="1"/>
          <p:nvPr/>
        </p:nvSpPr>
        <p:spPr>
          <a:xfrm>
            <a:off x="4314453" y="5336685"/>
            <a:ext cx="1324347"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500" dirty="0">
                <a:solidFill>
                  <a:srgbClr val="FF0000"/>
                </a:solidFill>
                <a:latin typeface="Calibri"/>
                <a:cs typeface="Arial" panose="020B0604020202020204" pitchFamily="34" charset="0"/>
              </a:rPr>
              <a:t>-</a:t>
            </a:r>
            <a:endParaRPr kumimoji="0" lang="fr-FR" sz="16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ar-MA" sz="5400" dirty="0">
                <a:solidFill>
                  <a:prstClr val="black"/>
                </a:solidFill>
                <a:latin typeface="Microsoft Uighur" panose="02000000000000000000" pitchFamily="2" charset="-78"/>
                <a:cs typeface="Microsoft Uighur" panose="02000000000000000000" pitchFamily="2" charset="-78"/>
              </a:rPr>
              <a:t>ما هو ثمن الكمية التي اشتراها الزبون</a:t>
            </a:r>
            <a:r>
              <a:rPr lang="ar-SA" sz="5400" dirty="0">
                <a:solidFill>
                  <a:prstClr val="black"/>
                </a:solidFill>
                <a:latin typeface="Microsoft Uighur" panose="02000000000000000000" pitchFamily="2" charset="-78"/>
                <a:cs typeface="Microsoft Uighur" panose="02000000000000000000" pitchFamily="2" charset="-78"/>
              </a:rPr>
              <a:t>؟</a:t>
            </a:r>
            <a:endParaRPr lang="ar-MA" sz="5400" dirty="0">
              <a:solidFill>
                <a:prstClr val="black"/>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83496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حل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extLst>
              <p:ext uri="{D42A27DB-BD31-4B8C-83A1-F6EECF244321}">
                <p14:modId xmlns:p14="http://schemas.microsoft.com/office/powerpoint/2010/main" val="187280892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457200" y="2866190"/>
            <a:ext cx="6567660" cy="107487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rtl="1"/>
            <a:r>
              <a:rPr lang="ar-MA" sz="4000" dirty="0">
                <a:solidFill>
                  <a:prstClr val="black"/>
                </a:solidFill>
                <a:latin typeface="Microsoft Uighur" panose="02000000000000000000" pitchFamily="2" charset="-78"/>
                <a:cs typeface="Microsoft Uighur" panose="02000000000000000000" pitchFamily="2" charset="-78"/>
              </a:rPr>
              <a:t>ما ثمن الكمية التي اشتراها الزبون؟</a:t>
            </a: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543800" y="3211656"/>
            <a:ext cx="5461524"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في أحد المتاجر الكبرى يبلغ ثمن الموز </a:t>
            </a:r>
            <a:r>
              <a:rPr lang="fr-FR" sz="4800" dirty="0">
                <a:solidFill>
                  <a:schemeClr val="tx1"/>
                </a:solidFill>
                <a:latin typeface="Microsoft Uighur" panose="02000000000000000000" pitchFamily="2" charset="-78"/>
                <a:cs typeface="Microsoft Uighur" panose="02000000000000000000" pitchFamily="2" charset="-78"/>
              </a:rPr>
              <a:t>13,50</a:t>
            </a:r>
            <a:r>
              <a:rPr lang="ar-MA" sz="4800" dirty="0">
                <a:solidFill>
                  <a:schemeClr val="tx1"/>
                </a:solidFill>
                <a:latin typeface="Microsoft Uighur" panose="02000000000000000000" pitchFamily="2" charset="-78"/>
                <a:cs typeface="Microsoft Uighur" panose="02000000000000000000" pitchFamily="2" charset="-78"/>
              </a:rPr>
              <a:t> درهما للكيلوغرام الواحد. اقتنى أحد الزبائن </a:t>
            </a:r>
            <a:r>
              <a:rPr lang="fr-FR" sz="4800" dirty="0">
                <a:solidFill>
                  <a:schemeClr val="tx1"/>
                </a:solidFill>
                <a:latin typeface="Microsoft Uighur" panose="02000000000000000000" pitchFamily="2" charset="-78"/>
                <a:cs typeface="Microsoft Uighur" panose="02000000000000000000" pitchFamily="2" charset="-78"/>
              </a:rPr>
              <a:t>4,5</a:t>
            </a:r>
            <a:r>
              <a:rPr lang="ar-MA" sz="4800" dirty="0">
                <a:solidFill>
                  <a:schemeClr val="tx1"/>
                </a:solidFill>
                <a:latin typeface="Microsoft Uighur" panose="02000000000000000000" pitchFamily="2" charset="-78"/>
                <a:cs typeface="Microsoft Uighur" panose="02000000000000000000" pitchFamily="2" charset="-78"/>
              </a:rPr>
              <a:t> كيلوغراما منه.</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الكمية التي اشتراها الزبون؟</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320878" y="4728508"/>
            <a:ext cx="6918122" cy="193899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ثمن الكمية التي اشتراها الزبون هو</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a:p>
            <a:pPr lvl="0" algn="ctr" rtl="1">
              <a:defRPr/>
            </a:pPr>
            <a:r>
              <a:rPr lang="fr-FR" sz="7200" b="1" dirty="0">
                <a:solidFill>
                  <a:srgbClr val="C00000"/>
                </a:solidFill>
                <a:latin typeface="Microsoft Uighur" panose="02000000000000000000" pitchFamily="2" charset="-78"/>
                <a:cs typeface="Microsoft Uighur" panose="02000000000000000000" pitchFamily="2" charset="-78"/>
              </a:rPr>
              <a:t>13,50 × 4,5 = 60,75</a:t>
            </a:r>
            <a:endParaRPr lang="ar-SA" sz="72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63241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A8FDA-48D5-8521-E234-86B4A36416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B636C37-577B-B7FA-7F63-B545888BD31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10F852-CB4E-7D9A-55C9-3B70E7CCCB0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ABA95C0-4B71-822C-F85C-B73C1C7C80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6F2AF786-7993-5661-D074-CE0CFD1772D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C7C191-FA67-6105-A932-4BD6AFA10723}"/>
              </a:ext>
            </a:extLst>
          </p:cNvPr>
          <p:cNvGraphicFramePr>
            <a:graphicFrameLocks noGrp="1"/>
          </p:cNvGraphicFramePr>
          <p:nvPr>
            <p:extLst>
              <p:ext uri="{D42A27DB-BD31-4B8C-83A1-F6EECF244321}">
                <p14:modId xmlns:p14="http://schemas.microsoft.com/office/powerpoint/2010/main" val="3865643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44A231FD-E90E-23BF-BF65-F085B4CE0DC1}"/>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45 وأنجزوا التمرين رقم 4.</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a:extLst>
              <a:ext uri="{FF2B5EF4-FFF2-40B4-BE49-F238E27FC236}">
                <a16:creationId xmlns:a16="http://schemas.microsoft.com/office/drawing/2014/main" id="{68127C5A-8A14-1E01-AE99-E4F2D9FC3E3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836" y="3538884"/>
            <a:ext cx="13085364" cy="5183398"/>
          </a:xfrm>
          <a:prstGeom prst="rect">
            <a:avLst/>
          </a:prstGeom>
        </p:spPr>
      </p:pic>
    </p:spTree>
    <p:extLst>
      <p:ext uri="{BB962C8B-B14F-4D97-AF65-F5344CB8AC3E}">
        <p14:creationId xmlns:p14="http://schemas.microsoft.com/office/powerpoint/2010/main" val="240950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DFA38-B236-6F29-271F-D018183541B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15A0BE4-1377-48E1-26E7-DC8CACA2332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9D57424-334A-7BC2-A877-D111D78FDA6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2A924B9-302F-54B3-0ED2-6F57C2BCDA0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06648D9A-C272-933D-0058-94A5209ECA5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903382C-D1AB-0B6C-CC5A-ED812C7BF963}"/>
              </a:ext>
            </a:extLst>
          </p:cNvPr>
          <p:cNvGraphicFramePr>
            <a:graphicFrameLocks noGrp="1"/>
          </p:cNvGraphicFramePr>
          <p:nvPr>
            <p:extLst>
              <p:ext uri="{D42A27DB-BD31-4B8C-83A1-F6EECF244321}">
                <p14:modId xmlns:p14="http://schemas.microsoft.com/office/powerpoint/2010/main" val="288286146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D8CD3DE9-CE4A-7156-7074-B4E1604EC981}"/>
              </a:ext>
            </a:extLst>
          </p:cNvPr>
          <p:cNvSpPr txBox="1"/>
          <p:nvPr/>
        </p:nvSpPr>
        <p:spPr>
          <a:xfrm>
            <a:off x="275851" y="882595"/>
            <a:ext cx="12344993"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4CE42F42-A5F5-C9A3-36DD-5C75884B0B99}"/>
              </a:ext>
            </a:extLst>
          </p:cNvPr>
          <p:cNvSpPr txBox="1"/>
          <p:nvPr/>
        </p:nvSpPr>
        <p:spPr>
          <a:xfrm>
            <a:off x="2962290" y="270510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5" name="ZoneTexte 4">
            <a:extLst>
              <a:ext uri="{FF2B5EF4-FFF2-40B4-BE49-F238E27FC236}">
                <a16:creationId xmlns:a16="http://schemas.microsoft.com/office/drawing/2014/main" id="{ACECAE81-B27C-94F2-8976-B001103E5E03}"/>
              </a:ext>
            </a:extLst>
          </p:cNvPr>
          <p:cNvSpPr txBox="1"/>
          <p:nvPr/>
        </p:nvSpPr>
        <p:spPr>
          <a:xfrm>
            <a:off x="2997850" y="9317749"/>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CCECE88B-506F-67A6-BF24-73C27CDC831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836" y="3538884"/>
            <a:ext cx="13085364" cy="5183398"/>
          </a:xfrm>
          <a:prstGeom prst="rect">
            <a:avLst/>
          </a:prstGeom>
        </p:spPr>
      </p:pic>
    </p:spTree>
    <p:extLst>
      <p:ext uri="{BB962C8B-B14F-4D97-AF65-F5344CB8AC3E}">
        <p14:creationId xmlns:p14="http://schemas.microsoft.com/office/powerpoint/2010/main" val="5955755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 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380391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932517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a:t>
            </a:r>
            <a:r>
              <a:rPr lang="ar-MA" sz="4000" b="1" dirty="0">
                <a:solidFill>
                  <a:srgbClr val="C00000"/>
                </a:solidFill>
                <a:latin typeface="Microsoft Uighur" panose="02000000000000000000" pitchFamily="2" charset="-78"/>
                <a:cs typeface="Microsoft Uighur" panose="02000000000000000000" pitchFamily="2" charset="-78"/>
              </a:rPr>
              <a:t>المسألة المتبقية </a:t>
            </a:r>
            <a:r>
              <a:rPr lang="ar-SA" sz="4000" b="1" dirty="0">
                <a:solidFill>
                  <a:srgbClr val="C00000"/>
                </a:solidFill>
                <a:latin typeface="Microsoft Uighur" panose="02000000000000000000" pitchFamily="2" charset="-78"/>
                <a:cs typeface="Microsoft Uighur" panose="02000000000000000000" pitchFamily="2" charset="-78"/>
              </a:rPr>
              <a:t>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8229600" y="3703632"/>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2903841"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9600" y="4650916"/>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3130843" y="4506048"/>
            <a:ext cx="2126957" cy="2852433"/>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جداء الأعداد العشرية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ضرب الأعداد العشرية في 0.1، 0.01، 0.001</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ترتيب الأعداد العشرية</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28060</TotalTime>
  <Words>1827</Words>
  <Application>Microsoft Office PowerPoint</Application>
  <PresentationFormat>Personnalisé</PresentationFormat>
  <Paragraphs>396</Paragraphs>
  <Slides>52</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52</vt:i4>
      </vt:variant>
    </vt:vector>
  </HeadingPairs>
  <TitlesOfParts>
    <vt:vector size="64" baseType="lpstr">
      <vt:lpstr>Microsoft Uighur</vt:lpstr>
      <vt:lpstr>Montserrat</vt:lpstr>
      <vt:lpstr>Dubai</vt:lpstr>
      <vt:lpstr>Carelia</vt:lpstr>
      <vt:lpstr>Montserrat Light</vt:lpstr>
      <vt:lpstr>Wingdings</vt:lpstr>
      <vt:lpstr>29LT Bukra Regular</vt:lpstr>
      <vt:lpstr>Calibri</vt:lpstr>
      <vt:lpstr>Dosis</vt:lpstr>
      <vt:lpstr>Montserrat Medium</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236</cp:revision>
  <dcterms:created xsi:type="dcterms:W3CDTF">2006-08-16T00:00:00Z</dcterms:created>
  <dcterms:modified xsi:type="dcterms:W3CDTF">2025-09-28T04:11:21Z</dcterms:modified>
  <dc:identifier>DAFtlvZnwz4</dc:identifier>
</cp:coreProperties>
</file>