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62"/>
  </p:notesMasterIdLst>
  <p:sldIdLst>
    <p:sldId id="257" r:id="rId2"/>
    <p:sldId id="2134808553" r:id="rId3"/>
    <p:sldId id="2134808554" r:id="rId4"/>
    <p:sldId id="2134808552" r:id="rId5"/>
    <p:sldId id="2134805392" r:id="rId6"/>
    <p:sldId id="2134805155" r:id="rId7"/>
    <p:sldId id="2134808443" r:id="rId8"/>
    <p:sldId id="2134808556" r:id="rId9"/>
    <p:sldId id="386" r:id="rId10"/>
    <p:sldId id="2134808444" r:id="rId11"/>
    <p:sldId id="2134808674" r:id="rId12"/>
    <p:sldId id="2134805396" r:id="rId13"/>
    <p:sldId id="2134808570" r:id="rId14"/>
    <p:sldId id="2147482528" r:id="rId15"/>
    <p:sldId id="2147482534" r:id="rId16"/>
    <p:sldId id="2147482535" r:id="rId17"/>
    <p:sldId id="2147482536" r:id="rId18"/>
    <p:sldId id="2147482537" r:id="rId19"/>
    <p:sldId id="2147482538" r:id="rId20"/>
    <p:sldId id="2147482539" r:id="rId21"/>
    <p:sldId id="2134808598" r:id="rId22"/>
    <p:sldId id="2134808599" r:id="rId23"/>
    <p:sldId id="2134808459" r:id="rId24"/>
    <p:sldId id="2134808653" r:id="rId25"/>
    <p:sldId id="2147482529" r:id="rId26"/>
    <p:sldId id="2134808612" r:id="rId27"/>
    <p:sldId id="2134808613" r:id="rId28"/>
    <p:sldId id="2134808460" r:id="rId29"/>
    <p:sldId id="2147482540" r:id="rId30"/>
    <p:sldId id="2134808538" r:id="rId31"/>
    <p:sldId id="2134808687" r:id="rId32"/>
    <p:sldId id="2134808688" r:id="rId33"/>
    <p:sldId id="2147482541" r:id="rId34"/>
    <p:sldId id="2147482542" r:id="rId35"/>
    <p:sldId id="2147482531" r:id="rId36"/>
    <p:sldId id="2134808673" r:id="rId37"/>
    <p:sldId id="2134808619" r:id="rId38"/>
    <p:sldId id="2134808543" r:id="rId39"/>
    <p:sldId id="2134808454" r:id="rId40"/>
    <p:sldId id="2134808542" r:id="rId41"/>
    <p:sldId id="2134808491" r:id="rId42"/>
    <p:sldId id="2134808578" r:id="rId43"/>
    <p:sldId id="2134808579" r:id="rId44"/>
    <p:sldId id="2134808560" r:id="rId45"/>
    <p:sldId id="2134808580" r:id="rId46"/>
    <p:sldId id="2134808581" r:id="rId47"/>
    <p:sldId id="2134808561" r:id="rId48"/>
    <p:sldId id="2134808582" r:id="rId49"/>
    <p:sldId id="2134808583" r:id="rId50"/>
    <p:sldId id="2134808584" r:id="rId51"/>
    <p:sldId id="2134808585" r:id="rId52"/>
    <p:sldId id="2134808586" r:id="rId53"/>
    <p:sldId id="2134808620" r:id="rId54"/>
    <p:sldId id="2134808621" r:id="rId55"/>
    <p:sldId id="2134808690" r:id="rId56"/>
    <p:sldId id="2134808691" r:id="rId57"/>
    <p:sldId id="2134808503" r:id="rId58"/>
    <p:sldId id="2134808504" r:id="rId59"/>
    <p:sldId id="2147482526" r:id="rId60"/>
    <p:sldId id="2147482527" r:id="rId61"/>
  </p:sldIdLst>
  <p:sldSz cx="13716000" cy="10287000"/>
  <p:notesSz cx="6858000" cy="9144000"/>
  <p:embeddedFontLst>
    <p:embeddedFont>
      <p:font typeface="29LT Bukra Regular" panose="020B0604020202020204" charset="0"/>
      <p:regular r:id="rId63"/>
    </p:embeddedFont>
    <p:embeddedFont>
      <p:font typeface="Carelia" panose="020B0604020202020204" charset="0"/>
      <p:regular r:id="rId64"/>
    </p:embeddedFont>
    <p:embeddedFont>
      <p:font typeface="Dosis" pitchFamily="2" charset="0"/>
      <p:regular r:id="rId65"/>
      <p:bold r:id="rId66"/>
    </p:embeddedFont>
    <p:embeddedFont>
      <p:font typeface="Dubai" panose="020B0503030403030204" pitchFamily="34" charset="-78"/>
      <p:regular r:id="rId67"/>
      <p:bold r:id="rId68"/>
    </p:embeddedFont>
    <p:embeddedFont>
      <p:font typeface="Microsoft Uighur" panose="02000000000000000000" pitchFamily="2" charset="-78"/>
      <p:regular r:id="rId69"/>
      <p:bold r:id="rId70"/>
    </p:embeddedFont>
    <p:embeddedFont>
      <p:font typeface="Montserrat" panose="00000500000000000000" pitchFamily="2" charset="0"/>
      <p:regular r:id="rId71"/>
      <p:bold r:id="rId72"/>
      <p:italic r:id="rId73"/>
      <p:boldItalic r:id="rId74"/>
    </p:embeddedFont>
    <p:embeddedFont>
      <p:font typeface="Montserrat Light" panose="00000400000000000000" pitchFamily="2" charset="0"/>
      <p:regular r:id="rId75"/>
      <p:italic r:id="rId76"/>
    </p:embeddedFont>
    <p:embeddedFont>
      <p:font typeface="Montserrat Medium" panose="00000600000000000000" pitchFamily="2" charset="0"/>
      <p:regular r:id="rId77"/>
      <p:italic r:id="rId7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C283"/>
    <a:srgbClr val="829D4A"/>
    <a:srgbClr val="02BDC9"/>
    <a:srgbClr val="F98F51"/>
    <a:srgbClr val="0097B2"/>
    <a:srgbClr val="3D8FA5"/>
    <a:srgbClr val="106585"/>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5226" autoAdjust="0"/>
  </p:normalViewPr>
  <p:slideViewPr>
    <p:cSldViewPr>
      <p:cViewPr varScale="1">
        <p:scale>
          <a:sx n="47" d="100"/>
          <a:sy n="47" d="100"/>
        </p:scale>
        <p:origin x="130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fntdata"/><Relationship Id="rId68" Type="http://schemas.openxmlformats.org/officeDocument/2006/relationships/font" Target="fonts/font6.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2.fntdata"/><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0.fntdata"/><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70" Type="http://schemas.openxmlformats.org/officeDocument/2006/relationships/font" Target="fonts/font8.fntdata"/><Relationship Id="rId75"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font" Target="fonts/font16.fnt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4.fntdata"/><Relationship Id="rId7" Type="http://schemas.openxmlformats.org/officeDocument/2006/relationships/slide" Target="slides/slide6.xml"/><Relationship Id="rId71" Type="http://schemas.openxmlformats.org/officeDocument/2006/relationships/font" Target="fonts/font9.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4239786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8.png"/><Relationship Id="rId7" Type="http://schemas.openxmlformats.org/officeDocument/2006/relationships/image" Target="../media/image32.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1.png"/><Relationship Id="rId5" Type="http://schemas.openxmlformats.org/officeDocument/2006/relationships/image" Target="../media/image22.png"/><Relationship Id="rId4" Type="http://schemas.openxmlformats.org/officeDocument/2006/relationships/image" Target="../media/image9.svg"/><Relationship Id="rId9"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38.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2.png"/><Relationship Id="rId5" Type="http://schemas.microsoft.com/office/2007/relationships/hdphoto" Target="../media/hdphoto1.wdp"/><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8.png"/><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svg"/></Relationships>
</file>

<file path=ppt/slides/_rels/slide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0.png"/><Relationship Id="rId4" Type="http://schemas.openxmlformats.org/officeDocument/2006/relationships/image" Target="../media/image53.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60.jpeg"/></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4</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3642589" y="6337711"/>
            <a:ext cx="4150825"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التحدي (الأعداد العشرية)</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dirty="0">
                <a:latin typeface="Microsoft Uighur" panose="02000000000000000000" pitchFamily="2" charset="-78"/>
                <a:cs typeface="Microsoft Uighur" panose="02000000000000000000" pitchFamily="2" charset="-78"/>
              </a:rPr>
              <a:t> 3</a:t>
            </a:r>
            <a:endParaRPr lang="ar-SA" sz="4400" b="1" dirty="0">
              <a:latin typeface="Microsoft Uighur" panose="02000000000000000000" pitchFamily="2" charset="-78"/>
              <a:cs typeface="Microsoft Uighur" panose="02000000000000000000" pitchFamily="2" charset="-78"/>
            </a:endParaRPr>
          </a:p>
          <a:p>
            <a:pPr marL="0" algn="ctr" defTabSz="914400" rtl="1" eaLnBrk="1" latinLnBrk="0" hangingPunct="1"/>
            <a:r>
              <a:rPr lang="ar-MA" sz="4400" b="1" dirty="0">
                <a:latin typeface="Microsoft Uighur" panose="02000000000000000000" pitchFamily="2" charset="-78"/>
                <a:cs typeface="Microsoft Uighur" panose="02000000000000000000" pitchFamily="2" charset="-78"/>
              </a:rPr>
              <a:t>التميز</a:t>
            </a:r>
            <a:endParaRPr lang="fr-FR"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lang="ar-MA" sz="3200" dirty="0">
                <a:solidFill>
                  <a:prstClr val="white">
                    <a:lumMod val="75000"/>
                  </a:prstClr>
                </a:solidFill>
                <a:latin typeface="Microsoft Uighur" panose="02000000000000000000" pitchFamily="2" charset="-78"/>
                <a:cs typeface="Microsoft Uighur" panose="02000000000000000000" pitchFamily="2" charset="-78"/>
              </a:rPr>
              <a:t>     لسلوك جيد في القسم علي أن:</a:t>
            </a:r>
            <a:endParaRPr kumimoji="0" lang="fr-FR" sz="3200" b="0"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سيفوز التلاميذ الذين يلتزمون بهذه السلوك</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ات</a:t>
            </a: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بنجمة التميز</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الوسائل المشتركة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بركار</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مسلاط</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أشارك في تزيين فصلي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بالصويرات</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325060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الحساب الذهني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28A0092B-C50C-407E-A947-70E740481C1C}">
                <a14:useLocalDpi xmlns:a14="http://schemas.microsoft.com/office/drawing/2010/main" val="0"/>
              </a:ext>
            </a:extLst>
          </a:blip>
          <a:srcRect t="3876" b="3876"/>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 معي سأشرح لكم خاصيات ضرب الأعداد العشرية في 10، 100، 1000</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3965432512"/>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E37BC-4862-2FE8-0DD9-45B6D9343B2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A4FAB05-D64F-E99B-8752-CE37AA9A1980}"/>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EE1DED-B0B4-9B63-7115-1E66256F6627}"/>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110F9AB-BF08-6837-E51C-9E5DF6D1B336}"/>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DD93612-ED79-38A8-851F-4D92C87A18CF}"/>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 جيدا</a:t>
            </a:r>
            <a:endParaRPr kumimoji="0" lang="fr-FR" sz="36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7212038-F6D7-3C38-42A3-59A676C6753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AA58BF46-A4B2-CFA3-5937-310435153E2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67412AA4-6EE3-3E08-F44C-D421C83D4BE7}"/>
              </a:ext>
            </a:extLst>
          </p:cNvPr>
          <p:cNvSpPr txBox="1"/>
          <p:nvPr/>
        </p:nvSpPr>
        <p:spPr>
          <a:xfrm>
            <a:off x="1357128" y="5580103"/>
            <a:ext cx="11582400" cy="1107996"/>
          </a:xfrm>
          <a:prstGeom prst="rect">
            <a:avLst/>
          </a:prstGeom>
          <a:noFill/>
          <a:ln w="38100">
            <a:solidFill>
              <a:srgbClr val="00B050"/>
            </a:solidFill>
          </a:ln>
        </p:spPr>
        <p:txBody>
          <a:bodyPr wrap="square" rtlCol="0">
            <a:spAutoFit/>
          </a:bodyPr>
          <a:lstStyle/>
          <a:p>
            <a:pPr algn="ctr" rtl="1"/>
            <a:r>
              <a:rPr lang="fr-FR" sz="6600" dirty="0"/>
              <a:t>3,497 × 10 = </a:t>
            </a:r>
          </a:p>
        </p:txBody>
      </p:sp>
    </p:spTree>
    <p:extLst>
      <p:ext uri="{BB962C8B-B14F-4D97-AF65-F5344CB8AC3E}">
        <p14:creationId xmlns:p14="http://schemas.microsoft.com/office/powerpoint/2010/main" val="228980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769BF-40AA-71E6-ABE5-A7828D83E24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13D2288-4FD0-7F91-D906-7B96B0B5E405}"/>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EB22FE8-2993-265C-AF00-AA04A6CCD296}"/>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982C5AE-FBA4-1DE9-E6F1-9AE0B86AF3E7}"/>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8656E7E-94AE-C157-B48A-E8447EB6D03D}"/>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 جيدا</a:t>
            </a:r>
            <a:endParaRPr kumimoji="0" lang="fr-FR" sz="36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D5CA633C-8931-F0E0-F1B6-E523411E655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19E0F6A9-EB61-63D9-1FF1-AC778328776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2A510913-7457-E78D-0AA2-73E3A3B576EC}"/>
              </a:ext>
            </a:extLst>
          </p:cNvPr>
          <p:cNvSpPr txBox="1"/>
          <p:nvPr/>
        </p:nvSpPr>
        <p:spPr>
          <a:xfrm>
            <a:off x="1043525" y="5661336"/>
            <a:ext cx="11582400" cy="1107996"/>
          </a:xfrm>
          <a:prstGeom prst="rect">
            <a:avLst/>
          </a:prstGeom>
          <a:noFill/>
          <a:ln w="38100">
            <a:solidFill>
              <a:srgbClr val="00B050"/>
            </a:solidFill>
          </a:ln>
        </p:spPr>
        <p:txBody>
          <a:bodyPr wrap="square" rtlCol="0">
            <a:spAutoFit/>
          </a:bodyPr>
          <a:lstStyle/>
          <a:p>
            <a:pPr algn="ctr" rtl="1"/>
            <a:r>
              <a:rPr lang="fr-FR" sz="6600" dirty="0"/>
              <a:t>3</a:t>
            </a:r>
            <a:r>
              <a:rPr lang="fr-FR" sz="6600" dirty="0">
                <a:solidFill>
                  <a:srgbClr val="FF0000"/>
                </a:solidFill>
              </a:rPr>
              <a:t>,</a:t>
            </a:r>
            <a:r>
              <a:rPr lang="fr-FR" sz="6600" dirty="0"/>
              <a:t>497 × 10 = 34</a:t>
            </a:r>
            <a:r>
              <a:rPr lang="fr-FR" sz="6600" dirty="0">
                <a:solidFill>
                  <a:srgbClr val="FF0000"/>
                </a:solidFill>
              </a:rPr>
              <a:t>,</a:t>
            </a:r>
            <a:r>
              <a:rPr lang="fr-FR" sz="6600" dirty="0"/>
              <a:t>97 </a:t>
            </a:r>
          </a:p>
        </p:txBody>
      </p:sp>
      <p:cxnSp>
        <p:nvCxnSpPr>
          <p:cNvPr id="4" name="Connecteur droit 3">
            <a:extLst>
              <a:ext uri="{FF2B5EF4-FFF2-40B4-BE49-F238E27FC236}">
                <a16:creationId xmlns:a16="http://schemas.microsoft.com/office/drawing/2014/main" id="{917A27D4-313B-04E9-A31E-7CBB6DC1CE91}"/>
              </a:ext>
            </a:extLst>
          </p:cNvPr>
          <p:cNvCxnSpPr>
            <a:cxnSpLocks/>
          </p:cNvCxnSpPr>
          <p:nvPr/>
        </p:nvCxnSpPr>
        <p:spPr>
          <a:xfrm flipV="1">
            <a:off x="4572000" y="48387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77270112-CD4B-E3DD-D965-69C3F833D4DB}"/>
              </a:ext>
            </a:extLst>
          </p:cNvPr>
          <p:cNvCxnSpPr/>
          <p:nvPr/>
        </p:nvCxnSpPr>
        <p:spPr>
          <a:xfrm>
            <a:off x="4572000" y="4838700"/>
            <a:ext cx="68580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BCC944B6-A6A1-E95D-7454-9ECD6AD77552}"/>
              </a:ext>
            </a:extLst>
          </p:cNvPr>
          <p:cNvSpPr txBox="1"/>
          <p:nvPr/>
        </p:nvSpPr>
        <p:spPr>
          <a:xfrm>
            <a:off x="5334000" y="4305300"/>
            <a:ext cx="2362199" cy="1077218"/>
          </a:xfrm>
          <a:prstGeom prst="rect">
            <a:avLst/>
          </a:prstGeom>
          <a:noFill/>
          <a:ln>
            <a:solidFill>
              <a:srgbClr val="FF0000"/>
            </a:solidFill>
          </a:ln>
        </p:spPr>
        <p:txBody>
          <a:bodyPr wrap="square" rtlCol="0">
            <a:spAutoFit/>
          </a:bodyPr>
          <a:lstStyle/>
          <a:p>
            <a:pPr algn="ctr" rtl="1"/>
            <a:r>
              <a:rPr lang="ar-MA" sz="3200" dirty="0"/>
              <a:t>نضع العدد </a:t>
            </a:r>
            <a:r>
              <a:rPr lang="fr-FR" sz="3200" dirty="0"/>
              <a:t>3,497</a:t>
            </a:r>
            <a:r>
              <a:rPr lang="ar-MA" sz="3200" dirty="0"/>
              <a:t> كما هو</a:t>
            </a:r>
            <a:endParaRPr lang="fr-FR" sz="3200" dirty="0"/>
          </a:p>
        </p:txBody>
      </p:sp>
      <p:cxnSp>
        <p:nvCxnSpPr>
          <p:cNvPr id="24" name="Connecteur droit 23">
            <a:extLst>
              <a:ext uri="{FF2B5EF4-FFF2-40B4-BE49-F238E27FC236}">
                <a16:creationId xmlns:a16="http://schemas.microsoft.com/office/drawing/2014/main" id="{A3C4CDC6-7E3D-84E2-4732-609CCD4DA276}"/>
              </a:ext>
            </a:extLst>
          </p:cNvPr>
          <p:cNvCxnSpPr/>
          <p:nvPr/>
        </p:nvCxnSpPr>
        <p:spPr>
          <a:xfrm>
            <a:off x="7772399" y="4838700"/>
            <a:ext cx="762001"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40051696-F605-2DF1-13A4-3AB540063410}"/>
              </a:ext>
            </a:extLst>
          </p:cNvPr>
          <p:cNvCxnSpPr/>
          <p:nvPr/>
        </p:nvCxnSpPr>
        <p:spPr>
          <a:xfrm>
            <a:off x="8534400" y="4838700"/>
            <a:ext cx="0" cy="10668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0F3043CC-3591-0B8A-1342-B29AFEE69247}"/>
              </a:ext>
            </a:extLst>
          </p:cNvPr>
          <p:cNvSpPr txBox="1"/>
          <p:nvPr/>
        </p:nvSpPr>
        <p:spPr>
          <a:xfrm>
            <a:off x="4724401" y="7277449"/>
            <a:ext cx="3657600" cy="1569660"/>
          </a:xfrm>
          <a:prstGeom prst="rect">
            <a:avLst/>
          </a:prstGeom>
          <a:noFill/>
          <a:ln>
            <a:solidFill>
              <a:srgbClr val="FF0000"/>
            </a:solidFill>
          </a:ln>
        </p:spPr>
        <p:txBody>
          <a:bodyPr wrap="square" rtlCol="0">
            <a:spAutoFit/>
          </a:bodyPr>
          <a:lstStyle/>
          <a:p>
            <a:pPr algn="ctr" rtl="1"/>
            <a:r>
              <a:rPr lang="ar-MA" sz="3200" dirty="0"/>
              <a:t>نزيح الفاصلة برقم واحد إلى اليمين لأن 10 له صفر واحد</a:t>
            </a:r>
            <a:endParaRPr lang="fr-FR" sz="3200" dirty="0"/>
          </a:p>
        </p:txBody>
      </p:sp>
      <p:cxnSp>
        <p:nvCxnSpPr>
          <p:cNvPr id="30" name="Connecteur droit 29">
            <a:extLst>
              <a:ext uri="{FF2B5EF4-FFF2-40B4-BE49-F238E27FC236}">
                <a16:creationId xmlns:a16="http://schemas.microsoft.com/office/drawing/2014/main" id="{4B29B7B2-5C33-788D-034F-9D6C8CA8AB96}"/>
              </a:ext>
            </a:extLst>
          </p:cNvPr>
          <p:cNvCxnSpPr/>
          <p:nvPr/>
        </p:nvCxnSpPr>
        <p:spPr>
          <a:xfrm>
            <a:off x="4114800" y="6540732"/>
            <a:ext cx="0" cy="134596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A96E632F-43BC-0C0E-2545-1F80F9305C97}"/>
              </a:ext>
            </a:extLst>
          </p:cNvPr>
          <p:cNvCxnSpPr/>
          <p:nvPr/>
        </p:nvCxnSpPr>
        <p:spPr>
          <a:xfrm>
            <a:off x="4114800" y="7886700"/>
            <a:ext cx="60960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2E1D196C-B81D-FD32-528F-597DD09137BC}"/>
              </a:ext>
            </a:extLst>
          </p:cNvPr>
          <p:cNvCxnSpPr/>
          <p:nvPr/>
        </p:nvCxnSpPr>
        <p:spPr>
          <a:xfrm flipV="1">
            <a:off x="8915400" y="6540732"/>
            <a:ext cx="0" cy="13459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B4698900-7377-0032-1D12-E0A87ADFB242}"/>
              </a:ext>
            </a:extLst>
          </p:cNvPr>
          <p:cNvCxnSpPr/>
          <p:nvPr/>
        </p:nvCxnSpPr>
        <p:spPr>
          <a:xfrm>
            <a:off x="8382001" y="7886700"/>
            <a:ext cx="533399"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7146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67B54-47E4-9983-3479-DA6AD26BA4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4A01CDA-7BEC-EECA-2789-FB19993C70EE}"/>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6BE770A-25C5-6669-F091-CAFA2AC27E76}"/>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F34EF33-A828-0D9B-86C5-D5CD06308927}"/>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27CC0B1E-36FD-4F4F-5C3C-9BD6F3512DE9}"/>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 جيدا</a:t>
            </a:r>
            <a:endParaRPr kumimoji="0" lang="fr-FR" sz="36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F1F11A6-14A8-18C0-5DB5-72315FBA31AB}"/>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894A08FF-6232-3F3A-A3D8-713988F8036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F880212D-0782-9BAA-C2B7-16912B6785C4}"/>
              </a:ext>
            </a:extLst>
          </p:cNvPr>
          <p:cNvSpPr txBox="1"/>
          <p:nvPr/>
        </p:nvSpPr>
        <p:spPr>
          <a:xfrm>
            <a:off x="1357128" y="5580103"/>
            <a:ext cx="11582400" cy="1107996"/>
          </a:xfrm>
          <a:prstGeom prst="rect">
            <a:avLst/>
          </a:prstGeom>
          <a:noFill/>
          <a:ln w="38100">
            <a:solidFill>
              <a:srgbClr val="00B050"/>
            </a:solidFill>
          </a:ln>
        </p:spPr>
        <p:txBody>
          <a:bodyPr wrap="square" rtlCol="0">
            <a:spAutoFit/>
          </a:bodyPr>
          <a:lstStyle/>
          <a:p>
            <a:pPr algn="ctr" rtl="1"/>
            <a:r>
              <a:rPr lang="fr-FR" sz="6600" dirty="0"/>
              <a:t>3,497 × 100 = </a:t>
            </a:r>
          </a:p>
        </p:txBody>
      </p:sp>
    </p:spTree>
    <p:extLst>
      <p:ext uri="{BB962C8B-B14F-4D97-AF65-F5344CB8AC3E}">
        <p14:creationId xmlns:p14="http://schemas.microsoft.com/office/powerpoint/2010/main" val="1177906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0C8E8-7B52-DEFE-3B41-2D1657BBEF9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391C580-D4BE-7C49-2CFE-CFA01FBBA283}"/>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F4B3ED2-94E6-B0DA-3376-1007DC54D759}"/>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0C0A5A0-2AB2-3EBC-D30B-084405E8256A}"/>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16B554F-664E-4727-33F7-2C46668984D8}"/>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 جيدا</a:t>
            </a:r>
            <a:endParaRPr kumimoji="0" lang="fr-FR" sz="36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3BE67FAE-409D-E0D0-3117-9394B319423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7C7B8267-1769-FEF5-62A9-DD3A726CF79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DA116F42-1BB4-ED10-B618-2AE8A5B60D3B}"/>
              </a:ext>
            </a:extLst>
          </p:cNvPr>
          <p:cNvSpPr txBox="1"/>
          <p:nvPr/>
        </p:nvSpPr>
        <p:spPr>
          <a:xfrm>
            <a:off x="1043525" y="5661336"/>
            <a:ext cx="11582400" cy="1107996"/>
          </a:xfrm>
          <a:prstGeom prst="rect">
            <a:avLst/>
          </a:prstGeom>
          <a:noFill/>
          <a:ln w="38100">
            <a:solidFill>
              <a:srgbClr val="00B050"/>
            </a:solidFill>
          </a:ln>
        </p:spPr>
        <p:txBody>
          <a:bodyPr wrap="square" rtlCol="0">
            <a:spAutoFit/>
          </a:bodyPr>
          <a:lstStyle/>
          <a:p>
            <a:pPr algn="ctr" rtl="1"/>
            <a:r>
              <a:rPr lang="fr-FR" sz="6600" dirty="0"/>
              <a:t>3</a:t>
            </a:r>
            <a:r>
              <a:rPr lang="fr-FR" sz="6600" dirty="0">
                <a:solidFill>
                  <a:srgbClr val="FF0000"/>
                </a:solidFill>
              </a:rPr>
              <a:t>,</a:t>
            </a:r>
            <a:r>
              <a:rPr lang="fr-FR" sz="6600" dirty="0"/>
              <a:t>497 × 100 = 349</a:t>
            </a:r>
            <a:r>
              <a:rPr lang="fr-FR" sz="6600" dirty="0">
                <a:solidFill>
                  <a:srgbClr val="FF0000"/>
                </a:solidFill>
              </a:rPr>
              <a:t>,</a:t>
            </a:r>
            <a:r>
              <a:rPr lang="fr-FR" sz="6600" dirty="0"/>
              <a:t>7 </a:t>
            </a:r>
          </a:p>
        </p:txBody>
      </p:sp>
      <p:cxnSp>
        <p:nvCxnSpPr>
          <p:cNvPr id="4" name="Connecteur droit 3">
            <a:extLst>
              <a:ext uri="{FF2B5EF4-FFF2-40B4-BE49-F238E27FC236}">
                <a16:creationId xmlns:a16="http://schemas.microsoft.com/office/drawing/2014/main" id="{B8F2862C-2B4C-A45C-C350-B2865079A0C0}"/>
              </a:ext>
            </a:extLst>
          </p:cNvPr>
          <p:cNvCxnSpPr>
            <a:cxnSpLocks/>
          </p:cNvCxnSpPr>
          <p:nvPr/>
        </p:nvCxnSpPr>
        <p:spPr>
          <a:xfrm flipV="1">
            <a:off x="4572000" y="48387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D3A0A315-47FA-23F5-BDC8-DDC506982301}"/>
              </a:ext>
            </a:extLst>
          </p:cNvPr>
          <p:cNvCxnSpPr/>
          <p:nvPr/>
        </p:nvCxnSpPr>
        <p:spPr>
          <a:xfrm>
            <a:off x="4572000" y="4838700"/>
            <a:ext cx="68580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244A1053-B608-5A30-0D1F-C48F9A312D06}"/>
              </a:ext>
            </a:extLst>
          </p:cNvPr>
          <p:cNvSpPr txBox="1"/>
          <p:nvPr/>
        </p:nvSpPr>
        <p:spPr>
          <a:xfrm>
            <a:off x="5334000" y="4305300"/>
            <a:ext cx="2362199" cy="1077218"/>
          </a:xfrm>
          <a:prstGeom prst="rect">
            <a:avLst/>
          </a:prstGeom>
          <a:noFill/>
          <a:ln>
            <a:solidFill>
              <a:srgbClr val="FF0000"/>
            </a:solidFill>
          </a:ln>
        </p:spPr>
        <p:txBody>
          <a:bodyPr wrap="square" rtlCol="0">
            <a:spAutoFit/>
          </a:bodyPr>
          <a:lstStyle/>
          <a:p>
            <a:pPr algn="ctr" rtl="1"/>
            <a:r>
              <a:rPr lang="ar-MA" sz="3200" dirty="0"/>
              <a:t>نضع العدد </a:t>
            </a:r>
            <a:r>
              <a:rPr lang="fr-FR" sz="3200" dirty="0"/>
              <a:t>3,497</a:t>
            </a:r>
            <a:r>
              <a:rPr lang="ar-MA" sz="3200" dirty="0"/>
              <a:t> كما هو</a:t>
            </a:r>
            <a:endParaRPr lang="fr-FR" sz="3200" dirty="0"/>
          </a:p>
        </p:txBody>
      </p:sp>
      <p:cxnSp>
        <p:nvCxnSpPr>
          <p:cNvPr id="24" name="Connecteur droit 23">
            <a:extLst>
              <a:ext uri="{FF2B5EF4-FFF2-40B4-BE49-F238E27FC236}">
                <a16:creationId xmlns:a16="http://schemas.microsoft.com/office/drawing/2014/main" id="{6FBFCB1A-3A79-5E0E-1880-A5F00299D662}"/>
              </a:ext>
            </a:extLst>
          </p:cNvPr>
          <p:cNvCxnSpPr/>
          <p:nvPr/>
        </p:nvCxnSpPr>
        <p:spPr>
          <a:xfrm>
            <a:off x="7772399" y="4838700"/>
            <a:ext cx="762001"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B90BB85D-100F-9B76-05F9-553E8B51921C}"/>
              </a:ext>
            </a:extLst>
          </p:cNvPr>
          <p:cNvCxnSpPr/>
          <p:nvPr/>
        </p:nvCxnSpPr>
        <p:spPr>
          <a:xfrm>
            <a:off x="8534400" y="4838700"/>
            <a:ext cx="0" cy="10668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6D6FF9BB-4B37-1789-FAC0-3FC06888AFE5}"/>
              </a:ext>
            </a:extLst>
          </p:cNvPr>
          <p:cNvSpPr txBox="1"/>
          <p:nvPr/>
        </p:nvSpPr>
        <p:spPr>
          <a:xfrm>
            <a:off x="4724401" y="7277449"/>
            <a:ext cx="3657600" cy="1569660"/>
          </a:xfrm>
          <a:prstGeom prst="rect">
            <a:avLst/>
          </a:prstGeom>
          <a:noFill/>
          <a:ln>
            <a:solidFill>
              <a:srgbClr val="FF0000"/>
            </a:solidFill>
          </a:ln>
        </p:spPr>
        <p:txBody>
          <a:bodyPr wrap="square" rtlCol="0">
            <a:spAutoFit/>
          </a:bodyPr>
          <a:lstStyle/>
          <a:p>
            <a:pPr algn="ctr" rtl="1"/>
            <a:r>
              <a:rPr lang="ar-MA" sz="3200" dirty="0"/>
              <a:t>نزيح الفاصلة برقمين إلى اليمين لأن 100 له صفران</a:t>
            </a:r>
            <a:endParaRPr lang="fr-FR" sz="3200" dirty="0"/>
          </a:p>
        </p:txBody>
      </p:sp>
      <p:cxnSp>
        <p:nvCxnSpPr>
          <p:cNvPr id="30" name="Connecteur droit 29">
            <a:extLst>
              <a:ext uri="{FF2B5EF4-FFF2-40B4-BE49-F238E27FC236}">
                <a16:creationId xmlns:a16="http://schemas.microsoft.com/office/drawing/2014/main" id="{4F09BF00-E255-B277-4DEE-D6BAB3557873}"/>
              </a:ext>
            </a:extLst>
          </p:cNvPr>
          <p:cNvCxnSpPr/>
          <p:nvPr/>
        </p:nvCxnSpPr>
        <p:spPr>
          <a:xfrm>
            <a:off x="3886200" y="6540732"/>
            <a:ext cx="0" cy="134596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CE0FAB4A-E4C9-1685-C252-C89980EE647A}"/>
              </a:ext>
            </a:extLst>
          </p:cNvPr>
          <p:cNvCxnSpPr>
            <a:cxnSpLocks/>
          </p:cNvCxnSpPr>
          <p:nvPr/>
        </p:nvCxnSpPr>
        <p:spPr>
          <a:xfrm>
            <a:off x="3886200" y="7886700"/>
            <a:ext cx="83820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64228E46-00A8-0A93-B86F-C210A4E97F92}"/>
              </a:ext>
            </a:extLst>
          </p:cNvPr>
          <p:cNvCxnSpPr/>
          <p:nvPr/>
        </p:nvCxnSpPr>
        <p:spPr>
          <a:xfrm flipV="1">
            <a:off x="9525000" y="6540732"/>
            <a:ext cx="0" cy="13459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22AD9DC8-F12F-9D8D-99A6-0E7CF09ADD09}"/>
              </a:ext>
            </a:extLst>
          </p:cNvPr>
          <p:cNvCxnSpPr>
            <a:cxnSpLocks/>
          </p:cNvCxnSpPr>
          <p:nvPr/>
        </p:nvCxnSpPr>
        <p:spPr>
          <a:xfrm>
            <a:off x="8382001" y="7886700"/>
            <a:ext cx="1142999"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4737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2F163-6A1B-6C65-F57B-25FABB7594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7BE17E8-ECB2-C6A2-00C3-3CCC3CD34811}"/>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05F79F2-E21E-0BDC-2914-E2AA8DA12044}"/>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31E8D98E-6BE1-E7E7-B6FF-0A948C330E2B}"/>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89B7597C-A443-C504-05A9-CC43A2B625F1}"/>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 جيدا</a:t>
            </a:r>
            <a:endParaRPr kumimoji="0" lang="fr-FR" sz="36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092AF4A-0207-191D-B161-036E0808F9D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D3E667BC-5AEC-0FA3-89B4-20C246C9593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968FEC56-C054-159B-F277-4EE2A5079A9B}"/>
              </a:ext>
            </a:extLst>
          </p:cNvPr>
          <p:cNvSpPr txBox="1"/>
          <p:nvPr/>
        </p:nvSpPr>
        <p:spPr>
          <a:xfrm>
            <a:off x="1357128" y="5580103"/>
            <a:ext cx="11582400" cy="1107996"/>
          </a:xfrm>
          <a:prstGeom prst="rect">
            <a:avLst/>
          </a:prstGeom>
          <a:noFill/>
          <a:ln w="38100">
            <a:solidFill>
              <a:srgbClr val="00B050"/>
            </a:solidFill>
          </a:ln>
        </p:spPr>
        <p:txBody>
          <a:bodyPr wrap="square" rtlCol="0">
            <a:spAutoFit/>
          </a:bodyPr>
          <a:lstStyle/>
          <a:p>
            <a:pPr algn="ctr" rtl="1"/>
            <a:r>
              <a:rPr lang="fr-FR" sz="6600" dirty="0"/>
              <a:t>3,497 × 1000 = </a:t>
            </a:r>
          </a:p>
        </p:txBody>
      </p:sp>
    </p:spTree>
    <p:extLst>
      <p:ext uri="{BB962C8B-B14F-4D97-AF65-F5344CB8AC3E}">
        <p14:creationId xmlns:p14="http://schemas.microsoft.com/office/powerpoint/2010/main" val="1452612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A69B1-F933-F116-B6E2-D8CFC08EBEF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AF6783-1033-A80D-5DBE-D3169D945DC8}"/>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6B39D86-E760-EED7-35EE-E7B2104A0A25}"/>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F548D78-8720-892B-DAF2-6585A154BD5B}"/>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E09C225-D5DC-AF98-856C-EC221148726E}"/>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 جيدا</a:t>
            </a:r>
            <a:endParaRPr kumimoji="0" lang="fr-FR" sz="36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A3BA04C-6165-5DEE-9BCD-75E506A49C8B}"/>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040CC12D-DE08-5B3A-487C-7C369A31745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A6CBDDB9-F4E2-6BB3-D008-4097266A4A4C}"/>
              </a:ext>
            </a:extLst>
          </p:cNvPr>
          <p:cNvSpPr txBox="1"/>
          <p:nvPr/>
        </p:nvSpPr>
        <p:spPr>
          <a:xfrm>
            <a:off x="1043525" y="5661336"/>
            <a:ext cx="11582400" cy="1107996"/>
          </a:xfrm>
          <a:prstGeom prst="rect">
            <a:avLst/>
          </a:prstGeom>
          <a:noFill/>
          <a:ln w="38100">
            <a:solidFill>
              <a:srgbClr val="00B050"/>
            </a:solidFill>
          </a:ln>
        </p:spPr>
        <p:txBody>
          <a:bodyPr wrap="square" rtlCol="0">
            <a:spAutoFit/>
          </a:bodyPr>
          <a:lstStyle/>
          <a:p>
            <a:pPr algn="ctr" rtl="1"/>
            <a:r>
              <a:rPr lang="fr-FR" sz="6600" dirty="0"/>
              <a:t>3</a:t>
            </a:r>
            <a:r>
              <a:rPr lang="fr-FR" sz="6600" dirty="0">
                <a:solidFill>
                  <a:srgbClr val="FF0000"/>
                </a:solidFill>
              </a:rPr>
              <a:t>,</a:t>
            </a:r>
            <a:r>
              <a:rPr lang="fr-FR" sz="6600" dirty="0"/>
              <a:t>497 × 1000 = 34</a:t>
            </a:r>
            <a:r>
              <a:rPr lang="fr-FR" sz="6600" dirty="0">
                <a:solidFill>
                  <a:srgbClr val="FF0000"/>
                </a:solidFill>
              </a:rPr>
              <a:t>,</a:t>
            </a:r>
            <a:r>
              <a:rPr lang="fr-FR" sz="6600" dirty="0"/>
              <a:t>97 </a:t>
            </a:r>
          </a:p>
        </p:txBody>
      </p:sp>
      <p:cxnSp>
        <p:nvCxnSpPr>
          <p:cNvPr id="4" name="Connecteur droit 3">
            <a:extLst>
              <a:ext uri="{FF2B5EF4-FFF2-40B4-BE49-F238E27FC236}">
                <a16:creationId xmlns:a16="http://schemas.microsoft.com/office/drawing/2014/main" id="{BC3E221D-7AEC-6CDC-C198-7C72D1EA3A32}"/>
              </a:ext>
            </a:extLst>
          </p:cNvPr>
          <p:cNvCxnSpPr>
            <a:cxnSpLocks/>
          </p:cNvCxnSpPr>
          <p:nvPr/>
        </p:nvCxnSpPr>
        <p:spPr>
          <a:xfrm flipV="1">
            <a:off x="4572000" y="48387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E5818371-9BA1-771C-007A-4F9587EE769D}"/>
              </a:ext>
            </a:extLst>
          </p:cNvPr>
          <p:cNvCxnSpPr/>
          <p:nvPr/>
        </p:nvCxnSpPr>
        <p:spPr>
          <a:xfrm>
            <a:off x="4572000" y="4838700"/>
            <a:ext cx="68580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D20EEE53-570D-787F-2AE1-6B64D553C434}"/>
              </a:ext>
            </a:extLst>
          </p:cNvPr>
          <p:cNvSpPr txBox="1"/>
          <p:nvPr/>
        </p:nvSpPr>
        <p:spPr>
          <a:xfrm>
            <a:off x="5334000" y="4305300"/>
            <a:ext cx="2362199" cy="1077218"/>
          </a:xfrm>
          <a:prstGeom prst="rect">
            <a:avLst/>
          </a:prstGeom>
          <a:noFill/>
          <a:ln>
            <a:solidFill>
              <a:srgbClr val="FF0000"/>
            </a:solidFill>
          </a:ln>
        </p:spPr>
        <p:txBody>
          <a:bodyPr wrap="square" rtlCol="0">
            <a:spAutoFit/>
          </a:bodyPr>
          <a:lstStyle/>
          <a:p>
            <a:pPr algn="ctr" rtl="1"/>
            <a:r>
              <a:rPr lang="ar-MA" sz="3200" dirty="0"/>
              <a:t>نضع العدد </a:t>
            </a:r>
            <a:r>
              <a:rPr lang="fr-FR" sz="3200" dirty="0"/>
              <a:t>3,497</a:t>
            </a:r>
            <a:r>
              <a:rPr lang="ar-MA" sz="3200" dirty="0"/>
              <a:t> كما هو</a:t>
            </a:r>
            <a:endParaRPr lang="fr-FR" sz="3200" dirty="0"/>
          </a:p>
        </p:txBody>
      </p:sp>
      <p:cxnSp>
        <p:nvCxnSpPr>
          <p:cNvPr id="24" name="Connecteur droit 23">
            <a:extLst>
              <a:ext uri="{FF2B5EF4-FFF2-40B4-BE49-F238E27FC236}">
                <a16:creationId xmlns:a16="http://schemas.microsoft.com/office/drawing/2014/main" id="{629A8679-BEBF-91EE-9F1B-F59659912A14}"/>
              </a:ext>
            </a:extLst>
          </p:cNvPr>
          <p:cNvCxnSpPr/>
          <p:nvPr/>
        </p:nvCxnSpPr>
        <p:spPr>
          <a:xfrm>
            <a:off x="7772399" y="4838700"/>
            <a:ext cx="762001"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54EBF65E-C7D2-4089-1997-780FB1F8B347}"/>
              </a:ext>
            </a:extLst>
          </p:cNvPr>
          <p:cNvCxnSpPr/>
          <p:nvPr/>
        </p:nvCxnSpPr>
        <p:spPr>
          <a:xfrm>
            <a:off x="8534400" y="4838700"/>
            <a:ext cx="0" cy="10668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2D2F82B6-65BD-BDFE-2E6F-C94882CCE403}"/>
              </a:ext>
            </a:extLst>
          </p:cNvPr>
          <p:cNvSpPr txBox="1"/>
          <p:nvPr/>
        </p:nvSpPr>
        <p:spPr>
          <a:xfrm>
            <a:off x="4724401" y="7277449"/>
            <a:ext cx="3657600" cy="1569660"/>
          </a:xfrm>
          <a:prstGeom prst="rect">
            <a:avLst/>
          </a:prstGeom>
          <a:noFill/>
          <a:ln>
            <a:solidFill>
              <a:srgbClr val="FF0000"/>
            </a:solidFill>
          </a:ln>
        </p:spPr>
        <p:txBody>
          <a:bodyPr wrap="square" rtlCol="0">
            <a:spAutoFit/>
          </a:bodyPr>
          <a:lstStyle/>
          <a:p>
            <a:pPr algn="ctr" rtl="1"/>
            <a:r>
              <a:rPr lang="ar-MA" sz="3200" dirty="0"/>
              <a:t>نزيح الفاصلة بثلاثة أرقام إلى اليمين لأن 1000 له ثلاثة أصفار</a:t>
            </a:r>
            <a:endParaRPr lang="fr-FR" sz="3200" dirty="0"/>
          </a:p>
        </p:txBody>
      </p:sp>
      <p:cxnSp>
        <p:nvCxnSpPr>
          <p:cNvPr id="30" name="Connecteur droit 29">
            <a:extLst>
              <a:ext uri="{FF2B5EF4-FFF2-40B4-BE49-F238E27FC236}">
                <a16:creationId xmlns:a16="http://schemas.microsoft.com/office/drawing/2014/main" id="{DB2A01D4-D319-1DAE-795F-565597CEEDFD}"/>
              </a:ext>
            </a:extLst>
          </p:cNvPr>
          <p:cNvCxnSpPr/>
          <p:nvPr/>
        </p:nvCxnSpPr>
        <p:spPr>
          <a:xfrm>
            <a:off x="3733800" y="6540732"/>
            <a:ext cx="0" cy="134596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9A8A6CC5-D162-8BC9-057E-D8DBA4862E48}"/>
              </a:ext>
            </a:extLst>
          </p:cNvPr>
          <p:cNvCxnSpPr>
            <a:cxnSpLocks/>
          </p:cNvCxnSpPr>
          <p:nvPr/>
        </p:nvCxnSpPr>
        <p:spPr>
          <a:xfrm>
            <a:off x="3733800" y="7886700"/>
            <a:ext cx="99060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EE48712A-2A44-12A0-61D1-13787D84FBF9}"/>
              </a:ext>
            </a:extLst>
          </p:cNvPr>
          <p:cNvCxnSpPr/>
          <p:nvPr/>
        </p:nvCxnSpPr>
        <p:spPr>
          <a:xfrm flipV="1">
            <a:off x="9372600" y="6540732"/>
            <a:ext cx="0" cy="13459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291EE1E7-0FC5-B746-03D1-4E193606D5D8}"/>
              </a:ext>
            </a:extLst>
          </p:cNvPr>
          <p:cNvCxnSpPr>
            <a:cxnSpLocks/>
          </p:cNvCxnSpPr>
          <p:nvPr/>
        </p:nvCxnSpPr>
        <p:spPr>
          <a:xfrm>
            <a:off x="8382001" y="7886700"/>
            <a:ext cx="990599"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2744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20A26-8C0D-6A24-0ED3-6AF039F0D8B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98168B5-A222-3E56-D119-280C087403C3}"/>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6517CDA-BAE2-E75F-C8B0-0FA8A03089EF}"/>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6FE7B9D-926C-257E-6F0B-AA49C36C71A0}"/>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B7E0A56-9537-C35E-AD4D-2F632FD8D0DD}"/>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ماذا تعلمنا؟</a:t>
            </a:r>
            <a:endParaRPr kumimoji="0" lang="fr-FR" sz="36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875DAA7-AE3B-43D8-867A-5B8CA6CC503A}"/>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2DDF78F0-4E03-59A2-E2F6-066F74B2BAC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9" name="Groupe 8">
            <a:extLst>
              <a:ext uri="{FF2B5EF4-FFF2-40B4-BE49-F238E27FC236}">
                <a16:creationId xmlns:a16="http://schemas.microsoft.com/office/drawing/2014/main" id="{E75CFE3F-C85E-D24A-3271-95A295EA9CA8}"/>
              </a:ext>
            </a:extLst>
          </p:cNvPr>
          <p:cNvGrpSpPr/>
          <p:nvPr/>
        </p:nvGrpSpPr>
        <p:grpSpPr>
          <a:xfrm>
            <a:off x="457201" y="3013128"/>
            <a:ext cx="12600086" cy="5940372"/>
            <a:chOff x="457201" y="3013128"/>
            <a:chExt cx="12600086" cy="5940372"/>
          </a:xfrm>
        </p:grpSpPr>
        <p:pic>
          <p:nvPicPr>
            <p:cNvPr id="2" name="Image 1">
              <a:extLst>
                <a:ext uri="{FF2B5EF4-FFF2-40B4-BE49-F238E27FC236}">
                  <a16:creationId xmlns:a16="http://schemas.microsoft.com/office/drawing/2014/main" id="{D856A225-B19D-69A4-B058-5940834621B3}"/>
                </a:ext>
              </a:extLst>
            </p:cNvPr>
            <p:cNvPicPr/>
            <p:nvPr/>
          </p:nvPicPr>
          <p:blipFill>
            <a:blip r:embed="rId4">
              <a:extLst>
                <a:ext uri="{BEBA8EAE-BF5A-486C-A8C5-ECC9F3942E4B}">
                  <a14:imgProps xmlns:a14="http://schemas.microsoft.com/office/drawing/2010/main">
                    <a14:imgLayer r:embed="rId5">
                      <a14:imgEffect>
                        <a14:backgroundRemoval t="36000" b="85250" l="5625" r="88938">
                          <a14:foregroundMark x1="87563" y1="48250" x2="61000" y2="51917"/>
                          <a14:foregroundMark x1="61000" y1="51917" x2="82875" y2="54583"/>
                          <a14:foregroundMark x1="82875" y1="54583" x2="87188" y2="52250"/>
                          <a14:foregroundMark x1="87188" y1="52250" x2="87125" y2="51750"/>
                          <a14:foregroundMark x1="75688" y1="49000" x2="59688" y2="49000"/>
                          <a14:foregroundMark x1="59688" y1="49000" x2="60500" y2="55417"/>
                          <a14:foregroundMark x1="60500" y1="55417" x2="64563" y2="56083"/>
                          <a14:foregroundMark x1="64563" y1="56083" x2="67875" y2="55583"/>
                          <a14:foregroundMark x1="13688" y1="80250" x2="27187" y2="80250"/>
                          <a14:foregroundMark x1="27187" y1="80250" x2="35063" y2="80167"/>
                          <a14:foregroundMark x1="35063" y1="80167" x2="35500" y2="72667"/>
                          <a14:foregroundMark x1="35500" y1="72667" x2="34875" y2="71750"/>
                          <a14:foregroundMark x1="51938" y1="39750" x2="54188" y2="83417"/>
                          <a14:foregroundMark x1="73563" y1="76667" x2="60250" y2="75083"/>
                          <a14:foregroundMark x1="60250" y1="75083" x2="29563" y2="57167"/>
                          <a14:foregroundMark x1="29563" y1="57167" x2="45875" y2="41750"/>
                          <a14:foregroundMark x1="45875" y1="41750" x2="56500" y2="46417"/>
                          <a14:foregroundMark x1="56500" y1="46417" x2="14500" y2="81750"/>
                          <a14:foregroundMark x1="14500" y1="81750" x2="5313" y2="63000"/>
                          <a14:foregroundMark x1="5313" y1="63000" x2="8500" y2="41333"/>
                          <a14:foregroundMark x1="8500" y1="41333" x2="21000" y2="65083"/>
                          <a14:foregroundMark x1="21000" y1="65083" x2="75750" y2="79417"/>
                          <a14:foregroundMark x1="75750" y1="79417" x2="81188" y2="70917"/>
                          <a14:foregroundMark x1="81188" y1="70917" x2="78250" y2="60917"/>
                          <a14:foregroundMark x1="78250" y1="60917" x2="66063" y2="62750"/>
                          <a14:foregroundMark x1="90063" y1="39000" x2="7000" y2="36000"/>
                          <a14:foregroundMark x1="7000" y1="36000" x2="50938" y2="41417"/>
                          <a14:foregroundMark x1="90500" y1="71750" x2="90438" y2="76333"/>
                          <a14:foregroundMark x1="90438" y1="76333" x2="83375" y2="80667"/>
                          <a14:foregroundMark x1="83375" y1="80667" x2="46250" y2="78083"/>
                          <a14:foregroundMark x1="46250" y1="78083" x2="40125" y2="75833"/>
                          <a14:foregroundMark x1="40125" y1="75833" x2="23125" y2="82167"/>
                          <a14:foregroundMark x1="23125" y1="82167" x2="9813" y2="82667"/>
                          <a14:foregroundMark x1="9813" y1="82667" x2="5625" y2="65167"/>
                          <a14:foregroundMark x1="91241" y1="66421" x2="91125" y2="80250"/>
                          <a14:foregroundMark x1="91247" y1="65681" x2="91242" y2="66302"/>
                          <a14:foregroundMark x1="91500" y1="35583" x2="91321" y2="56866"/>
                          <a14:foregroundMark x1="91125" y1="80250" x2="87563" y2="83250"/>
                          <a14:foregroundMark x1="87563" y1="83250" x2="6750" y2="85333"/>
                          <a14:foregroundMark x1="90938" y1="34083" x2="7313" y2="36417"/>
                          <a14:foregroundMark x1="7313" y1="36417" x2="13750" y2="67333"/>
                          <a14:foregroundMark x1="13750" y1="67333" x2="85800" y2="57890"/>
                          <a14:foregroundMark x1="82596" y1="65873" x2="71375" y2="70250"/>
                          <a14:foregroundMark x1="83113" y1="65671" x2="82596" y2="65873"/>
                          <a14:foregroundMark x1="83960" y1="65340" x2="83350" y2="65578"/>
                          <a14:foregroundMark x1="71375" y1="70250" x2="64438" y2="53500"/>
                          <a14:foregroundMark x1="64438" y1="53500" x2="77938" y2="43750"/>
                          <a14:foregroundMark x1="77938" y1="43750" x2="86250" y2="42000"/>
                          <a14:foregroundMark x1="86250" y1="42000" x2="51375" y2="42250"/>
                          <a14:foregroundMark x1="51375" y1="42250" x2="35125" y2="68167"/>
                          <a14:foregroundMark x1="35125" y1="68167" x2="35688" y2="78083"/>
                          <a14:foregroundMark x1="35688" y1="78083" x2="88938" y2="85083"/>
                          <a14:backgroundMark x1="88500" y1="59667" x2="86375" y2="65750"/>
                          <a14:backgroundMark x1="89375" y1="58583" x2="86813" y2="62750"/>
                          <a14:backgroundMark x1="86813" y1="62750" x2="89625" y2="59333"/>
                          <a14:backgroundMark x1="89625" y1="59333" x2="86063" y2="58500"/>
                          <a14:backgroundMark x1="86063" y1="58500" x2="85813" y2="59167"/>
                          <a14:backgroundMark x1="88688" y1="56500" x2="88938" y2="57250"/>
                          <a14:backgroundMark x1="88375" y1="66500" x2="87563" y2="65750"/>
                          <a14:backgroundMark x1="85688" y1="64417" x2="85813" y2="65000"/>
                          <a14:backgroundMark x1="89625" y1="62500" x2="89500" y2="62333"/>
                          <a14:backgroundMark x1="85688" y1="64250" x2="85563" y2="65000"/>
                          <a14:backgroundMark x1="88250" y1="56500" x2="87938" y2="58000"/>
                          <a14:backgroundMark x1="89063" y1="58000" x2="89625" y2="57833"/>
                          <a14:backgroundMark x1="90375" y1="59500" x2="88875" y2="64333"/>
                          <a14:backgroundMark x1="88875" y1="64333" x2="84250" y2="67333"/>
                          <a14:backgroundMark x1="84250" y1="67333" x2="87938" y2="66500"/>
                          <a14:backgroundMark x1="87938" y1="66500" x2="84125" y2="62750"/>
                          <a14:backgroundMark x1="84125" y1="62750" x2="87000" y2="57833"/>
                          <a14:backgroundMark x1="87000" y1="57833" x2="90000" y2="62417"/>
                          <a14:backgroundMark x1="90000" y1="62417" x2="86500" y2="65500"/>
                          <a14:backgroundMark x1="86500" y1="65500" x2="88375" y2="61417"/>
                          <a14:backgroundMark x1="88375" y1="61417" x2="88500" y2="58000"/>
                          <a14:backgroundMark x1="90938" y1="57417" x2="91313" y2="63000"/>
                          <a14:backgroundMark x1="91313" y1="63000" x2="88438" y2="68750"/>
                          <a14:backgroundMark x1="88438" y1="68750" x2="84625" y2="69083"/>
                          <a14:backgroundMark x1="84625" y1="69083" x2="82875" y2="64833"/>
                          <a14:backgroundMark x1="82875" y1="64833" x2="84188" y2="59917"/>
                          <a14:backgroundMark x1="84188" y1="59917" x2="87688" y2="57000"/>
                          <a14:backgroundMark x1="87688" y1="57000" x2="91188" y2="58167"/>
                          <a14:backgroundMark x1="91188" y1="58167" x2="90500" y2="65250"/>
                          <a14:backgroundMark x1="90500" y1="65250" x2="86188" y2="67583"/>
                          <a14:backgroundMark x1="86188" y1="67583" x2="83688" y2="64500"/>
                          <a14:backgroundMark x1="83688" y1="64500" x2="86500" y2="59750"/>
                          <a14:backgroundMark x1="86500" y1="59750" x2="89625" y2="62750"/>
                          <a14:backgroundMark x1="89625" y1="62750" x2="86500" y2="68667"/>
                          <a14:backgroundMark x1="86500" y1="68667" x2="83563" y2="63833"/>
                          <a14:backgroundMark x1="83563" y1="63833" x2="89250" y2="64833"/>
                          <a14:backgroundMark x1="89250" y1="64833" x2="90813" y2="59250"/>
                          <a14:backgroundMark x1="90813" y1="59250" x2="87000" y2="59917"/>
                          <a14:backgroundMark x1="87000" y1="59917" x2="88688" y2="66333"/>
                          <a14:backgroundMark x1="88688" y1="66333" x2="85250" y2="67083"/>
                          <a14:backgroundMark x1="85250" y1="67083" x2="86750" y2="62833"/>
                          <a14:backgroundMark x1="86750" y1="62833" x2="90625" y2="60833"/>
                          <a14:backgroundMark x1="90063" y1="56083" x2="86375" y2="56167"/>
                          <a14:backgroundMark x1="86375" y1="56167" x2="90188" y2="57667"/>
                          <a14:backgroundMark x1="90188" y1="57667" x2="86563" y2="56833"/>
                        </a14:backgroundRemoval>
                      </a14:imgEffect>
                    </a14:imgLayer>
                  </a14:imgProps>
                </a:ext>
              </a:extLst>
            </a:blip>
            <a:srcRect l="4838" t="32258" r="7581" b="12688"/>
            <a:stretch>
              <a:fillRect/>
            </a:stretch>
          </p:blipFill>
          <p:spPr>
            <a:xfrm>
              <a:off x="457201" y="3013128"/>
              <a:ext cx="12600086" cy="5940372"/>
            </a:xfrm>
            <a:prstGeom prst="rect">
              <a:avLst/>
            </a:prstGeom>
          </p:spPr>
        </p:pic>
        <p:pic>
          <p:nvPicPr>
            <p:cNvPr id="7" name="Image 6">
              <a:extLst>
                <a:ext uri="{FF2B5EF4-FFF2-40B4-BE49-F238E27FC236}">
                  <a16:creationId xmlns:a16="http://schemas.microsoft.com/office/drawing/2014/main" id="{40824D2D-91F9-1AF9-FDFE-049828123755}"/>
                </a:ext>
              </a:extLst>
            </p:cNvPr>
            <p:cNvPicPr>
              <a:picLocks noChangeAspect="1"/>
            </p:cNvPicPr>
            <p:nvPr/>
          </p:nvPicPr>
          <p:blipFill>
            <a:blip r:embed="rId6"/>
            <a:stretch>
              <a:fillRect/>
            </a:stretch>
          </p:blipFill>
          <p:spPr>
            <a:xfrm rot="10800000" flipV="1">
              <a:off x="11772900" y="5290821"/>
              <a:ext cx="952500" cy="462279"/>
            </a:xfrm>
            <a:prstGeom prst="rect">
              <a:avLst/>
            </a:prstGeom>
          </p:spPr>
        </p:pic>
      </p:grpSp>
    </p:spTree>
    <p:extLst>
      <p:ext uri="{BB962C8B-B14F-4D97-AF65-F5344CB8AC3E}">
        <p14:creationId xmlns:p14="http://schemas.microsoft.com/office/powerpoint/2010/main" val="1742961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8B3C3-8767-816F-2BC6-2D4F831F6A7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4849E2-8C3A-ECE9-7529-AEBF681C23E1}"/>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922B219-5484-4AF3-C1A3-0458241A304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7EB6A93-509C-3E81-9FB0-3662C1582F91}"/>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EAEF86A-0CAE-B4CF-DD97-68FE492D0291}"/>
              </a:ext>
            </a:extLst>
          </p:cNvPr>
          <p:cNvSpPr txBox="1"/>
          <p:nvPr/>
        </p:nvSpPr>
        <p:spPr>
          <a:xfrm>
            <a:off x="15240" y="880993"/>
            <a:ext cx="12877800"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46 وأنجزوا التمرين رقم 1. </a:t>
            </a:r>
            <a:r>
              <a:rPr lang="ar-MA" sz="3600" dirty="0">
                <a:solidFill>
                  <a:srgbClr val="FF0000"/>
                </a:solidFill>
                <a:latin typeface="Microsoft Uighur" panose="02000000000000000000" pitchFamily="2" charset="-78"/>
                <a:cs typeface="Microsoft Uighur" panose="02000000000000000000" pitchFamily="2" charset="-78"/>
              </a:rPr>
              <a:t>اطلب من المتعلمين تصحيح آخر عملية </a:t>
            </a:r>
            <a:r>
              <a:rPr lang="fr-FR" sz="3600" dirty="0">
                <a:solidFill>
                  <a:srgbClr val="FF0000"/>
                </a:solidFill>
                <a:latin typeface="Microsoft Uighur" panose="02000000000000000000" pitchFamily="2" charset="-78"/>
                <a:cs typeface="Microsoft Uighur" panose="02000000000000000000" pitchFamily="2" charset="-78"/>
              </a:rPr>
              <a:t>0,078 × 1000</a:t>
            </a:r>
            <a:r>
              <a:rPr lang="ar-MA" sz="3600" dirty="0">
                <a:solidFill>
                  <a:srgbClr val="FF0000"/>
                </a:solidFill>
                <a:latin typeface="Microsoft Uighur" panose="02000000000000000000" pitchFamily="2" charset="-78"/>
                <a:cs typeface="Microsoft Uighur" panose="02000000000000000000" pitchFamily="2" charset="-78"/>
              </a:rPr>
              <a:t> وليس </a:t>
            </a:r>
            <a:r>
              <a:rPr lang="fr-FR" sz="3600" dirty="0">
                <a:solidFill>
                  <a:srgbClr val="FF0000"/>
                </a:solidFill>
                <a:latin typeface="Microsoft Uighur" panose="02000000000000000000" pitchFamily="2" charset="-78"/>
                <a:cs typeface="Microsoft Uighur" panose="02000000000000000000" pitchFamily="2" charset="-78"/>
              </a:rPr>
              <a:t>0,001</a:t>
            </a:r>
            <a:endParaRPr lang="ar-MA" sz="3600" dirty="0">
              <a:solidFill>
                <a:srgbClr val="FF0000"/>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دقيقتان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EF9AE2D6-BB48-0E63-7C62-A79D7CCEDD3A}"/>
              </a:ext>
            </a:extLst>
          </p:cNvPr>
          <p:cNvSpPr/>
          <p:nvPr/>
        </p:nvSpPr>
        <p:spPr>
          <a:xfrm rot="10800000">
            <a:off x="13049043" y="113031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2A78C800-E4FD-1902-AA97-85F0263793B0}"/>
              </a:ext>
            </a:extLst>
          </p:cNvPr>
          <p:cNvGraphicFramePr>
            <a:graphicFrameLocks noGrp="1"/>
          </p:cNvGraphicFramePr>
          <p:nvPr>
            <p:extLst>
              <p:ext uri="{D42A27DB-BD31-4B8C-83A1-F6EECF244321}">
                <p14:modId xmlns:p14="http://schemas.microsoft.com/office/powerpoint/2010/main" val="2650319085"/>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AFCFF745-5270-37C9-5515-6803139A536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2" y="4419048"/>
            <a:ext cx="13134249" cy="3696252"/>
          </a:xfrm>
          <a:prstGeom prst="rect">
            <a:avLst/>
          </a:prstGeom>
        </p:spPr>
      </p:pic>
    </p:spTree>
    <p:extLst>
      <p:ext uri="{BB962C8B-B14F-4D97-AF65-F5344CB8AC3E}">
        <p14:creationId xmlns:p14="http://schemas.microsoft.com/office/powerpoint/2010/main" val="650925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DA005-DAFD-0B17-5BB3-33F039803C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7A44A0-A08F-854F-EBBA-F3C6F051732E}"/>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20991F-6E2C-8DE8-38B3-FADB2D6F3170}"/>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87A5CE6-BF78-4FA2-EF80-4FEAA20EE266}"/>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7081E75-01D6-5349-77C1-57CE72DFBD33}"/>
              </a:ext>
            </a:extLst>
          </p:cNvPr>
          <p:cNvSpPr txBox="1"/>
          <p:nvPr/>
        </p:nvSpPr>
        <p:spPr>
          <a:xfrm>
            <a:off x="15240" y="880993"/>
            <a:ext cx="12877800"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43D6E44-362E-51DC-EAAF-70415CAC4F80}"/>
              </a:ext>
            </a:extLst>
          </p:cNvPr>
          <p:cNvSpPr/>
          <p:nvPr/>
        </p:nvSpPr>
        <p:spPr>
          <a:xfrm rot="10800000">
            <a:off x="13049043" y="113031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DE98E6BF-C6CB-7D47-9F77-1EDC582F1B79}"/>
              </a:ext>
            </a:extLst>
          </p:cNvPr>
          <p:cNvGraphicFramePr>
            <a:graphicFrameLocks noGrp="1"/>
          </p:cNvGraphicFramePr>
          <p:nvPr>
            <p:extLst>
              <p:ext uri="{D42A27DB-BD31-4B8C-83A1-F6EECF244321}">
                <p14:modId xmlns:p14="http://schemas.microsoft.com/office/powerpoint/2010/main" val="1606785005"/>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BA8DF0FE-D258-6029-126A-DD683A10FACE}"/>
              </a:ext>
            </a:extLst>
          </p:cNvPr>
          <p:cNvSpPr txBox="1"/>
          <p:nvPr/>
        </p:nvSpPr>
        <p:spPr>
          <a:xfrm>
            <a:off x="2962290" y="3101402"/>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D34B45BD-E25F-DA6D-8E58-D7FB0C99D2F4}"/>
              </a:ext>
            </a:extLst>
          </p:cNvPr>
          <p:cNvSpPr txBox="1"/>
          <p:nvPr/>
        </p:nvSpPr>
        <p:spPr>
          <a:xfrm>
            <a:off x="2997850" y="9130931"/>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54115AD7-CAE8-7BFA-84F4-EF7F6204689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2" y="4419048"/>
            <a:ext cx="13134249" cy="3696252"/>
          </a:xfrm>
          <a:prstGeom prst="rect">
            <a:avLst/>
          </a:prstGeom>
        </p:spPr>
      </p:pic>
    </p:spTree>
    <p:extLst>
      <p:ext uri="{BB962C8B-B14F-4D97-AF65-F5344CB8AC3E}">
        <p14:creationId xmlns:p14="http://schemas.microsoft.com/office/powerpoint/2010/main" val="811872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مقارنة عددين عشريين</a:t>
            </a:r>
            <a:endParaRPr lang="ar-SA"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M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l="3883" r="388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BE72E-AF88-42F9-2F04-0E232C4434F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64B91D4-1244-E478-BBD7-060D31E7A5E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EE57CC1-8CEE-58A2-4599-340726834E7D}"/>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6A09877-80CA-A37E-FC46-51AA00360F44}"/>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64D2D80-EB44-C84C-FB77-DA42E94BD384}"/>
              </a:ext>
            </a:extLst>
          </p:cNvPr>
          <p:cNvSpPr txBox="1"/>
          <p:nvPr/>
        </p:nvSpPr>
        <p:spPr>
          <a:xfrm>
            <a:off x="838200" y="863026"/>
            <a:ext cx="1160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تذكير بكيفية مقارنة عددين عشريين</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C199B3E8-9B71-E1C3-E20A-FCCCABEB132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F24D9972-DC55-A2D2-1192-6114B18C2E7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2" name="ZoneTexte 1">
            <a:extLst>
              <a:ext uri="{FF2B5EF4-FFF2-40B4-BE49-F238E27FC236}">
                <a16:creationId xmlns:a16="http://schemas.microsoft.com/office/drawing/2014/main" id="{B37F0E87-695D-8708-6FA7-546354F97FEB}"/>
              </a:ext>
            </a:extLst>
          </p:cNvPr>
          <p:cNvSpPr txBox="1"/>
          <p:nvPr/>
        </p:nvSpPr>
        <p:spPr>
          <a:xfrm>
            <a:off x="1094325" y="3763594"/>
            <a:ext cx="11582400" cy="4154984"/>
          </a:xfrm>
          <a:prstGeom prst="rect">
            <a:avLst/>
          </a:prstGeom>
          <a:noFill/>
        </p:spPr>
        <p:txBody>
          <a:bodyPr wrap="square" rtlCol="0">
            <a:spAutoFit/>
          </a:bodyPr>
          <a:lstStyle/>
          <a:p>
            <a:pPr algn="r" rtl="1"/>
            <a:r>
              <a:rPr lang="ar-MA" sz="6600" dirty="0"/>
              <a:t>لمقارنة عددين عشريين:</a:t>
            </a:r>
          </a:p>
          <a:p>
            <a:pPr marL="857250" indent="-857250" algn="r" rtl="1">
              <a:buFont typeface="Wingdings" panose="05000000000000000000" pitchFamily="2" charset="2"/>
              <a:buChar char="§"/>
            </a:pPr>
            <a:r>
              <a:rPr lang="ar-MA" sz="6600" dirty="0"/>
              <a:t>أبدأ بمقارنة الجزأين الصحيحين أولا؛</a:t>
            </a:r>
          </a:p>
          <a:p>
            <a:pPr marL="857250" indent="-857250" algn="r" rtl="1">
              <a:buFont typeface="Wingdings" panose="05000000000000000000" pitchFamily="2" charset="2"/>
              <a:buChar char="§"/>
            </a:pPr>
            <a:r>
              <a:rPr lang="ar-MA" sz="6600" dirty="0"/>
              <a:t>أقارن الجزأين العشريين رقما </a:t>
            </a:r>
            <a:r>
              <a:rPr lang="ar-MA" sz="6600" dirty="0" err="1"/>
              <a:t>رقما</a:t>
            </a:r>
            <a:r>
              <a:rPr lang="ar-MA" sz="6600" dirty="0"/>
              <a:t> في حالة تساوي الجزأين الصحيحين.</a:t>
            </a:r>
            <a:endParaRPr lang="fr-FR" sz="6600" dirty="0"/>
          </a:p>
        </p:txBody>
      </p:sp>
    </p:spTree>
    <p:extLst>
      <p:ext uri="{BB962C8B-B14F-4D97-AF65-F5344CB8AC3E}">
        <p14:creationId xmlns:p14="http://schemas.microsoft.com/office/powerpoint/2010/main" val="11094748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66C5F-31CC-F7B7-8094-4E5F5EFACF2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DBDF86E-DBBD-5BB0-2D0B-FA8CB9E22C06}"/>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CBBF56B-9BB6-7886-5F66-231CAB62D178}"/>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6B7A29D-0EDD-5E56-E830-FCFFF063B9DE}"/>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B64A5ED-805E-E1F7-CEC4-0D64F1E58151}"/>
              </a:ext>
            </a:extLst>
          </p:cNvPr>
          <p:cNvSpPr txBox="1"/>
          <p:nvPr/>
        </p:nvSpPr>
        <p:spPr>
          <a:xfrm>
            <a:off x="838200" y="863026"/>
            <a:ext cx="11601417" cy="163121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لاحظوا كيف قارنت العددين</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نلاحظ أن الجزأين الصحيحين متساويين</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أنتقل إلى الجزأين العشريين </a:t>
            </a:r>
            <a:r>
              <a:rPr lang="fr-FR" sz="3200" dirty="0">
                <a:solidFill>
                  <a:prstClr val="white">
                    <a:lumMod val="65000"/>
                  </a:prstClr>
                </a:solidFill>
                <a:latin typeface="Microsoft Uighur" panose="02000000000000000000" pitchFamily="2" charset="-78"/>
                <a:cs typeface="Microsoft Uighur" panose="02000000000000000000" pitchFamily="2" charset="-78"/>
              </a:rPr>
              <a:t>7 &lt; 9</a:t>
            </a:r>
            <a:r>
              <a:rPr lang="ar-MA" sz="3200" dirty="0">
                <a:solidFill>
                  <a:prstClr val="white">
                    <a:lumMod val="65000"/>
                  </a:prstClr>
                </a:solidFill>
                <a:latin typeface="Microsoft Uighur" panose="02000000000000000000" pitchFamily="2" charset="-78"/>
                <a:cs typeface="Microsoft Uighur" panose="02000000000000000000" pitchFamily="2" charset="-78"/>
              </a:rPr>
              <a:t> ومنه </a:t>
            </a:r>
            <a:r>
              <a:rPr lang="fr-FR" sz="3200" dirty="0">
                <a:solidFill>
                  <a:prstClr val="white">
                    <a:lumMod val="65000"/>
                  </a:prstClr>
                </a:solidFill>
                <a:latin typeface="Microsoft Uighur" panose="02000000000000000000" pitchFamily="2" charset="-78"/>
                <a:cs typeface="Microsoft Uighur" panose="02000000000000000000" pitchFamily="2" charset="-78"/>
              </a:rPr>
              <a:t>0,7 &lt; 0,9</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6FA08E0E-6419-939B-669B-9C36804A6BC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6390B7D9-392D-D34D-6F4E-83B00B1FA029}"/>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2" name="ZoneTexte 1">
            <a:extLst>
              <a:ext uri="{FF2B5EF4-FFF2-40B4-BE49-F238E27FC236}">
                <a16:creationId xmlns:a16="http://schemas.microsoft.com/office/drawing/2014/main" id="{E4716274-844E-6868-D3AF-36E318B245AF}"/>
              </a:ext>
            </a:extLst>
          </p:cNvPr>
          <p:cNvSpPr txBox="1"/>
          <p:nvPr/>
        </p:nvSpPr>
        <p:spPr>
          <a:xfrm>
            <a:off x="1357128" y="5580103"/>
            <a:ext cx="11582400" cy="1107996"/>
          </a:xfrm>
          <a:prstGeom prst="rect">
            <a:avLst/>
          </a:prstGeom>
          <a:noFill/>
        </p:spPr>
        <p:txBody>
          <a:bodyPr wrap="square" rtlCol="0">
            <a:spAutoFit/>
          </a:bodyPr>
          <a:lstStyle/>
          <a:p>
            <a:pPr algn="ctr" rtl="1"/>
            <a:r>
              <a:rPr lang="fr-FR" sz="6600" dirty="0"/>
              <a:t>0,7   </a:t>
            </a:r>
            <a:r>
              <a:rPr lang="fr-FR" sz="6600" dirty="0">
                <a:solidFill>
                  <a:srgbClr val="FF0000"/>
                </a:solidFill>
              </a:rPr>
              <a:t>&lt;</a:t>
            </a:r>
            <a:r>
              <a:rPr lang="fr-FR" sz="6600" dirty="0"/>
              <a:t>      0,9</a:t>
            </a:r>
          </a:p>
        </p:txBody>
      </p:sp>
      <p:pic>
        <p:nvPicPr>
          <p:cNvPr id="5" name="Image 4" descr="Une image contenant Rectangle, capture d’écran, vert, carré&#10;&#10;Le contenu généré par l’IA peut être incorrect.">
            <a:extLst>
              <a:ext uri="{FF2B5EF4-FFF2-40B4-BE49-F238E27FC236}">
                <a16:creationId xmlns:a16="http://schemas.microsoft.com/office/drawing/2014/main" id="{76B0374B-3BAF-E1E7-B1CE-1892AD247FC8}"/>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880234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06FFC-F0C5-578F-5B3B-0E146DA288F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6BD369A-BFDB-4D11-58A9-96617FCEF33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709402-053A-601D-669D-DFD1A50945F3}"/>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A84F73F-183C-D13A-4502-89BAFA295A56}"/>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graphicFrame>
        <p:nvGraphicFramePr>
          <p:cNvPr id="13" name="Tableau 12">
            <a:extLst>
              <a:ext uri="{FF2B5EF4-FFF2-40B4-BE49-F238E27FC236}">
                <a16:creationId xmlns:a16="http://schemas.microsoft.com/office/drawing/2014/main" id="{280CB231-B4AB-6646-1B6B-7C71BEF75BA3}"/>
              </a:ext>
            </a:extLst>
          </p:cNvPr>
          <p:cNvGraphicFramePr>
            <a:graphicFrameLocks noGrp="1"/>
          </p:cNvGraphicFramePr>
          <p:nvPr>
            <p:extLst>
              <p:ext uri="{D42A27DB-BD31-4B8C-83A1-F6EECF244321}">
                <p14:modId xmlns:p14="http://schemas.microsoft.com/office/powerpoint/2010/main" val="23495698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64A322B-80AD-0398-9065-AD5852F1EA2B}"/>
              </a:ext>
            </a:extLst>
          </p:cNvPr>
          <p:cNvSpPr/>
          <p:nvPr/>
        </p:nvSpPr>
        <p:spPr>
          <a:xfrm rot="10800000">
            <a:off x="12656405" y="1028701"/>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F649988F-811F-3D33-8816-877AD502A12C}"/>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46 وأنجزوا التمرين رقم 2.</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دقيقتان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6" name="Image 15">
            <a:extLst>
              <a:ext uri="{FF2B5EF4-FFF2-40B4-BE49-F238E27FC236}">
                <a16:creationId xmlns:a16="http://schemas.microsoft.com/office/drawing/2014/main" id="{2704152B-F1CA-78B9-1999-E729625A070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3961" y="4450347"/>
            <a:ext cx="13137024" cy="3824704"/>
          </a:xfrm>
          <a:prstGeom prst="rect">
            <a:avLst/>
          </a:prstGeom>
        </p:spPr>
      </p:pic>
    </p:spTree>
    <p:extLst>
      <p:ext uri="{BB962C8B-B14F-4D97-AF65-F5344CB8AC3E}">
        <p14:creationId xmlns:p14="http://schemas.microsoft.com/office/powerpoint/2010/main" val="2462811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C8CE9-5EBD-E559-F8F1-353A2609DA0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B14F053-54A9-A453-3D49-4904D4E2E876}"/>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F8F2761-D1EB-8153-6AD4-50A39482D4EB}"/>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32D0ABD-6F4B-7BD0-84A3-EEB03A1BF3E0}"/>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graphicFrame>
        <p:nvGraphicFramePr>
          <p:cNvPr id="13" name="Tableau 12">
            <a:extLst>
              <a:ext uri="{FF2B5EF4-FFF2-40B4-BE49-F238E27FC236}">
                <a16:creationId xmlns:a16="http://schemas.microsoft.com/office/drawing/2014/main" id="{D0385BD9-16EE-55C1-52BB-DE53118D6036}"/>
              </a:ext>
            </a:extLst>
          </p:cNvPr>
          <p:cNvGraphicFramePr>
            <a:graphicFrameLocks noGrp="1"/>
          </p:cNvGraphicFramePr>
          <p:nvPr>
            <p:extLst>
              <p:ext uri="{D42A27DB-BD31-4B8C-83A1-F6EECF244321}">
                <p14:modId xmlns:p14="http://schemas.microsoft.com/office/powerpoint/2010/main" val="209242015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B1C8A59-A793-6381-5D6C-76BF06BBAFB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9C77D418-25EA-AC07-2180-BD96FBC6E7A0}"/>
              </a:ext>
            </a:extLst>
          </p:cNvPr>
          <p:cNvSpPr txBox="1"/>
          <p:nvPr/>
        </p:nvSpPr>
        <p:spPr>
          <a:xfrm>
            <a:off x="275851" y="807182"/>
            <a:ext cx="12365313" cy="873316"/>
          </a:xfrm>
          <a:prstGeom prst="rect">
            <a:avLst/>
          </a:prstGeom>
          <a:noFill/>
        </p:spPr>
        <p:txBody>
          <a:bodyPr wrap="square" rtlCol="0">
            <a:spAutoFit/>
          </a:bodyPr>
          <a:lstStyle/>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ZoneTexte 2">
            <a:extLst>
              <a:ext uri="{FF2B5EF4-FFF2-40B4-BE49-F238E27FC236}">
                <a16:creationId xmlns:a16="http://schemas.microsoft.com/office/drawing/2014/main" id="{140A609A-DAC1-E2D3-79CF-27AD4C772D98}"/>
              </a:ext>
            </a:extLst>
          </p:cNvPr>
          <p:cNvSpPr txBox="1"/>
          <p:nvPr/>
        </p:nvSpPr>
        <p:spPr>
          <a:xfrm>
            <a:off x="2962290" y="300990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FF55D48-FD16-B159-3762-CAC39D7488E0}"/>
              </a:ext>
            </a:extLst>
          </p:cNvPr>
          <p:cNvSpPr txBox="1"/>
          <p:nvPr/>
        </p:nvSpPr>
        <p:spPr>
          <a:xfrm>
            <a:off x="2997850" y="9039429"/>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7" name="Image 6">
            <a:extLst>
              <a:ext uri="{FF2B5EF4-FFF2-40B4-BE49-F238E27FC236}">
                <a16:creationId xmlns:a16="http://schemas.microsoft.com/office/drawing/2014/main" id="{50B84FD8-0905-CA00-FE39-F8798090B9E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4374392"/>
            <a:ext cx="13135345" cy="3824215"/>
          </a:xfrm>
          <a:prstGeom prst="rect">
            <a:avLst/>
          </a:prstGeom>
        </p:spPr>
      </p:pic>
    </p:spTree>
    <p:extLst>
      <p:ext uri="{BB962C8B-B14F-4D97-AF65-F5344CB8AC3E}">
        <p14:creationId xmlns:p14="http://schemas.microsoft.com/office/powerpoint/2010/main" val="21348613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ضرب الأعداد العشرية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t="52" b="52"/>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سنتدرب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a:t>
            </a:r>
            <a:r>
              <a:rPr lang="ar-MA" sz="3200" dirty="0">
                <a:solidFill>
                  <a:prstClr val="white">
                    <a:lumMod val="65000"/>
                  </a:prstClr>
                </a:solidFill>
                <a:latin typeface="Microsoft Uighur" panose="02000000000000000000" pitchFamily="2" charset="-78"/>
                <a:cs typeface="Microsoft Uighur" panose="02000000000000000000" pitchFamily="2" charset="-78"/>
              </a:rPr>
              <a:t>ضرب عدد عشري في عدد 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9AAB1BEB-E8A7-2D52-CCC7-BAB5A2CD5CA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73721" y="3975006"/>
            <a:ext cx="7568555" cy="5038733"/>
          </a:xfrm>
          <a:prstGeom prst="rect">
            <a:avLst/>
          </a:prstGeom>
        </p:spPr>
      </p:pic>
    </p:spTree>
    <p:extLst>
      <p:ext uri="{BB962C8B-B14F-4D97-AF65-F5344CB8AC3E}">
        <p14:creationId xmlns:p14="http://schemas.microsoft.com/office/powerpoint/2010/main" val="1245210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 </a:t>
            </a:r>
            <a:r>
              <a:rPr lang="ar-MA" sz="3200" dirty="0">
                <a:solidFill>
                  <a:prstClr val="white">
                    <a:lumMod val="65000"/>
                  </a:prstClr>
                </a:solidFill>
                <a:latin typeface="Microsoft Uighur" panose="02000000000000000000" pitchFamily="2" charset="-78"/>
                <a:cs typeface="Microsoft Uighur" panose="02000000000000000000" pitchFamily="2" charset="-78"/>
              </a:rPr>
              <a:t>إنجاز عملية ضرب عدد عشري في عدد 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C351BC5-AB61-6060-D05A-5379EEB398B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2B109890-78BD-D796-C420-D0571B14B2F3}"/>
              </a:ext>
            </a:extLst>
          </p:cNvPr>
          <p:cNvGrpSpPr/>
          <p:nvPr/>
        </p:nvGrpSpPr>
        <p:grpSpPr>
          <a:xfrm>
            <a:off x="5412814" y="3606459"/>
            <a:ext cx="6552918" cy="6335477"/>
            <a:chOff x="5423146" y="2984386"/>
            <a:chExt cx="6552918" cy="6335477"/>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F2682B34-3ED3-8646-52AC-3A49C57E102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423146" y="4957286"/>
              <a:ext cx="6552918" cy="4362577"/>
            </a:xfrm>
            <a:prstGeom prst="rect">
              <a:avLst/>
            </a:prstGeom>
          </p:spPr>
        </p:pic>
      </p:grpSp>
      <p:pic>
        <p:nvPicPr>
          <p:cNvPr id="4" name="Image 3">
            <a:extLst>
              <a:ext uri="{FF2B5EF4-FFF2-40B4-BE49-F238E27FC236}">
                <a16:creationId xmlns:a16="http://schemas.microsoft.com/office/drawing/2014/main" id="{01B80BE7-B4E8-A021-393E-D703D5F31E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8E15DA6F-6156-6FEE-8E98-6C960A71E663}"/>
              </a:ext>
            </a:extLst>
          </p:cNvPr>
          <p:cNvSpPr txBox="1"/>
          <p:nvPr/>
        </p:nvSpPr>
        <p:spPr>
          <a:xfrm>
            <a:off x="976645" y="4939423"/>
            <a:ext cx="3214355" cy="2400657"/>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a:t>
            </a:r>
            <a:r>
              <a:rPr lang="ar-MA" sz="4400" b="1" dirty="0">
                <a:latin typeface="Microsoft Uighur" panose="02000000000000000000" pitchFamily="2" charset="-78"/>
                <a:cs typeface="Microsoft Uighur" panose="02000000000000000000" pitchFamily="2" charset="-78"/>
              </a:rPr>
              <a:t>إنجاز عملية ضرب عدد عشري في عدد صحيح.</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34343925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8BDBC-14B0-5F45-F8F5-A311760E9B4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9B8FD47-DD7D-042A-796D-8D921D3D1A6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1CFF0C0-EA91-3420-92F9-70CF8311E05D}"/>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0B6A9DA-E4AD-289C-C415-F7DD42B2D3D1}"/>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1AB418E-90D5-DFC6-CB25-9A3DB05B9936}"/>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 </a:t>
            </a:r>
            <a:r>
              <a:rPr lang="ar-MA" sz="3200" dirty="0">
                <a:solidFill>
                  <a:prstClr val="white">
                    <a:lumMod val="65000"/>
                  </a:prstClr>
                </a:solidFill>
                <a:latin typeface="Microsoft Uighur" panose="02000000000000000000" pitchFamily="2" charset="-78"/>
                <a:cs typeface="Microsoft Uighur" panose="02000000000000000000" pitchFamily="2" charset="-78"/>
              </a:rPr>
              <a:t>إنجاز عملية ضرب عدد عشري في عدد 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89A76AE-F100-928C-6615-3CA97896DAA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B480FF6-B9B5-A05D-8DE7-08FE57E78AD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3" name="Image 12" descr="Une image contenant capture d’écran, Rectangle, cadre photo, art&#10;&#10;Le contenu généré par l’IA peut être incorrect.">
            <a:extLst>
              <a:ext uri="{FF2B5EF4-FFF2-40B4-BE49-F238E27FC236}">
                <a16:creationId xmlns:a16="http://schemas.microsoft.com/office/drawing/2014/main" id="{FF984E9A-4FE4-0BD0-D2EF-713F33D88A78}"/>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00172" y="3916627"/>
            <a:ext cx="5239166" cy="2750873"/>
          </a:xfrm>
          <a:prstGeom prst="rect">
            <a:avLst/>
          </a:prstGeom>
        </p:spPr>
      </p:pic>
      <p:pic>
        <p:nvPicPr>
          <p:cNvPr id="4" name="Image 3">
            <a:extLst>
              <a:ext uri="{FF2B5EF4-FFF2-40B4-BE49-F238E27FC236}">
                <a16:creationId xmlns:a16="http://schemas.microsoft.com/office/drawing/2014/main" id="{EE9C7674-B8FD-9512-ED22-B34E55247A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193BD19F-C79A-17B2-956E-39CC5AD5672B}"/>
              </a:ext>
            </a:extLst>
          </p:cNvPr>
          <p:cNvSpPr txBox="1"/>
          <p:nvPr/>
        </p:nvSpPr>
        <p:spPr>
          <a:xfrm>
            <a:off x="976645" y="4939423"/>
            <a:ext cx="3214355" cy="1723549"/>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a:t>
            </a:r>
            <a:r>
              <a:rPr lang="ar-MA" sz="4400" b="1" dirty="0">
                <a:latin typeface="Microsoft Uighur" panose="02000000000000000000" pitchFamily="2" charset="-78"/>
                <a:cs typeface="Microsoft Uighur" panose="02000000000000000000" pitchFamily="2" charset="-78"/>
              </a:rPr>
              <a:t>إنجاز عملية طرح عددين عشريين.</a:t>
            </a:r>
            <a:endParaRPr lang="fr-FR" sz="4400" b="1" dirty="0">
              <a:latin typeface="Microsoft Uighur" panose="02000000000000000000" pitchFamily="2" charset="-78"/>
              <a:cs typeface="Microsoft Uighur" panose="02000000000000000000" pitchFamily="2" charset="-78"/>
            </a:endParaRPr>
          </a:p>
          <a:p>
            <a:endParaRPr lang="fr-FR" dirty="0"/>
          </a:p>
        </p:txBody>
      </p:sp>
      <p:sp>
        <p:nvSpPr>
          <p:cNvPr id="5" name="ZoneTexte 4">
            <a:extLst>
              <a:ext uri="{FF2B5EF4-FFF2-40B4-BE49-F238E27FC236}">
                <a16:creationId xmlns:a16="http://schemas.microsoft.com/office/drawing/2014/main" id="{946D0301-990F-CE8B-A5BF-FD4F4E352B51}"/>
              </a:ext>
            </a:extLst>
          </p:cNvPr>
          <p:cNvSpPr txBox="1"/>
          <p:nvPr/>
        </p:nvSpPr>
        <p:spPr>
          <a:xfrm>
            <a:off x="6386155" y="4602481"/>
            <a:ext cx="4267200" cy="1446550"/>
          </a:xfrm>
          <a:prstGeom prst="rect">
            <a:avLst/>
          </a:prstGeom>
          <a:noFill/>
        </p:spPr>
        <p:txBody>
          <a:bodyPr wrap="square" rtlCol="0">
            <a:spAutoFit/>
          </a:bodyPr>
          <a:lstStyle/>
          <a:p>
            <a:r>
              <a:rPr lang="fr-FR" sz="8800" dirty="0">
                <a:solidFill>
                  <a:schemeClr val="bg1"/>
                </a:solidFill>
                <a:latin typeface="Microsoft Uighur" panose="02000000000000000000" pitchFamily="2" charset="-78"/>
                <a:cs typeface="Microsoft Uighur" panose="02000000000000000000" pitchFamily="2" charset="-78"/>
              </a:rPr>
              <a:t>24,56 × 3</a:t>
            </a:r>
            <a:endParaRPr lang="fr-FR" sz="8800" dirty="0">
              <a:solidFill>
                <a:schemeClr val="bg1"/>
              </a:solidFill>
            </a:endParaRPr>
          </a:p>
        </p:txBody>
      </p:sp>
    </p:spTree>
    <p:extLst>
      <p:ext uri="{BB962C8B-B14F-4D97-AF65-F5344CB8AC3E}">
        <p14:creationId xmlns:p14="http://schemas.microsoft.com/office/powerpoint/2010/main" val="257265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7DE50-47CC-A206-74F0-DC407F08123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91B304A-585A-30AA-9CCC-04E7D4668A2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3D732D1-EF04-6C11-BE13-353FBE5F90EC}"/>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8228410-3C45-8873-21DB-0D04D6F6610A}"/>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48A342F2-DD4B-9C0D-9413-2607FA88D662}"/>
              </a:ext>
            </a:extLst>
          </p:cNvPr>
          <p:cNvSpPr txBox="1"/>
          <p:nvPr/>
        </p:nvSpPr>
        <p:spPr>
          <a:xfrm>
            <a:off x="1905000" y="863026"/>
            <a:ext cx="105346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جيدا،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أضع العملية بشكل صحيح دون اعتبار منزلة الأرقام</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E4125869-76D6-1423-D111-514FC7E8C5C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57241CD-30DB-FAE4-1880-67447F1F021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B12B4ED3-5EFC-4FF8-D8E6-973CDEDC65A8}"/>
              </a:ext>
            </a:extLst>
          </p:cNvPr>
          <p:cNvSpPr txBox="1"/>
          <p:nvPr/>
        </p:nvSpPr>
        <p:spPr>
          <a:xfrm>
            <a:off x="6149696" y="3729783"/>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6954954E-BB74-6380-84CE-C6DB61931051}"/>
              </a:ext>
            </a:extLst>
          </p:cNvPr>
          <p:cNvSpPr txBox="1"/>
          <p:nvPr/>
        </p:nvSpPr>
        <p:spPr>
          <a:xfrm>
            <a:off x="7675028" y="4891043"/>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B5D7AFED-0C04-BF1C-3F13-192B2FE5B465}"/>
              </a:ext>
            </a:extLst>
          </p:cNvPr>
          <p:cNvSpPr txBox="1"/>
          <p:nvPr/>
        </p:nvSpPr>
        <p:spPr>
          <a:xfrm>
            <a:off x="5221550" y="64402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srgbClr val="C00000"/>
              </a:solidFill>
              <a:effectLst/>
              <a:uLnTx/>
              <a:uFillTx/>
              <a:latin typeface="Calibri"/>
              <a:ea typeface="+mn-ea"/>
              <a:cs typeface="+mn-cs"/>
            </a:endParaRPr>
          </a:p>
        </p:txBody>
      </p:sp>
      <p:sp>
        <p:nvSpPr>
          <p:cNvPr id="9" name="ZoneTexte 8">
            <a:extLst>
              <a:ext uri="{FF2B5EF4-FFF2-40B4-BE49-F238E27FC236}">
                <a16:creationId xmlns:a16="http://schemas.microsoft.com/office/drawing/2014/main" id="{89216C28-FE6F-4ADF-FB0A-767859D552A8}"/>
              </a:ext>
            </a:extLst>
          </p:cNvPr>
          <p:cNvSpPr txBox="1"/>
          <p:nvPr/>
        </p:nvSpPr>
        <p:spPr>
          <a:xfrm>
            <a:off x="5236628" y="3729783"/>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B310FEE2-7FAE-D14D-4292-B4882D0727B5}"/>
              </a:ext>
            </a:extLst>
          </p:cNvPr>
          <p:cNvSpPr txBox="1"/>
          <p:nvPr/>
        </p:nvSpPr>
        <p:spPr>
          <a:xfrm>
            <a:off x="6066809" y="6421666"/>
            <a:ext cx="1011772" cy="1323439"/>
          </a:xfrm>
          <a:prstGeom prst="rect">
            <a:avLst/>
          </a:prstGeom>
          <a:no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srgbClr val="C00000"/>
              </a:solidFill>
              <a:effectLst/>
              <a:uLnTx/>
              <a:uFillTx/>
              <a:latin typeface="Calibri"/>
              <a:ea typeface="+mn-ea"/>
              <a:cs typeface="+mn-cs"/>
            </a:endParaRPr>
          </a:p>
        </p:txBody>
      </p:sp>
      <p:cxnSp>
        <p:nvCxnSpPr>
          <p:cNvPr id="12" name="Connecteur droit 11">
            <a:extLst>
              <a:ext uri="{FF2B5EF4-FFF2-40B4-BE49-F238E27FC236}">
                <a16:creationId xmlns:a16="http://schemas.microsoft.com/office/drawing/2014/main" id="{A41A5947-454A-C576-A767-82A15F477003}"/>
              </a:ext>
            </a:extLst>
          </p:cNvPr>
          <p:cNvCxnSpPr>
            <a:cxnSpLocks/>
          </p:cNvCxnSpPr>
          <p:nvPr/>
        </p:nvCxnSpPr>
        <p:spPr>
          <a:xfrm flipH="1">
            <a:off x="4343400" y="6245187"/>
            <a:ext cx="4191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C0FC33B2-ED2A-F9B3-6C38-F6C9003FB7C3}"/>
              </a:ext>
            </a:extLst>
          </p:cNvPr>
          <p:cNvSpPr txBox="1"/>
          <p:nvPr/>
        </p:nvSpPr>
        <p:spPr>
          <a:xfrm>
            <a:off x="7700202" y="374064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6" name="ZoneTexte 25">
            <a:extLst>
              <a:ext uri="{FF2B5EF4-FFF2-40B4-BE49-F238E27FC236}">
                <a16:creationId xmlns:a16="http://schemas.microsoft.com/office/drawing/2014/main" id="{9E6B1B2B-2261-EC05-340E-15836190AC62}"/>
              </a:ext>
            </a:extLst>
          </p:cNvPr>
          <p:cNvSpPr txBox="1"/>
          <p:nvPr/>
        </p:nvSpPr>
        <p:spPr>
          <a:xfrm>
            <a:off x="6913028" y="374064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5</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0" name="ZoneTexte 29">
            <a:extLst>
              <a:ext uri="{FF2B5EF4-FFF2-40B4-BE49-F238E27FC236}">
                <a16:creationId xmlns:a16="http://schemas.microsoft.com/office/drawing/2014/main" id="{86D60D80-4140-AA39-7F82-5FAA3C317553}"/>
              </a:ext>
            </a:extLst>
          </p:cNvPr>
          <p:cNvSpPr txBox="1"/>
          <p:nvPr/>
        </p:nvSpPr>
        <p:spPr>
          <a:xfrm>
            <a:off x="7747553" y="64402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srgbClr val="C00000"/>
              </a:solidFill>
              <a:effectLst/>
              <a:uLnTx/>
              <a:uFillTx/>
              <a:latin typeface="Calibri"/>
              <a:ea typeface="+mn-ea"/>
              <a:cs typeface="+mn-cs"/>
            </a:endParaRPr>
          </a:p>
        </p:txBody>
      </p:sp>
      <p:sp>
        <p:nvSpPr>
          <p:cNvPr id="31" name="ZoneTexte 30">
            <a:extLst>
              <a:ext uri="{FF2B5EF4-FFF2-40B4-BE49-F238E27FC236}">
                <a16:creationId xmlns:a16="http://schemas.microsoft.com/office/drawing/2014/main" id="{6A29C99E-8C57-298E-F468-D7723BB40C29}"/>
              </a:ext>
            </a:extLst>
          </p:cNvPr>
          <p:cNvSpPr txBox="1"/>
          <p:nvPr/>
        </p:nvSpPr>
        <p:spPr>
          <a:xfrm>
            <a:off x="6913028" y="64402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srgbClr val="C00000"/>
              </a:solidFill>
              <a:effectLst/>
              <a:uLnTx/>
              <a:uFillTx/>
              <a:latin typeface="Calibri"/>
              <a:ea typeface="+mn-ea"/>
              <a:cs typeface="+mn-cs"/>
            </a:endParaRPr>
          </a:p>
        </p:txBody>
      </p:sp>
      <p:sp>
        <p:nvSpPr>
          <p:cNvPr id="32" name="ZoneTexte 31">
            <a:extLst>
              <a:ext uri="{FF2B5EF4-FFF2-40B4-BE49-F238E27FC236}">
                <a16:creationId xmlns:a16="http://schemas.microsoft.com/office/drawing/2014/main" id="{EAC4EA6F-C49E-7E43-2761-4EB862867A0C}"/>
              </a:ext>
            </a:extLst>
          </p:cNvPr>
          <p:cNvSpPr txBox="1"/>
          <p:nvPr/>
        </p:nvSpPr>
        <p:spPr>
          <a:xfrm>
            <a:off x="6743522" y="4117986"/>
            <a:ext cx="33901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srgbClr val="FF0000"/>
                </a:solidFill>
                <a:effectLst/>
                <a:uLnTx/>
                <a:uFillTx/>
                <a:latin typeface="Calibri"/>
                <a:ea typeface="+mn-ea"/>
                <a:cs typeface="+mn-cs"/>
              </a:rPr>
              <a:t>,</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34" name="ZoneTexte 33">
            <a:extLst>
              <a:ext uri="{FF2B5EF4-FFF2-40B4-BE49-F238E27FC236}">
                <a16:creationId xmlns:a16="http://schemas.microsoft.com/office/drawing/2014/main" id="{7F0C5B3F-073F-A12C-E0E0-A673D08EF127}"/>
              </a:ext>
            </a:extLst>
          </p:cNvPr>
          <p:cNvSpPr txBox="1"/>
          <p:nvPr/>
        </p:nvSpPr>
        <p:spPr>
          <a:xfrm>
            <a:off x="6629400" y="6778587"/>
            <a:ext cx="33901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srgbClr val="FF0000"/>
                </a:solidFill>
                <a:effectLst/>
                <a:uLnTx/>
                <a:uFillTx/>
                <a:latin typeface="Calibri"/>
                <a:ea typeface="+mn-ea"/>
                <a:cs typeface="+mn-cs"/>
              </a:rPr>
              <a:t>,</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35" name="ZoneTexte 34">
            <a:extLst>
              <a:ext uri="{FF2B5EF4-FFF2-40B4-BE49-F238E27FC236}">
                <a16:creationId xmlns:a16="http://schemas.microsoft.com/office/drawing/2014/main" id="{8154AFAC-9149-47B1-DFFB-A6BD038E1F61}"/>
              </a:ext>
            </a:extLst>
          </p:cNvPr>
          <p:cNvSpPr txBox="1"/>
          <p:nvPr/>
        </p:nvSpPr>
        <p:spPr>
          <a:xfrm>
            <a:off x="7037390" y="3314700"/>
            <a:ext cx="6000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3600" b="1" i="0" u="none" strike="noStrike" kern="1200" cap="none" spc="0" normalizeH="0" baseline="0" noProof="0" dirty="0">
                <a:ln>
                  <a:noFill/>
                </a:ln>
                <a:solidFill>
                  <a:srgbClr val="00B050"/>
                </a:solidFill>
                <a:effectLst/>
                <a:uLnTx/>
                <a:uFillTx/>
                <a:latin typeface="Calibri"/>
                <a:ea typeface="+mn-ea"/>
                <a:cs typeface="Arial" panose="020B0604020202020204" pitchFamily="34" charset="0"/>
              </a:rPr>
              <a:t>1</a:t>
            </a:r>
            <a:endParaRPr kumimoji="0" lang="fr-FR" sz="2400" b="1" i="0" u="none" strike="noStrike" kern="1200" cap="none" spc="0" normalizeH="0" baseline="0" noProof="0" dirty="0">
              <a:ln>
                <a:noFill/>
              </a:ln>
              <a:solidFill>
                <a:srgbClr val="00B050"/>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A756EA4D-1744-6DC5-4D57-47E872FD66DA}"/>
              </a:ext>
            </a:extLst>
          </p:cNvPr>
          <p:cNvSpPr txBox="1"/>
          <p:nvPr/>
        </p:nvSpPr>
        <p:spPr>
          <a:xfrm>
            <a:off x="6357095" y="3323214"/>
            <a:ext cx="6000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3600" b="1" i="0" u="none" strike="noStrike" kern="1200" cap="none" spc="0" normalizeH="0" baseline="0" noProof="0" dirty="0">
                <a:ln>
                  <a:noFill/>
                </a:ln>
                <a:solidFill>
                  <a:srgbClr val="00B050"/>
                </a:solidFill>
                <a:effectLst/>
                <a:uLnTx/>
                <a:uFillTx/>
                <a:latin typeface="Calibri"/>
                <a:ea typeface="+mn-ea"/>
                <a:cs typeface="Arial" panose="020B0604020202020204" pitchFamily="34" charset="0"/>
              </a:rPr>
              <a:t>1</a:t>
            </a:r>
            <a:endParaRPr kumimoji="0" lang="fr-FR" sz="2400" b="1" i="0" u="none" strike="noStrike" kern="1200" cap="none" spc="0" normalizeH="0" baseline="0" noProof="0" dirty="0">
              <a:ln>
                <a:noFill/>
              </a:ln>
              <a:solidFill>
                <a:srgbClr val="00B050"/>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7242535E-1EBC-9F3E-E1D9-096718D658EF}"/>
              </a:ext>
            </a:extLst>
          </p:cNvPr>
          <p:cNvSpPr txBox="1"/>
          <p:nvPr/>
        </p:nvSpPr>
        <p:spPr>
          <a:xfrm>
            <a:off x="5361528" y="3348783"/>
            <a:ext cx="6000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3600" b="1" i="0" u="none" strike="noStrike" kern="1200" cap="none" spc="0" normalizeH="0" baseline="0" noProof="0" dirty="0">
                <a:ln>
                  <a:noFill/>
                </a:ln>
                <a:solidFill>
                  <a:srgbClr val="00B050"/>
                </a:solidFill>
                <a:effectLst/>
                <a:uLnTx/>
                <a:uFillTx/>
                <a:latin typeface="Calibri"/>
                <a:ea typeface="+mn-ea"/>
                <a:cs typeface="Arial" panose="020B0604020202020204" pitchFamily="34" charset="0"/>
              </a:rPr>
              <a:t>1</a:t>
            </a:r>
            <a:endParaRPr kumimoji="0" lang="fr-FR" sz="2400" b="1" i="0" u="none" strike="noStrike" kern="1200" cap="none" spc="0" normalizeH="0" baseline="0" noProof="0" dirty="0">
              <a:ln>
                <a:noFill/>
              </a:ln>
              <a:solidFill>
                <a:srgbClr val="00B050"/>
              </a:solidFill>
              <a:effectLst/>
              <a:uLnTx/>
              <a:uFillTx/>
              <a:latin typeface="Calibri"/>
              <a:ea typeface="+mn-ea"/>
              <a:cs typeface="+mn-cs"/>
            </a:endParaRPr>
          </a:p>
        </p:txBody>
      </p:sp>
      <p:sp>
        <p:nvSpPr>
          <p:cNvPr id="13" name="Signe de multiplication 12">
            <a:extLst>
              <a:ext uri="{FF2B5EF4-FFF2-40B4-BE49-F238E27FC236}">
                <a16:creationId xmlns:a16="http://schemas.microsoft.com/office/drawing/2014/main" id="{EF1504B5-5E1F-C4D5-FC3C-91C678D22879}"/>
              </a:ext>
            </a:extLst>
          </p:cNvPr>
          <p:cNvSpPr/>
          <p:nvPr/>
        </p:nvSpPr>
        <p:spPr>
          <a:xfrm>
            <a:off x="4114800" y="4891043"/>
            <a:ext cx="645870" cy="515134"/>
          </a:xfrm>
          <a:prstGeom prst="mathMultiply">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B485130D-9D02-4930-739E-4D77B42458A4}"/>
              </a:ext>
            </a:extLst>
          </p:cNvPr>
          <p:cNvSpPr/>
          <p:nvPr/>
        </p:nvSpPr>
        <p:spPr>
          <a:xfrm>
            <a:off x="7010400" y="3924300"/>
            <a:ext cx="1426144" cy="98795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FBBBB4D3-1254-6046-958D-5B6298A2D65B}"/>
              </a:ext>
            </a:extLst>
          </p:cNvPr>
          <p:cNvSpPr/>
          <p:nvPr/>
        </p:nvSpPr>
        <p:spPr>
          <a:xfrm>
            <a:off x="6985000" y="6559516"/>
            <a:ext cx="1426144" cy="98795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52896623-AE09-E666-AC6D-9E62B309F2E0}"/>
              </a:ext>
            </a:extLst>
          </p:cNvPr>
          <p:cNvSpPr txBox="1"/>
          <p:nvPr/>
        </p:nvSpPr>
        <p:spPr>
          <a:xfrm>
            <a:off x="10119247" y="3936936"/>
            <a:ext cx="2667000" cy="954107"/>
          </a:xfrm>
          <a:prstGeom prst="rect">
            <a:avLst/>
          </a:prstGeom>
          <a:noFill/>
        </p:spPr>
        <p:txBody>
          <a:bodyPr wrap="square" rtlCol="0">
            <a:spAutoFit/>
          </a:bodyPr>
          <a:lstStyle/>
          <a:p>
            <a:pPr algn="r" rtl="1"/>
            <a:r>
              <a:rPr lang="ar-MA" sz="2800" b="1" dirty="0"/>
              <a:t>عدد الأرقام بعد الفاصلة : رقمان (2)</a:t>
            </a:r>
            <a:endParaRPr lang="fr-FR" sz="2800" b="1" dirty="0"/>
          </a:p>
        </p:txBody>
      </p:sp>
      <p:sp>
        <p:nvSpPr>
          <p:cNvPr id="21" name="ZoneTexte 20">
            <a:extLst>
              <a:ext uri="{FF2B5EF4-FFF2-40B4-BE49-F238E27FC236}">
                <a16:creationId xmlns:a16="http://schemas.microsoft.com/office/drawing/2014/main" id="{91EC4688-F48A-18A4-5982-0FDE6255FA2D}"/>
              </a:ext>
            </a:extLst>
          </p:cNvPr>
          <p:cNvSpPr txBox="1"/>
          <p:nvPr/>
        </p:nvSpPr>
        <p:spPr>
          <a:xfrm>
            <a:off x="10142923" y="6528962"/>
            <a:ext cx="2667000" cy="954107"/>
          </a:xfrm>
          <a:prstGeom prst="rect">
            <a:avLst/>
          </a:prstGeom>
          <a:noFill/>
        </p:spPr>
        <p:txBody>
          <a:bodyPr wrap="square" rtlCol="0">
            <a:spAutoFit/>
          </a:bodyPr>
          <a:lstStyle/>
          <a:p>
            <a:pPr algn="r" rtl="1"/>
            <a:r>
              <a:rPr lang="ar-MA" sz="2800" b="1" dirty="0"/>
              <a:t>عدد الأرقام بعد الفاصلة : رقمان (2)</a:t>
            </a:r>
            <a:endParaRPr lang="fr-FR" sz="2800" b="1" dirty="0"/>
          </a:p>
        </p:txBody>
      </p:sp>
      <p:cxnSp>
        <p:nvCxnSpPr>
          <p:cNvPr id="24" name="Connecteur droit avec flèche 23">
            <a:extLst>
              <a:ext uri="{FF2B5EF4-FFF2-40B4-BE49-F238E27FC236}">
                <a16:creationId xmlns:a16="http://schemas.microsoft.com/office/drawing/2014/main" id="{DEA53990-D862-873E-90C2-058625F5D968}"/>
              </a:ext>
            </a:extLst>
          </p:cNvPr>
          <p:cNvCxnSpPr/>
          <p:nvPr/>
        </p:nvCxnSpPr>
        <p:spPr>
          <a:xfrm>
            <a:off x="11452747" y="4948983"/>
            <a:ext cx="0" cy="1472683"/>
          </a:xfrm>
          <a:prstGeom prst="straightConnector1">
            <a:avLst/>
          </a:prstGeom>
          <a:ln w="57150">
            <a:solidFill>
              <a:srgbClr val="4AC28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2570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9A815-6429-6AE2-7BAF-0920272E9E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C7F9FA-6F2C-DBB4-EF26-6CD3350AD8DD}"/>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9117C1A-086C-CA97-66DA-0006CC79A438}"/>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6D42F03-2191-7C58-1075-9E11503FE859}"/>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78AD7AA-9BA1-2D86-752A-154954372086}"/>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 </a:t>
            </a:r>
            <a:r>
              <a:rPr lang="ar-MA" sz="3200" dirty="0">
                <a:solidFill>
                  <a:prstClr val="white">
                    <a:lumMod val="65000"/>
                  </a:prstClr>
                </a:solidFill>
                <a:latin typeface="Microsoft Uighur" panose="02000000000000000000" pitchFamily="2" charset="-78"/>
                <a:cs typeface="Microsoft Uighur" panose="02000000000000000000" pitchFamily="2" charset="-78"/>
              </a:rPr>
              <a:t>إنجاز عملية ضرب عددين عشريين</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03AD6CA-2282-4011-2F0A-BB2AC61CD17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6A1852A-18DF-FCAC-70C2-7CEE8C75140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3" name="Image 12" descr="Une image contenant capture d’écran, Rectangle, cadre photo, art&#10;&#10;Le contenu généré par l’IA peut être incorrect.">
            <a:extLst>
              <a:ext uri="{FF2B5EF4-FFF2-40B4-BE49-F238E27FC236}">
                <a16:creationId xmlns:a16="http://schemas.microsoft.com/office/drawing/2014/main" id="{6157BBA2-BFD8-3E1F-0B46-DDA636D16AA6}"/>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00172" y="3916627"/>
            <a:ext cx="5239166" cy="2750873"/>
          </a:xfrm>
          <a:prstGeom prst="rect">
            <a:avLst/>
          </a:prstGeom>
        </p:spPr>
      </p:pic>
      <p:pic>
        <p:nvPicPr>
          <p:cNvPr id="4" name="Image 3">
            <a:extLst>
              <a:ext uri="{FF2B5EF4-FFF2-40B4-BE49-F238E27FC236}">
                <a16:creationId xmlns:a16="http://schemas.microsoft.com/office/drawing/2014/main" id="{6C1CBE15-0D5C-B6C3-5FB4-ACDA6EDA83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57A1C31B-FA1E-900A-C268-5315BB1ABE02}"/>
              </a:ext>
            </a:extLst>
          </p:cNvPr>
          <p:cNvSpPr txBox="1"/>
          <p:nvPr/>
        </p:nvSpPr>
        <p:spPr>
          <a:xfrm>
            <a:off x="976645" y="4939423"/>
            <a:ext cx="3214355" cy="1723549"/>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a:t>
            </a:r>
            <a:r>
              <a:rPr lang="ar-MA" sz="4400" b="1" dirty="0">
                <a:latin typeface="Microsoft Uighur" panose="02000000000000000000" pitchFamily="2" charset="-78"/>
                <a:cs typeface="Microsoft Uighur" panose="02000000000000000000" pitchFamily="2" charset="-78"/>
              </a:rPr>
              <a:t>إنجاز عملية طرح عددين عشريين.</a:t>
            </a:r>
            <a:endParaRPr lang="fr-FR" sz="4400" b="1" dirty="0">
              <a:latin typeface="Microsoft Uighur" panose="02000000000000000000" pitchFamily="2" charset="-78"/>
              <a:cs typeface="Microsoft Uighur" panose="02000000000000000000" pitchFamily="2" charset="-78"/>
            </a:endParaRPr>
          </a:p>
          <a:p>
            <a:endParaRPr lang="fr-FR" dirty="0"/>
          </a:p>
        </p:txBody>
      </p:sp>
      <p:sp>
        <p:nvSpPr>
          <p:cNvPr id="5" name="ZoneTexte 4">
            <a:extLst>
              <a:ext uri="{FF2B5EF4-FFF2-40B4-BE49-F238E27FC236}">
                <a16:creationId xmlns:a16="http://schemas.microsoft.com/office/drawing/2014/main" id="{A70E26C7-C37C-CF5D-9041-318D757B3D32}"/>
              </a:ext>
            </a:extLst>
          </p:cNvPr>
          <p:cNvSpPr txBox="1"/>
          <p:nvPr/>
        </p:nvSpPr>
        <p:spPr>
          <a:xfrm>
            <a:off x="6386155" y="4602481"/>
            <a:ext cx="4267200" cy="1446550"/>
          </a:xfrm>
          <a:prstGeom prst="rect">
            <a:avLst/>
          </a:prstGeom>
          <a:noFill/>
        </p:spPr>
        <p:txBody>
          <a:bodyPr wrap="square" rtlCol="0">
            <a:spAutoFit/>
          </a:bodyPr>
          <a:lstStyle/>
          <a:p>
            <a:r>
              <a:rPr lang="fr-FR" sz="8800" dirty="0">
                <a:solidFill>
                  <a:schemeClr val="bg1"/>
                </a:solidFill>
                <a:latin typeface="Microsoft Uighur" panose="02000000000000000000" pitchFamily="2" charset="-78"/>
                <a:cs typeface="Microsoft Uighur" panose="02000000000000000000" pitchFamily="2" charset="-78"/>
              </a:rPr>
              <a:t>17,37 × 2,5</a:t>
            </a:r>
            <a:endParaRPr lang="fr-FR" sz="8800" dirty="0">
              <a:solidFill>
                <a:schemeClr val="bg1"/>
              </a:solidFill>
            </a:endParaRPr>
          </a:p>
        </p:txBody>
      </p:sp>
    </p:spTree>
    <p:extLst>
      <p:ext uri="{BB962C8B-B14F-4D97-AF65-F5344CB8AC3E}">
        <p14:creationId xmlns:p14="http://schemas.microsoft.com/office/powerpoint/2010/main" val="24536874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8D59E-B811-6207-CB43-1541FCB7FDAD}"/>
            </a:ext>
          </a:extLst>
        </p:cNvPr>
        <p:cNvGrpSpPr/>
        <p:nvPr/>
      </p:nvGrpSpPr>
      <p:grpSpPr>
        <a:xfrm>
          <a:off x="0" y="0"/>
          <a:ext cx="0" cy="0"/>
          <a:chOff x="0" y="0"/>
          <a:chExt cx="0" cy="0"/>
        </a:xfrm>
      </p:grpSpPr>
      <p:sp>
        <p:nvSpPr>
          <p:cNvPr id="23" name="Rectangle : coins arrondis 22">
            <a:extLst>
              <a:ext uri="{FF2B5EF4-FFF2-40B4-BE49-F238E27FC236}">
                <a16:creationId xmlns:a16="http://schemas.microsoft.com/office/drawing/2014/main" id="{1FF911E0-35E7-0837-39EC-5B6E57957AE3}"/>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F0C08C89-3424-3B23-E259-AC7D76C2D926}"/>
              </a:ext>
            </a:extLst>
          </p:cNvPr>
          <p:cNvSpPr/>
          <p:nvPr/>
        </p:nvSpPr>
        <p:spPr>
          <a:xfrm>
            <a:off x="-1" y="1834886"/>
            <a:ext cx="13716001" cy="845211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F601582-22F2-0C2A-972A-C128AEDE0EEC}"/>
              </a:ext>
            </a:extLst>
          </p:cNvPr>
          <p:cNvSpPr/>
          <p:nvPr/>
        </p:nvSpPr>
        <p:spPr>
          <a:xfrm>
            <a:off x="275854" y="2275652"/>
            <a:ext cx="13164293" cy="7668448"/>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2FBBA81D-26D4-455A-79EE-172FDE10ACA7}"/>
              </a:ext>
            </a:extLst>
          </p:cNvPr>
          <p:cNvSpPr txBox="1"/>
          <p:nvPr/>
        </p:nvSpPr>
        <p:spPr>
          <a:xfrm>
            <a:off x="1905000" y="863026"/>
            <a:ext cx="105346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جيدا،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أضع العملية بشكل صحيح دون اعتبار منزلة الأرقام</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1B98A14D-E5A2-4804-8317-FD88B55D1C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EF0CDCF-A769-3133-B1ED-6DEF8CE1F94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0B20835F-0A23-F459-AFAD-A50198639F81}"/>
              </a:ext>
            </a:extLst>
          </p:cNvPr>
          <p:cNvSpPr txBox="1"/>
          <p:nvPr/>
        </p:nvSpPr>
        <p:spPr>
          <a:xfrm>
            <a:off x="6149696" y="25573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E56C25BF-62F6-9CE2-235C-509BCC3EAF01}"/>
              </a:ext>
            </a:extLst>
          </p:cNvPr>
          <p:cNvSpPr txBox="1"/>
          <p:nvPr/>
        </p:nvSpPr>
        <p:spPr>
          <a:xfrm>
            <a:off x="7675028" y="371864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MA" sz="8000" b="1" dirty="0">
                <a:solidFill>
                  <a:prstClr val="black"/>
                </a:solidFill>
                <a:latin typeface="Calibri"/>
                <a:cs typeface="Arial" panose="020B0604020202020204" pitchFamily="34" charset="0"/>
              </a:rPr>
              <a:t>5</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AC1DAA82-2BD8-6DC0-8CD1-13F1A993999C}"/>
              </a:ext>
            </a:extLst>
          </p:cNvPr>
          <p:cNvSpPr txBox="1"/>
          <p:nvPr/>
        </p:nvSpPr>
        <p:spPr>
          <a:xfrm>
            <a:off x="5221550" y="493349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00B050"/>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srgbClr val="00B050"/>
              </a:solidFill>
              <a:effectLst/>
              <a:uLnTx/>
              <a:uFillTx/>
              <a:latin typeface="Calibri"/>
              <a:ea typeface="+mn-ea"/>
              <a:cs typeface="+mn-cs"/>
            </a:endParaRPr>
          </a:p>
        </p:txBody>
      </p:sp>
      <p:sp>
        <p:nvSpPr>
          <p:cNvPr id="9" name="ZoneTexte 8">
            <a:extLst>
              <a:ext uri="{FF2B5EF4-FFF2-40B4-BE49-F238E27FC236}">
                <a16:creationId xmlns:a16="http://schemas.microsoft.com/office/drawing/2014/main" id="{83DCACDD-D52A-D8C4-B334-DB91C14CAFFC}"/>
              </a:ext>
            </a:extLst>
          </p:cNvPr>
          <p:cNvSpPr txBox="1"/>
          <p:nvPr/>
        </p:nvSpPr>
        <p:spPr>
          <a:xfrm>
            <a:off x="5236628" y="25573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MA" sz="8000" b="1" dirty="0">
                <a:solidFill>
                  <a:prstClr val="black"/>
                </a:solidFill>
                <a:latin typeface="Calibri"/>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AA2CCBBF-163F-9232-54F3-BF266D493E9F}"/>
              </a:ext>
            </a:extLst>
          </p:cNvPr>
          <p:cNvSpPr txBox="1"/>
          <p:nvPr/>
        </p:nvSpPr>
        <p:spPr>
          <a:xfrm>
            <a:off x="6066809" y="4914900"/>
            <a:ext cx="1011772" cy="1323439"/>
          </a:xfrm>
          <a:prstGeom prst="rect">
            <a:avLst/>
          </a:prstGeom>
          <a:no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00B050"/>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srgbClr val="00B050"/>
              </a:solidFill>
              <a:effectLst/>
              <a:uLnTx/>
              <a:uFillTx/>
              <a:latin typeface="Calibri"/>
              <a:ea typeface="+mn-ea"/>
              <a:cs typeface="+mn-cs"/>
            </a:endParaRPr>
          </a:p>
        </p:txBody>
      </p:sp>
      <p:cxnSp>
        <p:nvCxnSpPr>
          <p:cNvPr id="12" name="Connecteur droit 11">
            <a:extLst>
              <a:ext uri="{FF2B5EF4-FFF2-40B4-BE49-F238E27FC236}">
                <a16:creationId xmlns:a16="http://schemas.microsoft.com/office/drawing/2014/main" id="{CA1E81C0-1775-7A95-D39D-0B88CBEA8DC2}"/>
              </a:ext>
            </a:extLst>
          </p:cNvPr>
          <p:cNvCxnSpPr>
            <a:cxnSpLocks/>
          </p:cNvCxnSpPr>
          <p:nvPr/>
        </p:nvCxnSpPr>
        <p:spPr>
          <a:xfrm flipH="1">
            <a:off x="4343400" y="5072786"/>
            <a:ext cx="4191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0A9F7621-1042-8649-582D-5D95272F95FD}"/>
              </a:ext>
            </a:extLst>
          </p:cNvPr>
          <p:cNvSpPr txBox="1"/>
          <p:nvPr/>
        </p:nvSpPr>
        <p:spPr>
          <a:xfrm>
            <a:off x="7700202" y="256824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6" name="ZoneTexte 25">
            <a:extLst>
              <a:ext uri="{FF2B5EF4-FFF2-40B4-BE49-F238E27FC236}">
                <a16:creationId xmlns:a16="http://schemas.microsoft.com/office/drawing/2014/main" id="{BFF5F679-018C-6A13-2E99-1071F51A41A4}"/>
              </a:ext>
            </a:extLst>
          </p:cNvPr>
          <p:cNvSpPr txBox="1"/>
          <p:nvPr/>
        </p:nvSpPr>
        <p:spPr>
          <a:xfrm>
            <a:off x="6913028" y="256824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0" name="ZoneTexte 29">
            <a:extLst>
              <a:ext uri="{FF2B5EF4-FFF2-40B4-BE49-F238E27FC236}">
                <a16:creationId xmlns:a16="http://schemas.microsoft.com/office/drawing/2014/main" id="{FA09037C-9171-3104-80D7-4BAAB75B1FAA}"/>
              </a:ext>
            </a:extLst>
          </p:cNvPr>
          <p:cNvSpPr txBox="1"/>
          <p:nvPr/>
        </p:nvSpPr>
        <p:spPr>
          <a:xfrm>
            <a:off x="7747553" y="493349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00B050"/>
                </a:solidFill>
                <a:effectLst/>
                <a:uLnTx/>
                <a:uFillTx/>
                <a:latin typeface="Calibri"/>
                <a:ea typeface="+mn-ea"/>
                <a:cs typeface="Arial" panose="020B0604020202020204" pitchFamily="34" charset="0"/>
              </a:rPr>
              <a:t>5</a:t>
            </a:r>
            <a:endParaRPr kumimoji="0" lang="fr-FR" sz="8000" b="1" i="0" u="none" strike="noStrike" kern="1200" cap="none" spc="0" normalizeH="0" baseline="0" noProof="0" dirty="0">
              <a:ln>
                <a:noFill/>
              </a:ln>
              <a:solidFill>
                <a:srgbClr val="00B050"/>
              </a:solidFill>
              <a:effectLst/>
              <a:uLnTx/>
              <a:uFillTx/>
              <a:latin typeface="Calibri"/>
              <a:ea typeface="+mn-ea"/>
              <a:cs typeface="+mn-cs"/>
            </a:endParaRPr>
          </a:p>
        </p:txBody>
      </p:sp>
      <p:sp>
        <p:nvSpPr>
          <p:cNvPr id="31" name="ZoneTexte 30">
            <a:extLst>
              <a:ext uri="{FF2B5EF4-FFF2-40B4-BE49-F238E27FC236}">
                <a16:creationId xmlns:a16="http://schemas.microsoft.com/office/drawing/2014/main" id="{F5657254-C231-A568-D4E5-8AB9A98C3534}"/>
              </a:ext>
            </a:extLst>
          </p:cNvPr>
          <p:cNvSpPr txBox="1"/>
          <p:nvPr/>
        </p:nvSpPr>
        <p:spPr>
          <a:xfrm>
            <a:off x="6913028" y="493349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00B050"/>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srgbClr val="00B050"/>
              </a:solidFill>
              <a:effectLst/>
              <a:uLnTx/>
              <a:uFillTx/>
              <a:latin typeface="Calibri"/>
              <a:ea typeface="+mn-ea"/>
              <a:cs typeface="+mn-cs"/>
            </a:endParaRPr>
          </a:p>
        </p:txBody>
      </p:sp>
      <p:sp>
        <p:nvSpPr>
          <p:cNvPr id="32" name="ZoneTexte 31">
            <a:extLst>
              <a:ext uri="{FF2B5EF4-FFF2-40B4-BE49-F238E27FC236}">
                <a16:creationId xmlns:a16="http://schemas.microsoft.com/office/drawing/2014/main" id="{20F87CB1-D398-3E99-EB70-C3D837157FFF}"/>
              </a:ext>
            </a:extLst>
          </p:cNvPr>
          <p:cNvSpPr txBox="1"/>
          <p:nvPr/>
        </p:nvSpPr>
        <p:spPr>
          <a:xfrm>
            <a:off x="6702967" y="2955790"/>
            <a:ext cx="33901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srgbClr val="FF0000"/>
                </a:solidFill>
                <a:effectLst/>
                <a:uLnTx/>
                <a:uFillTx/>
                <a:latin typeface="Calibri"/>
                <a:ea typeface="+mn-ea"/>
                <a:cs typeface="+mn-cs"/>
              </a:rPr>
              <a:t>,</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35" name="ZoneTexte 34">
            <a:extLst>
              <a:ext uri="{FF2B5EF4-FFF2-40B4-BE49-F238E27FC236}">
                <a16:creationId xmlns:a16="http://schemas.microsoft.com/office/drawing/2014/main" id="{3FE75718-8414-913F-141C-829C444838D0}"/>
              </a:ext>
            </a:extLst>
          </p:cNvPr>
          <p:cNvSpPr txBox="1"/>
          <p:nvPr/>
        </p:nvSpPr>
        <p:spPr>
          <a:xfrm>
            <a:off x="7066720" y="2266915"/>
            <a:ext cx="6000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3600" b="1" i="0" u="none" strike="noStrike" kern="1200" cap="none" spc="0" normalizeH="0" baseline="0" noProof="0" dirty="0">
                <a:ln>
                  <a:noFill/>
                </a:ln>
                <a:solidFill>
                  <a:srgbClr val="00B050"/>
                </a:solidFill>
                <a:effectLst/>
                <a:uLnTx/>
                <a:uFillTx/>
                <a:latin typeface="Calibri"/>
                <a:ea typeface="+mn-ea"/>
                <a:cs typeface="Arial" panose="020B0604020202020204" pitchFamily="34" charset="0"/>
              </a:rPr>
              <a:t>3</a:t>
            </a:r>
            <a:endParaRPr kumimoji="0" lang="fr-FR" sz="2400" b="1" i="0" u="none" strike="noStrike" kern="1200" cap="none" spc="0" normalizeH="0" baseline="0" noProof="0" dirty="0">
              <a:ln>
                <a:noFill/>
              </a:ln>
              <a:solidFill>
                <a:srgbClr val="00B050"/>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E0C6D097-A812-8571-5067-E0F3B521175C}"/>
              </a:ext>
            </a:extLst>
          </p:cNvPr>
          <p:cNvSpPr txBox="1"/>
          <p:nvPr/>
        </p:nvSpPr>
        <p:spPr>
          <a:xfrm>
            <a:off x="6281687" y="2257733"/>
            <a:ext cx="6000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3600" b="1" i="0" u="none" strike="noStrike" kern="1200" cap="none" spc="0" normalizeH="0" baseline="0" noProof="0" dirty="0">
                <a:ln>
                  <a:noFill/>
                </a:ln>
                <a:solidFill>
                  <a:srgbClr val="00B050"/>
                </a:solidFill>
                <a:effectLst/>
                <a:uLnTx/>
                <a:uFillTx/>
                <a:latin typeface="Calibri"/>
                <a:ea typeface="+mn-ea"/>
                <a:cs typeface="Arial" panose="020B0604020202020204" pitchFamily="34" charset="0"/>
              </a:rPr>
              <a:t>1</a:t>
            </a:r>
            <a:endParaRPr kumimoji="0" lang="fr-FR" sz="2400" b="1" i="0" u="none" strike="noStrike" kern="1200" cap="none" spc="0" normalizeH="0" baseline="0" noProof="0" dirty="0">
              <a:ln>
                <a:noFill/>
              </a:ln>
              <a:solidFill>
                <a:srgbClr val="00B050"/>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629A8B60-C131-4448-7DD5-24DE239B58BE}"/>
              </a:ext>
            </a:extLst>
          </p:cNvPr>
          <p:cNvSpPr txBox="1"/>
          <p:nvPr/>
        </p:nvSpPr>
        <p:spPr>
          <a:xfrm>
            <a:off x="5348278" y="2277291"/>
            <a:ext cx="6000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3600" b="1" i="0" u="none" strike="noStrike" kern="1200" cap="none" spc="0" normalizeH="0" baseline="0" noProof="0" dirty="0">
                <a:ln>
                  <a:noFill/>
                </a:ln>
                <a:solidFill>
                  <a:srgbClr val="00B050"/>
                </a:solidFill>
                <a:effectLst/>
                <a:uLnTx/>
                <a:uFillTx/>
                <a:latin typeface="Calibri"/>
                <a:ea typeface="+mn-ea"/>
                <a:cs typeface="Arial" panose="020B0604020202020204" pitchFamily="34" charset="0"/>
              </a:rPr>
              <a:t>3</a:t>
            </a:r>
            <a:endParaRPr kumimoji="0" lang="fr-FR" sz="2400" b="1" i="0" u="none" strike="noStrike" kern="1200" cap="none" spc="0" normalizeH="0" baseline="0" noProof="0" dirty="0">
              <a:ln>
                <a:noFill/>
              </a:ln>
              <a:solidFill>
                <a:srgbClr val="00B050"/>
              </a:solidFill>
              <a:effectLst/>
              <a:uLnTx/>
              <a:uFillTx/>
              <a:latin typeface="Calibri"/>
              <a:ea typeface="+mn-ea"/>
              <a:cs typeface="+mn-cs"/>
            </a:endParaRPr>
          </a:p>
        </p:txBody>
      </p:sp>
      <p:sp>
        <p:nvSpPr>
          <p:cNvPr id="13" name="Signe de multiplication 12">
            <a:extLst>
              <a:ext uri="{FF2B5EF4-FFF2-40B4-BE49-F238E27FC236}">
                <a16:creationId xmlns:a16="http://schemas.microsoft.com/office/drawing/2014/main" id="{F6EDAD2D-C2E6-6370-0666-FAB72E8D7BE1}"/>
              </a:ext>
            </a:extLst>
          </p:cNvPr>
          <p:cNvSpPr/>
          <p:nvPr/>
        </p:nvSpPr>
        <p:spPr>
          <a:xfrm>
            <a:off x="4114800" y="3718642"/>
            <a:ext cx="645870" cy="515134"/>
          </a:xfrm>
          <a:prstGeom prst="mathMultiply">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6D766036-4B11-2EAE-91A6-1E2D997E5948}"/>
              </a:ext>
            </a:extLst>
          </p:cNvPr>
          <p:cNvSpPr/>
          <p:nvPr/>
        </p:nvSpPr>
        <p:spPr>
          <a:xfrm>
            <a:off x="7010400" y="2705100"/>
            <a:ext cx="1426144" cy="98795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38E6225B-CCE0-61AC-8DF5-BD6E341AB8A1}"/>
              </a:ext>
            </a:extLst>
          </p:cNvPr>
          <p:cNvSpPr txBox="1"/>
          <p:nvPr/>
        </p:nvSpPr>
        <p:spPr>
          <a:xfrm>
            <a:off x="10119247" y="3936936"/>
            <a:ext cx="2667000" cy="954107"/>
          </a:xfrm>
          <a:prstGeom prst="rect">
            <a:avLst/>
          </a:prstGeom>
          <a:noFill/>
        </p:spPr>
        <p:txBody>
          <a:bodyPr wrap="square" rtlCol="0">
            <a:spAutoFit/>
          </a:bodyPr>
          <a:lstStyle/>
          <a:p>
            <a:pPr algn="r" rtl="1"/>
            <a:r>
              <a:rPr lang="ar-MA" sz="2800" b="1" dirty="0"/>
              <a:t>عدد الأرقام بعد الفاصلة : 3 أرقام</a:t>
            </a:r>
            <a:endParaRPr lang="fr-FR" sz="2800" b="1" dirty="0"/>
          </a:p>
        </p:txBody>
      </p:sp>
      <p:sp>
        <p:nvSpPr>
          <p:cNvPr id="21" name="ZoneTexte 20">
            <a:extLst>
              <a:ext uri="{FF2B5EF4-FFF2-40B4-BE49-F238E27FC236}">
                <a16:creationId xmlns:a16="http://schemas.microsoft.com/office/drawing/2014/main" id="{D66EEEE9-13E7-DE34-480F-A1D192118AE7}"/>
              </a:ext>
            </a:extLst>
          </p:cNvPr>
          <p:cNvSpPr txBox="1"/>
          <p:nvPr/>
        </p:nvSpPr>
        <p:spPr>
          <a:xfrm>
            <a:off x="10142923" y="7429500"/>
            <a:ext cx="2667000" cy="954107"/>
          </a:xfrm>
          <a:prstGeom prst="rect">
            <a:avLst/>
          </a:prstGeom>
          <a:noFill/>
        </p:spPr>
        <p:txBody>
          <a:bodyPr wrap="square" rtlCol="0">
            <a:spAutoFit/>
          </a:bodyPr>
          <a:lstStyle/>
          <a:p>
            <a:pPr algn="r" rtl="1"/>
            <a:r>
              <a:rPr lang="ar-MA" sz="2800" b="1" dirty="0"/>
              <a:t>عدد الأرقام بعد الفاصلة : 3 أرقام</a:t>
            </a:r>
            <a:endParaRPr lang="fr-FR" sz="2800" b="1" dirty="0"/>
          </a:p>
        </p:txBody>
      </p:sp>
      <p:cxnSp>
        <p:nvCxnSpPr>
          <p:cNvPr id="24" name="Connecteur droit avec flèche 23">
            <a:extLst>
              <a:ext uri="{FF2B5EF4-FFF2-40B4-BE49-F238E27FC236}">
                <a16:creationId xmlns:a16="http://schemas.microsoft.com/office/drawing/2014/main" id="{BBADEFE5-00FE-61B9-A192-D3EEE7C8191A}"/>
              </a:ext>
            </a:extLst>
          </p:cNvPr>
          <p:cNvCxnSpPr>
            <a:cxnSpLocks/>
          </p:cNvCxnSpPr>
          <p:nvPr/>
        </p:nvCxnSpPr>
        <p:spPr>
          <a:xfrm>
            <a:off x="11452747" y="4948983"/>
            <a:ext cx="0" cy="2374467"/>
          </a:xfrm>
          <a:prstGeom prst="straightConnector1">
            <a:avLst/>
          </a:prstGeom>
          <a:ln w="57150">
            <a:solidFill>
              <a:srgbClr val="4AC283"/>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5485F600-6CF5-A0A3-42DA-91EA0085288F}"/>
              </a:ext>
            </a:extLst>
          </p:cNvPr>
          <p:cNvSpPr txBox="1"/>
          <p:nvPr/>
        </p:nvSpPr>
        <p:spPr>
          <a:xfrm>
            <a:off x="6836828" y="374736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MA" sz="8000" b="1" dirty="0">
                <a:solidFill>
                  <a:prstClr val="black"/>
                </a:solidFill>
                <a:latin typeface="Calibri"/>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ZoneTexte 17">
            <a:extLst>
              <a:ext uri="{FF2B5EF4-FFF2-40B4-BE49-F238E27FC236}">
                <a16:creationId xmlns:a16="http://schemas.microsoft.com/office/drawing/2014/main" id="{0157C5E8-1BDD-5577-05C6-1DAF16B9F37A}"/>
              </a:ext>
            </a:extLst>
          </p:cNvPr>
          <p:cNvSpPr txBox="1"/>
          <p:nvPr/>
        </p:nvSpPr>
        <p:spPr>
          <a:xfrm>
            <a:off x="7437147" y="4053496"/>
            <a:ext cx="33901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srgbClr val="FF0000"/>
                </a:solidFill>
                <a:effectLst/>
                <a:uLnTx/>
                <a:uFillTx/>
                <a:latin typeface="Calibri"/>
                <a:ea typeface="+mn-ea"/>
                <a:cs typeface="+mn-cs"/>
              </a:rPr>
              <a:t>,</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22" name="Rectangle 21">
            <a:extLst>
              <a:ext uri="{FF2B5EF4-FFF2-40B4-BE49-F238E27FC236}">
                <a16:creationId xmlns:a16="http://schemas.microsoft.com/office/drawing/2014/main" id="{845E0510-9421-746B-D11D-BEC21BACA57A}"/>
              </a:ext>
            </a:extLst>
          </p:cNvPr>
          <p:cNvSpPr/>
          <p:nvPr/>
        </p:nvSpPr>
        <p:spPr>
          <a:xfrm>
            <a:off x="7675028" y="3848100"/>
            <a:ext cx="788506" cy="98795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C181AE43-BF4C-85E6-B397-61048BB59958}"/>
              </a:ext>
            </a:extLst>
          </p:cNvPr>
          <p:cNvSpPr txBox="1"/>
          <p:nvPr/>
        </p:nvSpPr>
        <p:spPr>
          <a:xfrm>
            <a:off x="5236628" y="603598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chemeClr val="tx2">
                    <a:lumMod val="60000"/>
                    <a:lumOff val="40000"/>
                  </a:schemeClr>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schemeClr val="tx2">
                  <a:lumMod val="60000"/>
                  <a:lumOff val="40000"/>
                </a:schemeClr>
              </a:solidFill>
              <a:effectLst/>
              <a:uLnTx/>
              <a:uFillTx/>
              <a:latin typeface="Calibri"/>
              <a:ea typeface="+mn-ea"/>
              <a:cs typeface="+mn-cs"/>
            </a:endParaRPr>
          </a:p>
        </p:txBody>
      </p:sp>
      <p:sp>
        <p:nvSpPr>
          <p:cNvPr id="28" name="ZoneTexte 27">
            <a:extLst>
              <a:ext uri="{FF2B5EF4-FFF2-40B4-BE49-F238E27FC236}">
                <a16:creationId xmlns:a16="http://schemas.microsoft.com/office/drawing/2014/main" id="{FF51E06F-394E-DC1E-EA84-F5B514811D8E}"/>
              </a:ext>
            </a:extLst>
          </p:cNvPr>
          <p:cNvSpPr txBox="1"/>
          <p:nvPr/>
        </p:nvSpPr>
        <p:spPr>
          <a:xfrm>
            <a:off x="6081887" y="6017385"/>
            <a:ext cx="1011772" cy="1323439"/>
          </a:xfrm>
          <a:prstGeom prst="rect">
            <a:avLst/>
          </a:prstGeom>
          <a:no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chemeClr val="tx2">
                    <a:lumMod val="60000"/>
                    <a:lumOff val="40000"/>
                  </a:schemeClr>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schemeClr val="tx2">
                  <a:lumMod val="60000"/>
                  <a:lumOff val="40000"/>
                </a:schemeClr>
              </a:solidFill>
              <a:effectLst/>
              <a:uLnTx/>
              <a:uFillTx/>
              <a:latin typeface="Calibri"/>
              <a:ea typeface="+mn-ea"/>
              <a:cs typeface="+mn-cs"/>
            </a:endParaRPr>
          </a:p>
        </p:txBody>
      </p:sp>
      <p:sp>
        <p:nvSpPr>
          <p:cNvPr id="29" name="ZoneTexte 28">
            <a:extLst>
              <a:ext uri="{FF2B5EF4-FFF2-40B4-BE49-F238E27FC236}">
                <a16:creationId xmlns:a16="http://schemas.microsoft.com/office/drawing/2014/main" id="{2929316A-41DA-3365-A733-390E7D8F7627}"/>
              </a:ext>
            </a:extLst>
          </p:cNvPr>
          <p:cNvSpPr txBox="1"/>
          <p:nvPr/>
        </p:nvSpPr>
        <p:spPr>
          <a:xfrm>
            <a:off x="7762631" y="603598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33" name="ZoneTexte 32">
            <a:extLst>
              <a:ext uri="{FF2B5EF4-FFF2-40B4-BE49-F238E27FC236}">
                <a16:creationId xmlns:a16="http://schemas.microsoft.com/office/drawing/2014/main" id="{6FC8B41B-47C3-7BFE-9F75-BBE4243B1E82}"/>
              </a:ext>
            </a:extLst>
          </p:cNvPr>
          <p:cNvSpPr txBox="1"/>
          <p:nvPr/>
        </p:nvSpPr>
        <p:spPr>
          <a:xfrm>
            <a:off x="6928106" y="603598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chemeClr val="tx2">
                    <a:lumMod val="60000"/>
                    <a:lumOff val="40000"/>
                  </a:schemeClr>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schemeClr val="tx2">
                  <a:lumMod val="60000"/>
                  <a:lumOff val="40000"/>
                </a:schemeClr>
              </a:solidFill>
              <a:effectLst/>
              <a:uLnTx/>
              <a:uFillTx/>
              <a:latin typeface="Calibri"/>
              <a:ea typeface="+mn-ea"/>
              <a:cs typeface="+mn-cs"/>
            </a:endParaRPr>
          </a:p>
        </p:txBody>
      </p:sp>
      <p:sp>
        <p:nvSpPr>
          <p:cNvPr id="36" name="ZoneTexte 35">
            <a:extLst>
              <a:ext uri="{FF2B5EF4-FFF2-40B4-BE49-F238E27FC236}">
                <a16:creationId xmlns:a16="http://schemas.microsoft.com/office/drawing/2014/main" id="{867020B5-E66D-C204-1B50-DE007D25D216}"/>
              </a:ext>
            </a:extLst>
          </p:cNvPr>
          <p:cNvSpPr txBox="1"/>
          <p:nvPr/>
        </p:nvSpPr>
        <p:spPr>
          <a:xfrm>
            <a:off x="4354367" y="6023914"/>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chemeClr val="tx2">
                    <a:lumMod val="60000"/>
                    <a:lumOff val="40000"/>
                  </a:schemeClr>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schemeClr val="tx2">
                  <a:lumMod val="60000"/>
                  <a:lumOff val="40000"/>
                </a:schemeClr>
              </a:solidFill>
              <a:effectLst/>
              <a:uLnTx/>
              <a:uFillTx/>
              <a:latin typeface="Calibri"/>
              <a:ea typeface="+mn-ea"/>
              <a:cs typeface="+mn-cs"/>
            </a:endParaRPr>
          </a:p>
        </p:txBody>
      </p:sp>
      <p:sp>
        <p:nvSpPr>
          <p:cNvPr id="37" name="ZoneTexte 36">
            <a:extLst>
              <a:ext uri="{FF2B5EF4-FFF2-40B4-BE49-F238E27FC236}">
                <a16:creationId xmlns:a16="http://schemas.microsoft.com/office/drawing/2014/main" id="{8D24C924-B00D-2629-1180-E0AB24572C31}"/>
              </a:ext>
            </a:extLst>
          </p:cNvPr>
          <p:cNvSpPr txBox="1"/>
          <p:nvPr/>
        </p:nvSpPr>
        <p:spPr>
          <a:xfrm>
            <a:off x="6830896" y="2155696"/>
            <a:ext cx="6000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3600" b="1" i="0" u="none" strike="noStrike" kern="1200" cap="none" spc="0" normalizeH="0" baseline="0" noProof="0" dirty="0">
                <a:ln>
                  <a:noFill/>
                </a:ln>
                <a:solidFill>
                  <a:schemeClr val="tx2">
                    <a:lumMod val="60000"/>
                    <a:lumOff val="40000"/>
                  </a:schemeClr>
                </a:solidFill>
                <a:effectLst/>
                <a:uLnTx/>
                <a:uFillTx/>
                <a:latin typeface="Calibri"/>
                <a:ea typeface="+mn-ea"/>
                <a:cs typeface="Arial" panose="020B0604020202020204" pitchFamily="34" charset="0"/>
              </a:rPr>
              <a:t>1</a:t>
            </a:r>
            <a:endParaRPr kumimoji="0" lang="fr-FR" sz="2400" b="1" i="0" u="none" strike="noStrike" kern="1200" cap="none" spc="0" normalizeH="0" baseline="0" noProof="0" dirty="0">
              <a:ln>
                <a:noFill/>
              </a:ln>
              <a:solidFill>
                <a:schemeClr val="tx2">
                  <a:lumMod val="60000"/>
                  <a:lumOff val="40000"/>
                </a:schemeClr>
              </a:solidFill>
              <a:effectLst/>
              <a:uLnTx/>
              <a:uFillTx/>
              <a:latin typeface="Calibri"/>
              <a:ea typeface="+mn-ea"/>
              <a:cs typeface="+mn-cs"/>
            </a:endParaRPr>
          </a:p>
        </p:txBody>
      </p:sp>
      <p:sp>
        <p:nvSpPr>
          <p:cNvPr id="38" name="ZoneTexte 37">
            <a:extLst>
              <a:ext uri="{FF2B5EF4-FFF2-40B4-BE49-F238E27FC236}">
                <a16:creationId xmlns:a16="http://schemas.microsoft.com/office/drawing/2014/main" id="{3D166EC9-791B-A5F9-86B6-EAB2641E640D}"/>
              </a:ext>
            </a:extLst>
          </p:cNvPr>
          <p:cNvSpPr txBox="1"/>
          <p:nvPr/>
        </p:nvSpPr>
        <p:spPr>
          <a:xfrm>
            <a:off x="5072425" y="2266914"/>
            <a:ext cx="6000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3600" b="1" i="0" u="none" strike="noStrike" kern="1200" cap="none" spc="0" normalizeH="0" baseline="0" noProof="0" dirty="0">
                <a:ln>
                  <a:noFill/>
                </a:ln>
                <a:solidFill>
                  <a:schemeClr val="tx2">
                    <a:lumMod val="60000"/>
                    <a:lumOff val="40000"/>
                  </a:schemeClr>
                </a:solidFill>
                <a:effectLst/>
                <a:uLnTx/>
                <a:uFillTx/>
                <a:latin typeface="Calibri"/>
                <a:ea typeface="+mn-ea"/>
                <a:cs typeface="Arial" panose="020B0604020202020204" pitchFamily="34" charset="0"/>
              </a:rPr>
              <a:t>1</a:t>
            </a:r>
            <a:endParaRPr kumimoji="0" lang="fr-FR" sz="2400" b="1" i="0" u="none" strike="noStrike" kern="1200" cap="none" spc="0" normalizeH="0" baseline="0" noProof="0" dirty="0">
              <a:ln>
                <a:noFill/>
              </a:ln>
              <a:solidFill>
                <a:schemeClr val="tx2">
                  <a:lumMod val="60000"/>
                  <a:lumOff val="40000"/>
                </a:schemeClr>
              </a:solidFill>
              <a:effectLst/>
              <a:uLnTx/>
              <a:uFillTx/>
              <a:latin typeface="Calibri"/>
              <a:ea typeface="+mn-ea"/>
              <a:cs typeface="+mn-cs"/>
            </a:endParaRPr>
          </a:p>
        </p:txBody>
      </p:sp>
      <p:cxnSp>
        <p:nvCxnSpPr>
          <p:cNvPr id="39" name="Connecteur droit 38">
            <a:extLst>
              <a:ext uri="{FF2B5EF4-FFF2-40B4-BE49-F238E27FC236}">
                <a16:creationId xmlns:a16="http://schemas.microsoft.com/office/drawing/2014/main" id="{42C33B50-9208-0100-FF9C-FA3B0254E8E9}"/>
              </a:ext>
            </a:extLst>
          </p:cNvPr>
          <p:cNvCxnSpPr>
            <a:cxnSpLocks/>
          </p:cNvCxnSpPr>
          <p:nvPr/>
        </p:nvCxnSpPr>
        <p:spPr>
          <a:xfrm flipH="1">
            <a:off x="4343400" y="7323450"/>
            <a:ext cx="4191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Signe Plus 39">
            <a:extLst>
              <a:ext uri="{FF2B5EF4-FFF2-40B4-BE49-F238E27FC236}">
                <a16:creationId xmlns:a16="http://schemas.microsoft.com/office/drawing/2014/main" id="{3D926795-F2C0-651D-DE31-F62F1AB55D9C}"/>
              </a:ext>
            </a:extLst>
          </p:cNvPr>
          <p:cNvSpPr/>
          <p:nvPr/>
        </p:nvSpPr>
        <p:spPr>
          <a:xfrm>
            <a:off x="3472106" y="5787200"/>
            <a:ext cx="671753" cy="592366"/>
          </a:xfrm>
          <a:prstGeom prst="mathPlus">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ZoneTexte 40">
            <a:extLst>
              <a:ext uri="{FF2B5EF4-FFF2-40B4-BE49-F238E27FC236}">
                <a16:creationId xmlns:a16="http://schemas.microsoft.com/office/drawing/2014/main" id="{E4770EAC-7B22-38D7-2D0D-1293EADC4544}"/>
              </a:ext>
            </a:extLst>
          </p:cNvPr>
          <p:cNvSpPr txBox="1"/>
          <p:nvPr/>
        </p:nvSpPr>
        <p:spPr>
          <a:xfrm>
            <a:off x="5253819" y="736815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effectLst/>
              <a:uLnTx/>
              <a:uFillTx/>
              <a:latin typeface="Calibri"/>
              <a:ea typeface="+mn-ea"/>
              <a:cs typeface="+mn-cs"/>
            </a:endParaRPr>
          </a:p>
        </p:txBody>
      </p:sp>
      <p:sp>
        <p:nvSpPr>
          <p:cNvPr id="42" name="ZoneTexte 41">
            <a:extLst>
              <a:ext uri="{FF2B5EF4-FFF2-40B4-BE49-F238E27FC236}">
                <a16:creationId xmlns:a16="http://schemas.microsoft.com/office/drawing/2014/main" id="{F9B980CE-5420-6815-13C2-E6A427879A85}"/>
              </a:ext>
            </a:extLst>
          </p:cNvPr>
          <p:cNvSpPr txBox="1"/>
          <p:nvPr/>
        </p:nvSpPr>
        <p:spPr>
          <a:xfrm>
            <a:off x="6099078" y="7349561"/>
            <a:ext cx="1011772" cy="1323439"/>
          </a:xfrm>
          <a:prstGeom prst="rect">
            <a:avLst/>
          </a:prstGeom>
          <a:no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effectLst/>
              <a:uLnTx/>
              <a:uFillTx/>
              <a:latin typeface="Calibri"/>
              <a:ea typeface="+mn-ea"/>
              <a:cs typeface="+mn-cs"/>
            </a:endParaRPr>
          </a:p>
        </p:txBody>
      </p:sp>
      <p:sp>
        <p:nvSpPr>
          <p:cNvPr id="43" name="ZoneTexte 42">
            <a:extLst>
              <a:ext uri="{FF2B5EF4-FFF2-40B4-BE49-F238E27FC236}">
                <a16:creationId xmlns:a16="http://schemas.microsoft.com/office/drawing/2014/main" id="{5E343F24-F112-68E3-505A-BDFC3B8AC9F7}"/>
              </a:ext>
            </a:extLst>
          </p:cNvPr>
          <p:cNvSpPr txBox="1"/>
          <p:nvPr/>
        </p:nvSpPr>
        <p:spPr>
          <a:xfrm>
            <a:off x="7779822" y="736815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effectLst/>
                <a:uLnTx/>
                <a:uFillTx/>
                <a:latin typeface="Calibri"/>
                <a:ea typeface="+mn-ea"/>
                <a:cs typeface="Arial" panose="020B0604020202020204" pitchFamily="34" charset="0"/>
              </a:rPr>
              <a:t>5</a:t>
            </a:r>
            <a:endParaRPr kumimoji="0" lang="fr-FR" sz="8000" b="1" i="0" u="none" strike="noStrike" kern="1200" cap="none" spc="0" normalizeH="0" baseline="0" noProof="0" dirty="0">
              <a:ln>
                <a:noFill/>
              </a:ln>
              <a:effectLst/>
              <a:uLnTx/>
              <a:uFillTx/>
              <a:latin typeface="Calibri"/>
              <a:ea typeface="+mn-ea"/>
              <a:cs typeface="+mn-cs"/>
            </a:endParaRPr>
          </a:p>
        </p:txBody>
      </p:sp>
      <p:sp>
        <p:nvSpPr>
          <p:cNvPr id="44" name="ZoneTexte 43">
            <a:extLst>
              <a:ext uri="{FF2B5EF4-FFF2-40B4-BE49-F238E27FC236}">
                <a16:creationId xmlns:a16="http://schemas.microsoft.com/office/drawing/2014/main" id="{D9D70926-68B5-9FA1-E4AA-A498A7EE66F0}"/>
              </a:ext>
            </a:extLst>
          </p:cNvPr>
          <p:cNvSpPr txBox="1"/>
          <p:nvPr/>
        </p:nvSpPr>
        <p:spPr>
          <a:xfrm>
            <a:off x="6945297" y="736815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effectLst/>
              <a:uLnTx/>
              <a:uFillTx/>
              <a:latin typeface="Calibri"/>
              <a:ea typeface="+mn-ea"/>
              <a:cs typeface="+mn-cs"/>
            </a:endParaRPr>
          </a:p>
        </p:txBody>
      </p:sp>
      <p:sp>
        <p:nvSpPr>
          <p:cNvPr id="45" name="ZoneTexte 44">
            <a:extLst>
              <a:ext uri="{FF2B5EF4-FFF2-40B4-BE49-F238E27FC236}">
                <a16:creationId xmlns:a16="http://schemas.microsoft.com/office/drawing/2014/main" id="{35D30430-484E-B9B6-AD28-F07600FF5287}"/>
              </a:ext>
            </a:extLst>
          </p:cNvPr>
          <p:cNvSpPr txBox="1"/>
          <p:nvPr/>
        </p:nvSpPr>
        <p:spPr>
          <a:xfrm>
            <a:off x="4371558" y="735609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effectLst/>
              <a:uLnTx/>
              <a:uFillTx/>
              <a:latin typeface="Calibri"/>
              <a:ea typeface="+mn-ea"/>
              <a:cs typeface="+mn-cs"/>
            </a:endParaRPr>
          </a:p>
        </p:txBody>
      </p:sp>
      <p:sp>
        <p:nvSpPr>
          <p:cNvPr id="46" name="ZoneTexte 45">
            <a:extLst>
              <a:ext uri="{FF2B5EF4-FFF2-40B4-BE49-F238E27FC236}">
                <a16:creationId xmlns:a16="http://schemas.microsoft.com/office/drawing/2014/main" id="{20AB1AC9-5B0E-B57E-6682-919286881A0E}"/>
              </a:ext>
            </a:extLst>
          </p:cNvPr>
          <p:cNvSpPr txBox="1"/>
          <p:nvPr/>
        </p:nvSpPr>
        <p:spPr>
          <a:xfrm>
            <a:off x="5902625" y="7764217"/>
            <a:ext cx="33901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srgbClr val="FF0000"/>
                </a:solidFill>
                <a:effectLst/>
                <a:uLnTx/>
                <a:uFillTx/>
                <a:latin typeface="Calibri"/>
                <a:ea typeface="+mn-ea"/>
                <a:cs typeface="+mn-cs"/>
              </a:rPr>
              <a:t>,</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47" name="Rectangle 46">
            <a:extLst>
              <a:ext uri="{FF2B5EF4-FFF2-40B4-BE49-F238E27FC236}">
                <a16:creationId xmlns:a16="http://schemas.microsoft.com/office/drawing/2014/main" id="{C210F963-802A-32F4-F9C9-B9FC12790D44}"/>
              </a:ext>
            </a:extLst>
          </p:cNvPr>
          <p:cNvSpPr/>
          <p:nvPr/>
        </p:nvSpPr>
        <p:spPr>
          <a:xfrm>
            <a:off x="6149696" y="7491696"/>
            <a:ext cx="2604387" cy="98795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ZoneTexte 48">
            <a:extLst>
              <a:ext uri="{FF2B5EF4-FFF2-40B4-BE49-F238E27FC236}">
                <a16:creationId xmlns:a16="http://schemas.microsoft.com/office/drawing/2014/main" id="{327EFE4E-3C99-3848-32ED-737251D5CB6A}"/>
              </a:ext>
            </a:extLst>
          </p:cNvPr>
          <p:cNvSpPr txBox="1"/>
          <p:nvPr/>
        </p:nvSpPr>
        <p:spPr>
          <a:xfrm>
            <a:off x="5838864" y="5001295"/>
            <a:ext cx="6000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3600" b="1" i="0" u="none" strike="noStrike" kern="1200" cap="none" spc="0" normalizeH="0" baseline="0" noProof="0" dirty="0">
                <a:ln>
                  <a:noFill/>
                </a:ln>
                <a:effectLst/>
                <a:uLnTx/>
                <a:uFillTx/>
                <a:latin typeface="Calibri"/>
                <a:ea typeface="+mn-ea"/>
                <a:cs typeface="Arial" panose="020B0604020202020204" pitchFamily="34" charset="0"/>
              </a:rPr>
              <a:t>1</a:t>
            </a:r>
            <a:endParaRPr kumimoji="0" lang="fr-FR" sz="2400" b="1" i="0" u="none" strike="noStrike" kern="1200" cap="none" spc="0" normalizeH="0" baseline="0" noProof="0" dirty="0">
              <a:ln>
                <a:noFill/>
              </a:ln>
              <a:effectLst/>
              <a:uLnTx/>
              <a:uFillTx/>
              <a:latin typeface="Calibri"/>
              <a:ea typeface="+mn-ea"/>
              <a:cs typeface="+mn-cs"/>
            </a:endParaRPr>
          </a:p>
        </p:txBody>
      </p:sp>
      <p:sp>
        <p:nvSpPr>
          <p:cNvPr id="50" name="ZoneTexte 49">
            <a:extLst>
              <a:ext uri="{FF2B5EF4-FFF2-40B4-BE49-F238E27FC236}">
                <a16:creationId xmlns:a16="http://schemas.microsoft.com/office/drawing/2014/main" id="{1D3D65FF-66DB-C9A6-38B3-A597850BD48C}"/>
              </a:ext>
            </a:extLst>
          </p:cNvPr>
          <p:cNvSpPr txBox="1"/>
          <p:nvPr/>
        </p:nvSpPr>
        <p:spPr>
          <a:xfrm>
            <a:off x="4996625" y="5010324"/>
            <a:ext cx="6000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3600" b="1" i="0" u="none" strike="noStrike" kern="1200" cap="none" spc="0" normalizeH="0" baseline="0" noProof="0" dirty="0">
                <a:ln>
                  <a:noFill/>
                </a:ln>
                <a:effectLst/>
                <a:uLnTx/>
                <a:uFillTx/>
                <a:latin typeface="Calibri"/>
                <a:ea typeface="+mn-ea"/>
                <a:cs typeface="Arial" panose="020B0604020202020204" pitchFamily="34" charset="0"/>
              </a:rPr>
              <a:t>1</a:t>
            </a:r>
            <a:endParaRPr kumimoji="0" lang="fr-FR" sz="2400" b="1" i="0" u="none" strike="noStrike" kern="1200" cap="none" spc="0" normalizeH="0" baseline="0" noProof="0" dirty="0">
              <a:ln>
                <a:noFill/>
              </a:ln>
              <a:effectLst/>
              <a:uLnTx/>
              <a:uFillTx/>
              <a:latin typeface="Calibri"/>
              <a:ea typeface="+mn-ea"/>
              <a:cs typeface="+mn-cs"/>
            </a:endParaRPr>
          </a:p>
        </p:txBody>
      </p:sp>
      <p:sp>
        <p:nvSpPr>
          <p:cNvPr id="51" name="ZoneTexte 50">
            <a:extLst>
              <a:ext uri="{FF2B5EF4-FFF2-40B4-BE49-F238E27FC236}">
                <a16:creationId xmlns:a16="http://schemas.microsoft.com/office/drawing/2014/main" id="{8317AC78-3EC6-2EC2-BD5C-6E9849EC5B4C}"/>
              </a:ext>
            </a:extLst>
          </p:cNvPr>
          <p:cNvSpPr txBox="1"/>
          <p:nvPr/>
        </p:nvSpPr>
        <p:spPr>
          <a:xfrm>
            <a:off x="4427619" y="5028920"/>
            <a:ext cx="6000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3600" b="1" i="0" u="none" strike="noStrike" kern="1200" cap="none" spc="0" normalizeH="0" baseline="0" noProof="0" dirty="0">
                <a:ln>
                  <a:noFill/>
                </a:ln>
                <a:effectLst/>
                <a:uLnTx/>
                <a:uFillTx/>
                <a:latin typeface="Calibri"/>
                <a:ea typeface="+mn-ea"/>
                <a:cs typeface="Arial" panose="020B0604020202020204" pitchFamily="34" charset="0"/>
              </a:rPr>
              <a:t>1</a:t>
            </a:r>
            <a:endParaRPr kumimoji="0" lang="fr-FR" sz="2400" b="1" i="0" u="none" strike="noStrike" kern="1200" cap="none" spc="0" normalizeH="0" baseline="0" noProof="0" dirty="0">
              <a:ln>
                <a:noFill/>
              </a:ln>
              <a:effectLst/>
              <a:uLnTx/>
              <a:uFillTx/>
              <a:latin typeface="Calibri"/>
              <a:ea typeface="+mn-ea"/>
              <a:cs typeface="+mn-cs"/>
            </a:endParaRPr>
          </a:p>
        </p:txBody>
      </p:sp>
    </p:spTree>
    <p:extLst>
      <p:ext uri="{BB962C8B-B14F-4D97-AF65-F5344CB8AC3E}">
        <p14:creationId xmlns:p14="http://schemas.microsoft.com/office/powerpoint/2010/main" val="12542006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7205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نتذكر</a:t>
            </a:r>
            <a:endParaRPr kumimoji="0" lang="ar-S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400" b="0"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إ</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نجاز عملية </a:t>
            </a:r>
            <a:r>
              <a:rPr lang="ar-MA" sz="4400" noProof="0" dirty="0">
                <a:solidFill>
                  <a:prstClr val="black"/>
                </a:solidFill>
                <a:latin typeface="Microsoft Uighur" panose="02000000000000000000" pitchFamily="2" charset="-78"/>
                <a:cs typeface="Microsoft Uighur" panose="02000000000000000000" pitchFamily="2" charset="-78"/>
              </a:rPr>
              <a:t>ضرب عددين عشريين</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الأولى</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الثانية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الثالثة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أحسب الجداء كما هو الشأن للأعداد الصحيحة الطبيعية (دون اعتبار الفاصلة)</a:t>
            </a: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أعد الأرقام يمين الفاصلة في عاملي الجداء؛</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في الجداء المحصل عليه، أبدأ من اليمين نحو اليسار، وأعد نفس عدد الأرقام؛</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82319" y="803455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الرابعة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914400" y="81048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أضع الفاصلة في الموضع المناسب في الجداء.</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122632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6B0D9-2D95-8D87-27D6-432DFA0DFC0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1CB9FA0-CE77-7A82-E98D-40FC53A111D0}"/>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D0E43D5-2ECC-4374-B16F-04927FFC1A5A}"/>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5FDD31-0C94-94ED-C5B8-8E7E9BDF60EB}"/>
              </a:ext>
            </a:extLst>
          </p:cNvPr>
          <p:cNvSpPr/>
          <p:nvPr/>
        </p:nvSpPr>
        <p:spPr>
          <a:xfrm>
            <a:off x="-1" y="796748"/>
            <a:ext cx="13716001" cy="1905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5DB08951-F97C-7CF7-B9FB-41F9B465F7B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025EEC5-223C-476F-6232-25A7DA4E899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914D5C6C-9458-08B3-74A3-A185D7EB0866}"/>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46 وأنجزوا التمرين رقم 3.</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4 دقائق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6" name="Image 15">
            <a:extLst>
              <a:ext uri="{FF2B5EF4-FFF2-40B4-BE49-F238E27FC236}">
                <a16:creationId xmlns:a16="http://schemas.microsoft.com/office/drawing/2014/main" id="{7AA955F9-57E1-2EBE-B34B-CE6BA7F8A64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799" y="4092531"/>
            <a:ext cx="13128023" cy="4632369"/>
          </a:xfrm>
          <a:prstGeom prst="rect">
            <a:avLst/>
          </a:prstGeom>
        </p:spPr>
      </p:pic>
      <p:sp>
        <p:nvSpPr>
          <p:cNvPr id="4" name="Rectangle 3">
            <a:extLst>
              <a:ext uri="{FF2B5EF4-FFF2-40B4-BE49-F238E27FC236}">
                <a16:creationId xmlns:a16="http://schemas.microsoft.com/office/drawing/2014/main" id="{443547F8-EABE-D67F-EFBE-1C195A5E6535}"/>
              </a:ext>
            </a:extLst>
          </p:cNvPr>
          <p:cNvSpPr/>
          <p:nvPr/>
        </p:nvSpPr>
        <p:spPr>
          <a:xfrm>
            <a:off x="6858000" y="5148389"/>
            <a:ext cx="6096000" cy="336955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0506097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21951-8C0C-58F6-0FE8-AEF90B1291D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9FA797D-79D8-4204-2634-F345DA6B0E6D}"/>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1C0BCE-2ED9-D594-B37A-4662BC6DFB2F}"/>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40CE112-D8D6-1018-6212-33FCAECF49AF}"/>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240AF3AC-36BB-EF56-5520-69A7DB62BF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57695EC-FEC9-4CE4-F1F6-36E33543414A}"/>
              </a:ext>
            </a:extLst>
          </p:cNvPr>
          <p:cNvGraphicFramePr>
            <a:graphicFrameLocks noGrp="1"/>
          </p:cNvGraphicFramePr>
          <p:nvPr>
            <p:extLst>
              <p:ext uri="{D42A27DB-BD31-4B8C-83A1-F6EECF244321}">
                <p14:modId xmlns:p14="http://schemas.microsoft.com/office/powerpoint/2010/main" val="236546792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E87C47A6-A755-BC95-8A24-7EC940CD414B}"/>
              </a:ext>
            </a:extLst>
          </p:cNvPr>
          <p:cNvSpPr txBox="1"/>
          <p:nvPr/>
        </p:nvSpPr>
        <p:spPr>
          <a:xfrm>
            <a:off x="275851" y="882595"/>
            <a:ext cx="12344993"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E6DBCFB8-5F06-A638-1E27-1F45F0797702}"/>
              </a:ext>
            </a:extLst>
          </p:cNvPr>
          <p:cNvSpPr txBox="1"/>
          <p:nvPr/>
        </p:nvSpPr>
        <p:spPr>
          <a:xfrm>
            <a:off x="2962290" y="321202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5" name="ZoneTexte 4">
            <a:extLst>
              <a:ext uri="{FF2B5EF4-FFF2-40B4-BE49-F238E27FC236}">
                <a16:creationId xmlns:a16="http://schemas.microsoft.com/office/drawing/2014/main" id="{0036C8BB-7A9B-BCF9-60DD-DD696DC320AC}"/>
              </a:ext>
            </a:extLst>
          </p:cNvPr>
          <p:cNvSpPr txBox="1"/>
          <p:nvPr/>
        </p:nvSpPr>
        <p:spPr>
          <a:xfrm>
            <a:off x="2997850" y="8877300"/>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9" name="Image 8">
            <a:extLst>
              <a:ext uri="{FF2B5EF4-FFF2-40B4-BE49-F238E27FC236}">
                <a16:creationId xmlns:a16="http://schemas.microsoft.com/office/drawing/2014/main" id="{F643330F-9829-9E0D-76FC-9B82005538D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799" y="4092531"/>
            <a:ext cx="13128023" cy="4632369"/>
          </a:xfrm>
          <a:prstGeom prst="rect">
            <a:avLst/>
          </a:prstGeom>
        </p:spPr>
      </p:pic>
      <p:sp>
        <p:nvSpPr>
          <p:cNvPr id="10" name="Rectangle 9">
            <a:extLst>
              <a:ext uri="{FF2B5EF4-FFF2-40B4-BE49-F238E27FC236}">
                <a16:creationId xmlns:a16="http://schemas.microsoft.com/office/drawing/2014/main" id="{35F986A6-3874-31C2-93BA-A1F9C9487892}"/>
              </a:ext>
            </a:extLst>
          </p:cNvPr>
          <p:cNvSpPr/>
          <p:nvPr/>
        </p:nvSpPr>
        <p:spPr>
          <a:xfrm>
            <a:off x="6858000" y="5148389"/>
            <a:ext cx="6096000" cy="336955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2139799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سأقرأ المسألة </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extLst>
              <p:ext uri="{D42A27DB-BD31-4B8C-83A1-F6EECF244321}">
                <p14:modId xmlns:p14="http://schemas.microsoft.com/office/powerpoint/2010/main" val="241705861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1638297" y="3420423"/>
            <a:ext cx="10439401" cy="5906208"/>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يتقاضى عامل </a:t>
            </a:r>
            <a:r>
              <a:rPr lang="fr-FR" sz="6600" dirty="0">
                <a:solidFill>
                  <a:schemeClr val="tx1"/>
                </a:solidFill>
                <a:latin typeface="Microsoft Uighur" panose="02000000000000000000" pitchFamily="2" charset="-78"/>
                <a:cs typeface="Microsoft Uighur" panose="02000000000000000000" pitchFamily="2" charset="-78"/>
              </a:rPr>
              <a:t>17,65</a:t>
            </a:r>
            <a:r>
              <a:rPr lang="ar-MA" sz="6600" dirty="0">
                <a:solidFill>
                  <a:schemeClr val="tx1"/>
                </a:solidFill>
                <a:latin typeface="Microsoft Uighur" panose="02000000000000000000" pitchFamily="2" charset="-78"/>
                <a:cs typeface="Microsoft Uighur" panose="02000000000000000000" pitchFamily="2" charset="-78"/>
              </a:rPr>
              <a:t> درهما للساعة الواحدة. إذا علمت أنه يشتغل 8 ساعات في اليوم.</a:t>
            </a:r>
          </a:p>
          <a:p>
            <a:pPr algn="r" rtl="1"/>
            <a:r>
              <a:rPr lang="ar-MA" sz="6600" dirty="0">
                <a:solidFill>
                  <a:schemeClr val="tx1"/>
                </a:solidFill>
                <a:latin typeface="Microsoft Uighur" panose="02000000000000000000" pitchFamily="2" charset="-78"/>
                <a:cs typeface="Microsoft Uighur" panose="02000000000000000000" pitchFamily="2" charset="-78"/>
              </a:rPr>
              <a:t>فما هي الأجرة اليومية لهذا العامل؟</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3343803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1447801" y="4882189"/>
            <a:ext cx="10134599"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676400" y="4926897"/>
            <a:ext cx="89107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وترتيب الأعداد العشرية</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ضرب الأعداد العشرية</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861774"/>
          </a:xfrm>
          <a:prstGeom prst="rect">
            <a:avLst/>
          </a:prstGeom>
          <a:noFill/>
        </p:spPr>
        <p:txBody>
          <a:bodyPr wrap="square" rtlCol="0">
            <a:spAutoFit/>
          </a:bodyPr>
          <a:lstStyle/>
          <a:p>
            <a:pPr marL="0" lvl="1" algn="r" defTabSz="685834" rtl="1">
              <a:lnSpc>
                <a:spcPts val="3017"/>
              </a:lnSpc>
              <a:spcBef>
                <a:spcPct val="0"/>
              </a:spcBef>
            </a:pPr>
            <a:r>
              <a:rPr lang="ar-SA" sz="3200" dirty="0">
                <a:latin typeface="Microsoft Uighur" panose="02000000000000000000" pitchFamily="2" charset="-78"/>
                <a:cs typeface="Microsoft Uighur" panose="02000000000000000000" pitchFamily="2" charset="-78"/>
              </a:rPr>
              <a:t>أغمضوا أعينكم وحاولوا تخيل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يطرح الأستاذ  سلسلة من الأسئلة لمساعدة المتعلمين على فهم المسألة والتعرف على العملية المناسبة.</a:t>
            </a: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extLst>
              <p:ext uri="{D42A27DB-BD31-4B8C-83A1-F6EECF244321}">
                <p14:modId xmlns:p14="http://schemas.microsoft.com/office/powerpoint/2010/main" val="106564783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426372" y="863026"/>
            <a:ext cx="12013246"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جميعا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كيفية حل المسالة باستخدام استراتيجية الأسئلة الأربعة.</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سنحاول أولا استخراج المعلومات الواردة في المسألة.</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extLst>
              <p:ext uri="{D42A27DB-BD31-4B8C-83A1-F6EECF244321}">
                <p14:modId xmlns:p14="http://schemas.microsoft.com/office/powerpoint/2010/main" val="135075026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097942-D08F-493F-C2CF-33E36FFBAB4F}"/>
              </a:ext>
            </a:extLst>
          </p:cNvPr>
          <p:cNvSpPr/>
          <p:nvPr/>
        </p:nvSpPr>
        <p:spPr>
          <a:xfrm>
            <a:off x="7606033" y="3086100"/>
            <a:ext cx="5576567" cy="5874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يتقاضى عامل </a:t>
            </a:r>
            <a:r>
              <a:rPr lang="fr-FR" sz="4800" dirty="0">
                <a:solidFill>
                  <a:schemeClr val="tx1"/>
                </a:solidFill>
                <a:latin typeface="Microsoft Uighur" panose="02000000000000000000" pitchFamily="2" charset="-78"/>
                <a:cs typeface="Microsoft Uighur" panose="02000000000000000000" pitchFamily="2" charset="-78"/>
              </a:rPr>
              <a:t>17,65</a:t>
            </a:r>
            <a:r>
              <a:rPr lang="ar-MA" sz="4800" dirty="0">
                <a:solidFill>
                  <a:schemeClr val="tx1"/>
                </a:solidFill>
                <a:latin typeface="Microsoft Uighur" panose="02000000000000000000" pitchFamily="2" charset="-78"/>
                <a:cs typeface="Microsoft Uighur" panose="02000000000000000000" pitchFamily="2" charset="-78"/>
              </a:rPr>
              <a:t> درهما للساعة الواحدة. إذا علمت أنه يشتغل 8 ساعات في اليوم.</a:t>
            </a:r>
          </a:p>
          <a:p>
            <a:pPr algn="r" rtl="1"/>
            <a:r>
              <a:rPr lang="ar-MA" sz="4800" dirty="0">
                <a:solidFill>
                  <a:schemeClr val="tx1"/>
                </a:solidFill>
                <a:latin typeface="Microsoft Uighur" panose="02000000000000000000" pitchFamily="2" charset="-78"/>
                <a:cs typeface="Microsoft Uighur" panose="02000000000000000000" pitchFamily="2" charset="-78"/>
              </a:rPr>
              <a:t>فما هي الأجرة اليومية لهذا العامل؟</a:t>
            </a:r>
          </a:p>
        </p:txBody>
      </p:sp>
      <p:sp>
        <p:nvSpPr>
          <p:cNvPr id="4" name="ZoneTexte 3">
            <a:extLst>
              <a:ext uri="{FF2B5EF4-FFF2-40B4-BE49-F238E27FC236}">
                <a16:creationId xmlns:a16="http://schemas.microsoft.com/office/drawing/2014/main" id="{2CD99393-0540-3845-4661-C17952A22FE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الأول</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248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الأول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extLst>
              <p:ext uri="{D42A27DB-BD31-4B8C-83A1-F6EECF244321}">
                <p14:modId xmlns:p14="http://schemas.microsoft.com/office/powerpoint/2010/main" val="201454446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1EBC0C-3868-B2C7-CD55-E01D5C8F0228}"/>
              </a:ext>
            </a:extLst>
          </p:cNvPr>
          <p:cNvSpPr/>
          <p:nvPr/>
        </p:nvSpPr>
        <p:spPr>
          <a:xfrm>
            <a:off x="7664345" y="2836774"/>
            <a:ext cx="5625284" cy="61032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يتقاضى عامل </a:t>
            </a:r>
            <a:r>
              <a:rPr lang="fr-FR" sz="4800" dirty="0">
                <a:solidFill>
                  <a:schemeClr val="tx1"/>
                </a:solidFill>
                <a:latin typeface="Microsoft Uighur" panose="02000000000000000000" pitchFamily="2" charset="-78"/>
                <a:cs typeface="Microsoft Uighur" panose="02000000000000000000" pitchFamily="2" charset="-78"/>
              </a:rPr>
              <a:t>17,65</a:t>
            </a:r>
            <a:r>
              <a:rPr lang="ar-MA" sz="4800" dirty="0">
                <a:solidFill>
                  <a:schemeClr val="tx1"/>
                </a:solidFill>
                <a:latin typeface="Microsoft Uighur" panose="02000000000000000000" pitchFamily="2" charset="-78"/>
                <a:cs typeface="Microsoft Uighur" panose="02000000000000000000" pitchFamily="2" charset="-78"/>
              </a:rPr>
              <a:t> درهما للساعة الواحدة. إذا علمت أنه يشتغل 8 ساعات في اليوم.</a:t>
            </a:r>
          </a:p>
          <a:p>
            <a:pPr algn="r" rtl="1"/>
            <a:r>
              <a:rPr lang="ar-MA" sz="4800" dirty="0">
                <a:solidFill>
                  <a:schemeClr val="tx1"/>
                </a:solidFill>
                <a:latin typeface="Microsoft Uighur" panose="02000000000000000000" pitchFamily="2" charset="-78"/>
                <a:cs typeface="Microsoft Uighur" panose="02000000000000000000" pitchFamily="2" charset="-78"/>
              </a:rPr>
              <a:t>فما هي الأجرة اليومية لهذا العامل؟</a:t>
            </a:r>
          </a:p>
        </p:txBody>
      </p:sp>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المعلومات الواردة في المسألة؟</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822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يوجه الأستاذ المتعلمين لاستخراج المعلومات الواردة في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extLst>
              <p:ext uri="{D42A27DB-BD31-4B8C-83A1-F6EECF244321}">
                <p14:modId xmlns:p14="http://schemas.microsoft.com/office/powerpoint/2010/main" val="348328775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cxnSp>
        <p:nvCxnSpPr>
          <p:cNvPr id="11" name="Connecteur droit 10">
            <a:extLst>
              <a:ext uri="{FF2B5EF4-FFF2-40B4-BE49-F238E27FC236}">
                <a16:creationId xmlns:a16="http://schemas.microsoft.com/office/drawing/2014/main" id="{797042F2-2BF8-B98A-08A4-F2A4E0BCEC84}"/>
              </a:ext>
            </a:extLst>
          </p:cNvPr>
          <p:cNvCxnSpPr/>
          <p:nvPr/>
        </p:nvCxnSpPr>
        <p:spPr>
          <a:xfrm>
            <a:off x="8095281" y="5295900"/>
            <a:ext cx="2826605"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378565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المعلومات الواردة في المسألة هي:</a:t>
            </a:r>
          </a:p>
          <a:p>
            <a:pPr marL="914400" lvl="0" indent="-914400" algn="r" rtl="1">
              <a:buFont typeface="+mj-lt"/>
              <a:buAutoNum type="arabicPeriod"/>
              <a:defRPr/>
            </a:pPr>
            <a:r>
              <a:rPr lang="ar-MA" sz="4800" b="1" dirty="0">
                <a:solidFill>
                  <a:prstClr val="black"/>
                </a:solidFill>
                <a:latin typeface="Microsoft Uighur" panose="02000000000000000000" pitchFamily="2" charset="-78"/>
                <a:cs typeface="Microsoft Uighur" panose="02000000000000000000" pitchFamily="2" charset="-78"/>
              </a:rPr>
              <a:t>أجرة الساعة الواحدة </a:t>
            </a:r>
            <a:r>
              <a:rPr lang="fr-FR" sz="4800" b="1" dirty="0">
                <a:solidFill>
                  <a:prstClr val="black"/>
                </a:solidFill>
                <a:latin typeface="Microsoft Uighur" panose="02000000000000000000" pitchFamily="2" charset="-78"/>
                <a:cs typeface="Microsoft Uighur" panose="02000000000000000000" pitchFamily="2" charset="-78"/>
              </a:rPr>
              <a:t>17,65</a:t>
            </a:r>
            <a:r>
              <a:rPr lang="ar-MA" sz="4800" b="1" dirty="0">
                <a:solidFill>
                  <a:prstClr val="black"/>
                </a:solidFill>
                <a:latin typeface="Microsoft Uighur" panose="02000000000000000000" pitchFamily="2" charset="-78"/>
                <a:cs typeface="Microsoft Uighur" panose="02000000000000000000" pitchFamily="2" charset="-78"/>
              </a:rPr>
              <a:t> درهما</a:t>
            </a:r>
          </a:p>
          <a:p>
            <a:pPr marL="914400" lvl="0" indent="-914400" algn="r" rtl="1">
              <a:buFont typeface="+mj-lt"/>
              <a:buAutoNum type="arabicPeriod"/>
              <a:defRPr/>
            </a:pPr>
            <a:r>
              <a:rPr lang="ar-MA" sz="4800" b="1" dirty="0">
                <a:solidFill>
                  <a:prstClr val="black"/>
                </a:solidFill>
                <a:latin typeface="Microsoft Uighur" panose="02000000000000000000" pitchFamily="2" charset="-78"/>
                <a:cs typeface="Microsoft Uighur" panose="02000000000000000000" pitchFamily="2" charset="-78"/>
              </a:rPr>
              <a:t>يشتغل العامل 8 ساعات في اليوم</a:t>
            </a:r>
          </a:p>
        </p:txBody>
      </p:sp>
      <p:sp>
        <p:nvSpPr>
          <p:cNvPr id="14" name="Rectangle : coins arrondis 4">
            <a:extLst>
              <a:ext uri="{FF2B5EF4-FFF2-40B4-BE49-F238E27FC236}">
                <a16:creationId xmlns:a16="http://schemas.microsoft.com/office/drawing/2014/main" id="{B05ED069-2E39-CFFC-1849-0070BB4DC366}"/>
              </a:ext>
            </a:extLst>
          </p:cNvPr>
          <p:cNvSpPr/>
          <p:nvPr/>
        </p:nvSpPr>
        <p:spPr>
          <a:xfrm>
            <a:off x="7620000" y="2907663"/>
            <a:ext cx="5549017"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يتقاضى عامل </a:t>
            </a:r>
            <a:r>
              <a:rPr lang="fr-FR" sz="4800" dirty="0">
                <a:solidFill>
                  <a:schemeClr val="tx1"/>
                </a:solidFill>
                <a:latin typeface="Microsoft Uighur" panose="02000000000000000000" pitchFamily="2" charset="-78"/>
                <a:cs typeface="Microsoft Uighur" panose="02000000000000000000" pitchFamily="2" charset="-78"/>
              </a:rPr>
              <a:t>17,65</a:t>
            </a:r>
            <a:r>
              <a:rPr lang="ar-MA" sz="4800" dirty="0">
                <a:solidFill>
                  <a:schemeClr val="tx1"/>
                </a:solidFill>
                <a:latin typeface="Microsoft Uighur" panose="02000000000000000000" pitchFamily="2" charset="-78"/>
                <a:cs typeface="Microsoft Uighur" panose="02000000000000000000" pitchFamily="2" charset="-78"/>
              </a:rPr>
              <a:t> درهما للساعة الواحدة. إذا علمت أنه يشتغل 8 ساعات في اليوم.</a:t>
            </a:r>
          </a:p>
          <a:p>
            <a:pPr algn="r" rtl="1"/>
            <a:r>
              <a:rPr lang="ar-MA" sz="4800" dirty="0">
                <a:solidFill>
                  <a:schemeClr val="tx1"/>
                </a:solidFill>
                <a:latin typeface="Microsoft Uighur" panose="02000000000000000000" pitchFamily="2" charset="-78"/>
                <a:cs typeface="Microsoft Uighur" panose="02000000000000000000" pitchFamily="2" charset="-78"/>
              </a:rPr>
              <a:t>فما هي الأجرة اليومية لهذا العامل؟</a:t>
            </a:r>
          </a:p>
        </p:txBody>
      </p:sp>
    </p:spTree>
    <p:extLst>
      <p:ext uri="{BB962C8B-B14F-4D97-AF65-F5344CB8AC3E}">
        <p14:creationId xmlns:p14="http://schemas.microsoft.com/office/powerpoint/2010/main" val="337161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10FE-DD3D-FA67-1652-F1E0B2988BC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505CE8-B2BD-6CE5-1714-2EDEFCE4AA2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7A390C0-0CE2-73EC-E9D7-110C860E49FE}"/>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E7558BF-7F84-1EA6-196B-9F458D34AC8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EB57C0-34E7-F061-2EB4-904632B08641}"/>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 الثاني</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AA7ABC1-A3DA-4D7C-9B25-C93CF5E813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8ECAED0-8CAF-CCD2-248C-8D770B5ED9BB}"/>
              </a:ext>
            </a:extLst>
          </p:cNvPr>
          <p:cNvGraphicFramePr>
            <a:graphicFrameLocks noGrp="1"/>
          </p:cNvGraphicFramePr>
          <p:nvPr>
            <p:extLst>
              <p:ext uri="{D42A27DB-BD31-4B8C-83A1-F6EECF244321}">
                <p14:modId xmlns:p14="http://schemas.microsoft.com/office/powerpoint/2010/main" val="358460917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F595918-7B3C-4FDA-52AA-D3BB67524FB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24476F9-6DF3-B35D-A822-20BD6AAEE0A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54DDCD5A-ED66-D623-2A54-C9E0967C1DE8}"/>
              </a:ext>
            </a:extLst>
          </p:cNvPr>
          <p:cNvSpPr/>
          <p:nvPr/>
        </p:nvSpPr>
        <p:spPr>
          <a:xfrm>
            <a:off x="7543800" y="3211656"/>
            <a:ext cx="5461524"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يتقاضى عامل </a:t>
            </a:r>
            <a:r>
              <a:rPr lang="fr-FR" sz="4800" dirty="0">
                <a:solidFill>
                  <a:schemeClr val="tx1"/>
                </a:solidFill>
                <a:latin typeface="Microsoft Uighur" panose="02000000000000000000" pitchFamily="2" charset="-78"/>
                <a:cs typeface="Microsoft Uighur" panose="02000000000000000000" pitchFamily="2" charset="-78"/>
              </a:rPr>
              <a:t>17,65</a:t>
            </a:r>
            <a:r>
              <a:rPr lang="ar-MA" sz="4800" dirty="0">
                <a:solidFill>
                  <a:schemeClr val="tx1"/>
                </a:solidFill>
                <a:latin typeface="Microsoft Uighur" panose="02000000000000000000" pitchFamily="2" charset="-78"/>
                <a:cs typeface="Microsoft Uighur" panose="02000000000000000000" pitchFamily="2" charset="-78"/>
              </a:rPr>
              <a:t> درهما للساعة الواحدة. إذا علمت أنه يشتغل 8 ساعات في اليوم.</a:t>
            </a:r>
          </a:p>
          <a:p>
            <a:pPr algn="r" rtl="1"/>
            <a:r>
              <a:rPr lang="ar-MA" sz="4800" dirty="0">
                <a:solidFill>
                  <a:schemeClr val="tx1"/>
                </a:solidFill>
                <a:latin typeface="Microsoft Uighur" panose="02000000000000000000" pitchFamily="2" charset="-78"/>
                <a:cs typeface="Microsoft Uighur" panose="02000000000000000000" pitchFamily="2" charset="-78"/>
              </a:rPr>
              <a:t>فما هي الأجرة اليومية لهذا العامل؟</a:t>
            </a:r>
          </a:p>
        </p:txBody>
      </p:sp>
      <p:sp>
        <p:nvSpPr>
          <p:cNvPr id="4" name="ZoneTexte 3">
            <a:extLst>
              <a:ext uri="{FF2B5EF4-FFF2-40B4-BE49-F238E27FC236}">
                <a16:creationId xmlns:a16="http://schemas.microsoft.com/office/drawing/2014/main" id="{06A2449F-B68D-6557-63D8-D3EE57C5723E}"/>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الثاني</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030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الثاني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extLst>
              <p:ext uri="{D42A27DB-BD31-4B8C-83A1-F6EECF244321}">
                <p14:modId xmlns:p14="http://schemas.microsoft.com/office/powerpoint/2010/main" val="367568550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11" name="Rectangle : coins arrondis 4">
            <a:extLst>
              <a:ext uri="{FF2B5EF4-FFF2-40B4-BE49-F238E27FC236}">
                <a16:creationId xmlns:a16="http://schemas.microsoft.com/office/drawing/2014/main" id="{47767E66-4B53-7874-9BE9-675F3189E063}"/>
              </a:ext>
            </a:extLst>
          </p:cNvPr>
          <p:cNvSpPr/>
          <p:nvPr/>
        </p:nvSpPr>
        <p:spPr>
          <a:xfrm>
            <a:off x="7644876" y="2949307"/>
            <a:ext cx="5385324"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يتقاضى عامل </a:t>
            </a:r>
            <a:r>
              <a:rPr lang="fr-FR" sz="4800" dirty="0">
                <a:solidFill>
                  <a:schemeClr val="tx1"/>
                </a:solidFill>
                <a:latin typeface="Microsoft Uighur" panose="02000000000000000000" pitchFamily="2" charset="-78"/>
                <a:cs typeface="Microsoft Uighur" panose="02000000000000000000" pitchFamily="2" charset="-78"/>
              </a:rPr>
              <a:t>17,65</a:t>
            </a:r>
            <a:r>
              <a:rPr lang="ar-MA" sz="4800" dirty="0">
                <a:solidFill>
                  <a:schemeClr val="tx1"/>
                </a:solidFill>
                <a:latin typeface="Microsoft Uighur" panose="02000000000000000000" pitchFamily="2" charset="-78"/>
                <a:cs typeface="Microsoft Uighur" panose="02000000000000000000" pitchFamily="2" charset="-78"/>
              </a:rPr>
              <a:t> درهما للساعة الواحدة. إذا علمت أنه يشتغل 8 ساعات في اليوم.</a:t>
            </a:r>
          </a:p>
          <a:p>
            <a:pPr algn="r" rtl="1"/>
            <a:r>
              <a:rPr lang="ar-MA" sz="4800" dirty="0">
                <a:solidFill>
                  <a:schemeClr val="tx1"/>
                </a:solidFill>
                <a:latin typeface="Microsoft Uighur" panose="02000000000000000000" pitchFamily="2" charset="-78"/>
                <a:cs typeface="Microsoft Uighur" panose="02000000000000000000" pitchFamily="2" charset="-78"/>
              </a:rPr>
              <a:t>فما هي الأجرة اليومية لهذا العامل؟</a:t>
            </a:r>
          </a:p>
        </p:txBody>
      </p:sp>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المطلوب مني؟</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842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يتفاعل الأستاذ مع المتعلمين لتحديد المطلوب.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extLst>
              <p:ext uri="{D42A27DB-BD31-4B8C-83A1-F6EECF244321}">
                <p14:modId xmlns:p14="http://schemas.microsoft.com/office/powerpoint/2010/main" val="360612446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المط</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وب هو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إيجاد الأجرة اليومية للعامل.</a:t>
            </a:r>
            <a:endPar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58D8D48C-6B19-7BEF-A1F4-9886D8AA8886}"/>
              </a:ext>
            </a:extLst>
          </p:cNvPr>
          <p:cNvSpPr/>
          <p:nvPr/>
        </p:nvSpPr>
        <p:spPr>
          <a:xfrm>
            <a:off x="7647367" y="3162300"/>
            <a:ext cx="5382833" cy="57984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يتقاضى عامل </a:t>
            </a:r>
            <a:r>
              <a:rPr lang="fr-FR" sz="4800" dirty="0">
                <a:solidFill>
                  <a:schemeClr val="tx1"/>
                </a:solidFill>
                <a:latin typeface="Microsoft Uighur" panose="02000000000000000000" pitchFamily="2" charset="-78"/>
                <a:cs typeface="Microsoft Uighur" panose="02000000000000000000" pitchFamily="2" charset="-78"/>
              </a:rPr>
              <a:t>17,65</a:t>
            </a:r>
            <a:r>
              <a:rPr lang="ar-MA" sz="4800" dirty="0">
                <a:solidFill>
                  <a:schemeClr val="tx1"/>
                </a:solidFill>
                <a:latin typeface="Microsoft Uighur" panose="02000000000000000000" pitchFamily="2" charset="-78"/>
                <a:cs typeface="Microsoft Uighur" panose="02000000000000000000" pitchFamily="2" charset="-78"/>
              </a:rPr>
              <a:t> درهما للساعة الواحدة. إذا علمت أنه يشتغل 8 ساعات في اليوم.</a:t>
            </a:r>
          </a:p>
          <a:p>
            <a:pPr algn="r" rtl="1"/>
            <a:r>
              <a:rPr lang="ar-MA" sz="4800" dirty="0">
                <a:solidFill>
                  <a:schemeClr val="tx1"/>
                </a:solidFill>
                <a:latin typeface="Microsoft Uighur" panose="02000000000000000000" pitchFamily="2" charset="-78"/>
                <a:cs typeface="Microsoft Uighur" panose="02000000000000000000" pitchFamily="2" charset="-78"/>
              </a:rPr>
              <a:t>فما هي الأجرة اليومية لهذا العامل؟</a:t>
            </a:r>
          </a:p>
        </p:txBody>
      </p:sp>
    </p:spTree>
    <p:extLst>
      <p:ext uri="{BB962C8B-B14F-4D97-AF65-F5344CB8AC3E}">
        <p14:creationId xmlns:p14="http://schemas.microsoft.com/office/powerpoint/2010/main" val="189816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8DC7E-8539-44B5-85C5-5928357728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9514BF-C8EF-291A-091C-4D165264419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C8B7D6-F87F-8911-707F-975112E5A912}"/>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2728129-9443-60BE-F7A1-9E9D6213128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A49BDB9-B976-F372-8B09-D1FA463878C5}"/>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السؤالين الأخيرين</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7ABBBD6-61F6-8D80-FE63-84F3221FEA0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D8097BC8-FB14-3B47-8660-7DBA4F89F7ED}"/>
              </a:ext>
            </a:extLst>
          </p:cNvPr>
          <p:cNvGraphicFramePr>
            <a:graphicFrameLocks noGrp="1"/>
          </p:cNvGraphicFramePr>
          <p:nvPr>
            <p:extLst>
              <p:ext uri="{D42A27DB-BD31-4B8C-83A1-F6EECF244321}">
                <p14:modId xmlns:p14="http://schemas.microsoft.com/office/powerpoint/2010/main" val="395315042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FC577CF-E23F-E301-67A3-509DC90EBC7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8C97457-0344-2A1E-B82A-7C8956A15F96}"/>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1DC0D3B3-F331-24CE-552A-11EF600B586B}"/>
              </a:ext>
            </a:extLst>
          </p:cNvPr>
          <p:cNvSpPr/>
          <p:nvPr/>
        </p:nvSpPr>
        <p:spPr>
          <a:xfrm>
            <a:off x="7453633" y="3238500"/>
            <a:ext cx="5576567" cy="59399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يتقاضى عامل </a:t>
            </a:r>
            <a:r>
              <a:rPr lang="fr-FR" sz="4800" dirty="0">
                <a:solidFill>
                  <a:schemeClr val="tx1"/>
                </a:solidFill>
                <a:latin typeface="Microsoft Uighur" panose="02000000000000000000" pitchFamily="2" charset="-78"/>
                <a:cs typeface="Microsoft Uighur" panose="02000000000000000000" pitchFamily="2" charset="-78"/>
              </a:rPr>
              <a:t>17,65</a:t>
            </a:r>
            <a:r>
              <a:rPr lang="ar-MA" sz="4800" dirty="0">
                <a:solidFill>
                  <a:schemeClr val="tx1"/>
                </a:solidFill>
                <a:latin typeface="Microsoft Uighur" panose="02000000000000000000" pitchFamily="2" charset="-78"/>
                <a:cs typeface="Microsoft Uighur" panose="02000000000000000000" pitchFamily="2" charset="-78"/>
              </a:rPr>
              <a:t> درهما للساعة الواحدة. إذا علمت أنه يشتغل 8 ساعات في اليوم.</a:t>
            </a:r>
          </a:p>
          <a:p>
            <a:pPr algn="r" rtl="1"/>
            <a:r>
              <a:rPr lang="ar-MA" sz="4800" dirty="0">
                <a:solidFill>
                  <a:schemeClr val="tx1"/>
                </a:solidFill>
                <a:latin typeface="Microsoft Uighur" panose="02000000000000000000" pitchFamily="2" charset="-78"/>
                <a:cs typeface="Microsoft Uighur" panose="02000000000000000000" pitchFamily="2" charset="-78"/>
              </a:rPr>
              <a:t>فما هي الأجرة اليومية لهذا العامل؟</a:t>
            </a:r>
          </a:p>
        </p:txBody>
      </p:sp>
      <p:sp>
        <p:nvSpPr>
          <p:cNvPr id="4" name="ZoneTexte 3">
            <a:extLst>
              <a:ext uri="{FF2B5EF4-FFF2-40B4-BE49-F238E27FC236}">
                <a16:creationId xmlns:a16="http://schemas.microsoft.com/office/drawing/2014/main" id="{D51B721E-D6C2-11A9-C88D-595C51D1B4B7}"/>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بالسؤالين الأخيرين</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662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السؤالان الأخيران هما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extLst>
              <p:ext uri="{D42A27DB-BD31-4B8C-83A1-F6EECF244321}">
                <p14:modId xmlns:p14="http://schemas.microsoft.com/office/powerpoint/2010/main" val="361216076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4EC95093-3B55-2952-7670-E51738E23478}"/>
              </a:ext>
            </a:extLst>
          </p:cNvPr>
          <p:cNvSpPr/>
          <p:nvPr/>
        </p:nvSpPr>
        <p:spPr>
          <a:xfrm>
            <a:off x="7644876" y="3314700"/>
            <a:ext cx="5232405" cy="60923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يتقاضى عامل </a:t>
            </a:r>
            <a:r>
              <a:rPr lang="fr-FR" sz="4800" dirty="0">
                <a:solidFill>
                  <a:schemeClr val="tx1"/>
                </a:solidFill>
                <a:latin typeface="Microsoft Uighur" panose="02000000000000000000" pitchFamily="2" charset="-78"/>
                <a:cs typeface="Microsoft Uighur" panose="02000000000000000000" pitchFamily="2" charset="-78"/>
              </a:rPr>
              <a:t>17,65</a:t>
            </a:r>
            <a:r>
              <a:rPr lang="ar-MA" sz="4800" dirty="0">
                <a:solidFill>
                  <a:schemeClr val="tx1"/>
                </a:solidFill>
                <a:latin typeface="Microsoft Uighur" panose="02000000000000000000" pitchFamily="2" charset="-78"/>
                <a:cs typeface="Microsoft Uighur" panose="02000000000000000000" pitchFamily="2" charset="-78"/>
              </a:rPr>
              <a:t> درهما للساعة الواحدة. إذا علمت أنه يشتغل 8 ساعات في اليوم.</a:t>
            </a:r>
          </a:p>
          <a:p>
            <a:pPr algn="r" rtl="1"/>
            <a:r>
              <a:rPr lang="ar-MA" sz="4800" dirty="0">
                <a:solidFill>
                  <a:schemeClr val="tx1"/>
                </a:solidFill>
                <a:latin typeface="Microsoft Uighur" panose="02000000000000000000" pitchFamily="2" charset="-78"/>
                <a:cs typeface="Microsoft Uighur" panose="02000000000000000000" pitchFamily="2" charset="-78"/>
              </a:rPr>
              <a:t>فما هي الأجرة اليومية لهذا العامل؟</a:t>
            </a:r>
          </a:p>
        </p:txBody>
      </p:sp>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6000" b="0" i="0" u="none" strike="noStrike" kern="1200" cap="none" spc="0" normalizeH="0" baseline="0" noProof="0" dirty="0">
                <a:ln>
                  <a:noFill/>
                </a:ln>
                <a:solidFill>
                  <a:srgbClr val="FF0000"/>
                </a:solidFill>
                <a:effectLst/>
                <a:uLnTx/>
                <a:uFillTx/>
                <a:latin typeface="Calibri"/>
                <a:ea typeface="+mn-ea"/>
                <a:cs typeface="+mn-cs"/>
              </a:rPr>
              <a:t> 3</a:t>
            </a: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علينا أن نفعل؟ ولماذا؟</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8768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الجواب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extLst>
              <p:ext uri="{D42A27DB-BD31-4B8C-83A1-F6EECF244321}">
                <p14:modId xmlns:p14="http://schemas.microsoft.com/office/powerpoint/2010/main" val="3669330803"/>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009FA4A4-31F7-5993-62AD-9D2DAD8AF4D5}"/>
              </a:ext>
            </a:extLst>
          </p:cNvPr>
          <p:cNvSpPr/>
          <p:nvPr/>
        </p:nvSpPr>
        <p:spPr>
          <a:xfrm>
            <a:off x="7644876" y="2949307"/>
            <a:ext cx="5479682"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يتقاضى عامل </a:t>
            </a:r>
            <a:r>
              <a:rPr lang="fr-FR" sz="4800" dirty="0">
                <a:solidFill>
                  <a:schemeClr val="tx1"/>
                </a:solidFill>
                <a:latin typeface="Microsoft Uighur" panose="02000000000000000000" pitchFamily="2" charset="-78"/>
                <a:cs typeface="Microsoft Uighur" panose="02000000000000000000" pitchFamily="2" charset="-78"/>
              </a:rPr>
              <a:t>17,65</a:t>
            </a:r>
            <a:r>
              <a:rPr lang="ar-MA" sz="4800" dirty="0">
                <a:solidFill>
                  <a:schemeClr val="tx1"/>
                </a:solidFill>
                <a:latin typeface="Microsoft Uighur" panose="02000000000000000000" pitchFamily="2" charset="-78"/>
                <a:cs typeface="Microsoft Uighur" panose="02000000000000000000" pitchFamily="2" charset="-78"/>
              </a:rPr>
              <a:t> درهما للساعة الواحدة. إذا علمت أنه يشتغل 8 ساعات في اليوم.</a:t>
            </a:r>
          </a:p>
          <a:p>
            <a:pPr algn="r" rtl="1"/>
            <a:r>
              <a:rPr lang="ar-MA" sz="4800" dirty="0">
                <a:solidFill>
                  <a:schemeClr val="tx1"/>
                </a:solidFill>
                <a:latin typeface="Microsoft Uighur" panose="02000000000000000000" pitchFamily="2" charset="-78"/>
                <a:cs typeface="Microsoft Uighur" panose="02000000000000000000" pitchFamily="2" charset="-78"/>
              </a:rPr>
              <a:t>فما هي الأجرة اليومية لهذا العامل؟</a:t>
            </a:r>
          </a:p>
        </p:txBody>
      </p:sp>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402088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591442" y="4209752"/>
            <a:ext cx="6433417" cy="1938992"/>
          </a:xfrm>
          <a:prstGeom prst="rect">
            <a:avLst/>
          </a:prstGeom>
          <a:noFill/>
        </p:spPr>
        <p:txBody>
          <a:bodyPr wrap="square" rtlCol="0">
            <a:spAutoFit/>
          </a:bodyPr>
          <a:lstStyle/>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أجرة الساعة الواحدة </a:t>
            </a:r>
            <a:r>
              <a:rPr lang="fr-FR" sz="4000" b="1" dirty="0">
                <a:solidFill>
                  <a:prstClr val="black"/>
                </a:solidFill>
                <a:latin typeface="Microsoft Uighur" panose="02000000000000000000" pitchFamily="2" charset="-78"/>
                <a:cs typeface="Microsoft Uighur" panose="02000000000000000000" pitchFamily="2" charset="-78"/>
              </a:rPr>
              <a:t>17,65</a:t>
            </a:r>
            <a:r>
              <a:rPr lang="ar-MA" sz="4000" b="1" dirty="0">
                <a:solidFill>
                  <a:prstClr val="black"/>
                </a:solidFill>
                <a:latin typeface="Microsoft Uighur" panose="02000000000000000000" pitchFamily="2" charset="-78"/>
                <a:cs typeface="Microsoft Uighur" panose="02000000000000000000" pitchFamily="2" charset="-78"/>
              </a:rPr>
              <a:t> درهما</a:t>
            </a:r>
          </a:p>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يشتغل العامل 8 ساعات يوميا</a:t>
            </a:r>
            <a:endParaRPr lang="ar-SA" sz="4000" b="1" dirty="0">
              <a:solidFill>
                <a:prstClr val="black"/>
              </a:solidFill>
              <a:latin typeface="Microsoft Uighur" panose="02000000000000000000" pitchFamily="2" charset="-78"/>
              <a:cs typeface="Microsoft Uighur" panose="02000000000000000000" pitchFamily="2" charset="-78"/>
            </a:endParaRPr>
          </a:p>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ما هي الأجرة اليومية للعامل؟</a:t>
            </a:r>
            <a:endParaRPr lang="fr-FR" sz="4000" b="1" dirty="0">
              <a:solidFill>
                <a:prstClr val="black"/>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304430" y="6536111"/>
            <a:ext cx="6720430" cy="1754326"/>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عليّ أن أقوم بعملية </a:t>
            </a:r>
            <a:r>
              <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الضرب</a:t>
            </a:r>
            <a:r>
              <a:rPr kumimoji="0" lang="ar-S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لإيجاد الأجرة اليومية للعامل</a:t>
            </a:r>
            <a:r>
              <a:rPr kumimoji="0" lang="ar-MA" sz="4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SA" sz="4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419600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8229600" y="3703632"/>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2903841"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29600" y="4650916"/>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3130843" y="4506048"/>
            <a:ext cx="2126957" cy="2852433"/>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جيدا. لماذا سنجري عملية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الضرب</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لإيجاد حل المسألة.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extLst>
              <p:ext uri="{D42A27DB-BD31-4B8C-83A1-F6EECF244321}">
                <p14:modId xmlns:p14="http://schemas.microsoft.com/office/powerpoint/2010/main" val="329296306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054886"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lvl="0" algn="ctr" rtl="1">
              <a:defRPr/>
            </a:pPr>
            <a:r>
              <a:rPr lang="ar-MA" sz="4000" dirty="0">
                <a:solidFill>
                  <a:prstClr val="black"/>
                </a:solidFill>
                <a:latin typeface="Microsoft Uighur" panose="02000000000000000000" pitchFamily="2" charset="-78"/>
                <a:cs typeface="Microsoft Uighur" panose="02000000000000000000" pitchFamily="2" charset="-78"/>
              </a:rPr>
              <a:t>عدد ساعات العمل في اليوم</a:t>
            </a: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أجرة الساعة الواحدة</a:t>
            </a:r>
          </a:p>
        </p:txBody>
      </p:sp>
      <p:sp>
        <p:nvSpPr>
          <p:cNvPr id="10" name="ZoneTexte 9">
            <a:extLst>
              <a:ext uri="{FF2B5EF4-FFF2-40B4-BE49-F238E27FC236}">
                <a16:creationId xmlns:a16="http://schemas.microsoft.com/office/drawing/2014/main" id="{398B1E6E-7A25-E02A-D06E-BCFE88245077}"/>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1" name="ZoneTexte 10">
            <a:extLst>
              <a:ext uri="{FF2B5EF4-FFF2-40B4-BE49-F238E27FC236}">
                <a16:creationId xmlns:a16="http://schemas.microsoft.com/office/drawing/2014/main" id="{D0246FD8-E232-D8DA-BA82-80D8C32BCB37}"/>
              </a:ext>
            </a:extLst>
          </p:cNvPr>
          <p:cNvSpPr txBox="1"/>
          <p:nvPr/>
        </p:nvSpPr>
        <p:spPr>
          <a:xfrm>
            <a:off x="8234565"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794FADF8-E1FA-F602-37C8-C3AEBF8BD545}"/>
              </a:ext>
            </a:extLst>
          </p:cNvPr>
          <p:cNvSpPr/>
          <p:nvPr/>
        </p:nvSpPr>
        <p:spPr>
          <a:xfrm>
            <a:off x="9501130" y="5228725"/>
            <a:ext cx="3723410"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هي الأجرة اليومية للعامل</a:t>
            </a:r>
            <a:r>
              <a:rPr kumimoji="0" lang="ar-S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11008979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716F-96EC-2D69-C34B-5F7B744839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FCB1023-028D-E7B4-0189-B1FD5E1E99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E56B6F8-24F9-F75D-89C3-26720993981D}"/>
              </a:ext>
            </a:extLst>
          </p:cNvPr>
          <p:cNvSpPr/>
          <p:nvPr/>
        </p:nvSpPr>
        <p:spPr>
          <a:xfrm>
            <a:off x="275853"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87079B3-D5B0-2876-556A-6B2147B5C7D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7FE31CD-2188-6425-0824-DD91DB634E58}"/>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نعم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سنضرب أجرة الساعة الواحدة في عدد ساعات العمل اليومية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EB9272A-DFE7-5D7C-9D6C-5FA4123B5C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5DF3E76-C079-A0A3-0D45-72029AA5B247}"/>
              </a:ext>
            </a:extLst>
          </p:cNvPr>
          <p:cNvGraphicFramePr>
            <a:graphicFrameLocks noGrp="1"/>
          </p:cNvGraphicFramePr>
          <p:nvPr>
            <p:extLst>
              <p:ext uri="{D42A27DB-BD31-4B8C-83A1-F6EECF244321}">
                <p14:modId xmlns:p14="http://schemas.microsoft.com/office/powerpoint/2010/main" val="256610478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0F45B6CE-0682-0637-53CD-50064C71BB67}"/>
              </a:ext>
            </a:extLst>
          </p:cNvPr>
          <p:cNvSpPr/>
          <p:nvPr/>
        </p:nvSpPr>
        <p:spPr>
          <a:xfrm>
            <a:off x="5035726" y="4838700"/>
            <a:ext cx="3165885"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115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8</a:t>
            </a:r>
            <a:endParaRPr kumimoji="0" lang="ar-MA" sz="115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 name="Rectangle : coins arrondis 4">
            <a:extLst>
              <a:ext uri="{FF2B5EF4-FFF2-40B4-BE49-F238E27FC236}">
                <a16:creationId xmlns:a16="http://schemas.microsoft.com/office/drawing/2014/main" id="{06D7EE0A-1425-4E58-A39E-AFBAA4FB7D76}"/>
              </a:ext>
            </a:extLst>
          </p:cNvPr>
          <p:cNvSpPr/>
          <p:nvPr/>
        </p:nvSpPr>
        <p:spPr>
          <a:xfrm>
            <a:off x="582034" y="487606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lvl="0" algn="ctr" rtl="1">
              <a:defRPr/>
            </a:pPr>
            <a:r>
              <a:rPr lang="fr-FR" sz="11500" dirty="0">
                <a:solidFill>
                  <a:prstClr val="black"/>
                </a:solidFill>
                <a:latin typeface="Microsoft Uighur" panose="02000000000000000000" pitchFamily="2" charset="-78"/>
                <a:cs typeface="Microsoft Uighur" panose="02000000000000000000" pitchFamily="2" charset="-78"/>
              </a:rPr>
              <a:t>17,65</a:t>
            </a:r>
            <a:endParaRPr lang="ar-MA" sz="11500" dirty="0">
              <a:solidFill>
                <a:prstClr val="black"/>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B243465-A6F8-5011-CDAF-EF9141DF7DDC}"/>
              </a:ext>
            </a:extLst>
          </p:cNvPr>
          <p:cNvSpPr txBox="1"/>
          <p:nvPr/>
        </p:nvSpPr>
        <p:spPr>
          <a:xfrm>
            <a:off x="4314453" y="5336685"/>
            <a:ext cx="1324347" cy="18620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500" dirty="0">
                <a:solidFill>
                  <a:srgbClr val="FF0000"/>
                </a:solidFill>
                <a:latin typeface="Calibri"/>
                <a:cs typeface="Arial" panose="020B0604020202020204" pitchFamily="34" charset="0"/>
              </a:rPr>
              <a:t>-</a:t>
            </a:r>
            <a:endParaRPr kumimoji="0" lang="fr-FR" sz="166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2DE474B2-986A-7D71-C3A1-B30A9B3707B4}"/>
              </a:ext>
            </a:extLst>
          </p:cNvPr>
          <p:cNvSpPr txBox="1"/>
          <p:nvPr/>
        </p:nvSpPr>
        <p:spPr>
          <a:xfrm>
            <a:off x="8201611" y="490691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8A075C67-AD88-0F6E-2705-0CD7FC62CC77}"/>
              </a:ext>
            </a:extLst>
          </p:cNvPr>
          <p:cNvSpPr/>
          <p:nvPr/>
        </p:nvSpPr>
        <p:spPr>
          <a:xfrm>
            <a:off x="9864314" y="4838700"/>
            <a:ext cx="3165885"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ar-MA" sz="5400" dirty="0">
                <a:solidFill>
                  <a:prstClr val="black"/>
                </a:solidFill>
                <a:latin typeface="Microsoft Uighur" panose="02000000000000000000" pitchFamily="2" charset="-78"/>
                <a:cs typeface="Microsoft Uighur" panose="02000000000000000000" pitchFamily="2" charset="-78"/>
              </a:rPr>
              <a:t>ما هي الأجرة اليومية للعامل</a:t>
            </a:r>
            <a:r>
              <a:rPr lang="ar-SA" sz="5400" dirty="0">
                <a:solidFill>
                  <a:prstClr val="black"/>
                </a:solidFill>
                <a:latin typeface="Microsoft Uighur" panose="02000000000000000000" pitchFamily="2" charset="-78"/>
                <a:cs typeface="Microsoft Uighur" panose="02000000000000000000" pitchFamily="2" charset="-78"/>
              </a:rPr>
              <a:t>؟</a:t>
            </a:r>
            <a:endParaRPr lang="ar-MA" sz="5400" dirty="0">
              <a:solidFill>
                <a:prstClr val="black"/>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83496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حل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extLst>
              <p:ext uri="{D42A27DB-BD31-4B8C-83A1-F6EECF244321}">
                <p14:modId xmlns:p14="http://schemas.microsoft.com/office/powerpoint/2010/main" val="187280892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457200" y="2866190"/>
            <a:ext cx="6567660" cy="107487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rtl="1"/>
            <a:r>
              <a:rPr lang="ar-MA" sz="4000" dirty="0">
                <a:solidFill>
                  <a:prstClr val="black"/>
                </a:solidFill>
                <a:latin typeface="Microsoft Uighur" panose="02000000000000000000" pitchFamily="2" charset="-78"/>
                <a:cs typeface="Microsoft Uighur" panose="02000000000000000000" pitchFamily="2" charset="-78"/>
              </a:rPr>
              <a:t>ما هي الأجرة اليومية للعامل؟</a:t>
            </a:r>
          </a:p>
        </p:txBody>
      </p:sp>
      <p:sp>
        <p:nvSpPr>
          <p:cNvPr id="4" name="Rectangle : coins arrondis 4">
            <a:extLst>
              <a:ext uri="{FF2B5EF4-FFF2-40B4-BE49-F238E27FC236}">
                <a16:creationId xmlns:a16="http://schemas.microsoft.com/office/drawing/2014/main" id="{AA9120E5-2B6D-11CD-F834-151EEEAB4111}"/>
              </a:ext>
            </a:extLst>
          </p:cNvPr>
          <p:cNvSpPr/>
          <p:nvPr/>
        </p:nvSpPr>
        <p:spPr>
          <a:xfrm>
            <a:off x="7543800" y="3211656"/>
            <a:ext cx="5461524"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يتقاضى عامل </a:t>
            </a:r>
            <a:r>
              <a:rPr lang="fr-FR" sz="4800" dirty="0">
                <a:solidFill>
                  <a:schemeClr val="tx1"/>
                </a:solidFill>
                <a:latin typeface="Microsoft Uighur" panose="02000000000000000000" pitchFamily="2" charset="-78"/>
                <a:cs typeface="Microsoft Uighur" panose="02000000000000000000" pitchFamily="2" charset="-78"/>
              </a:rPr>
              <a:t>17,65</a:t>
            </a:r>
            <a:r>
              <a:rPr lang="ar-MA" sz="4800" dirty="0">
                <a:solidFill>
                  <a:schemeClr val="tx1"/>
                </a:solidFill>
                <a:latin typeface="Microsoft Uighur" panose="02000000000000000000" pitchFamily="2" charset="-78"/>
                <a:cs typeface="Microsoft Uighur" panose="02000000000000000000" pitchFamily="2" charset="-78"/>
              </a:rPr>
              <a:t> درهما للساعة الواحدة. إذا علمت أنه يشتغل 8 ساعات في اليوم.</a:t>
            </a:r>
          </a:p>
          <a:p>
            <a:pPr algn="r" rtl="1"/>
            <a:r>
              <a:rPr lang="ar-MA" sz="4800" dirty="0">
                <a:solidFill>
                  <a:schemeClr val="tx1"/>
                </a:solidFill>
                <a:latin typeface="Microsoft Uighur" panose="02000000000000000000" pitchFamily="2" charset="-78"/>
                <a:cs typeface="Microsoft Uighur" panose="02000000000000000000" pitchFamily="2" charset="-78"/>
              </a:rPr>
              <a:t>فما هي الأجرة اليومية لهذا العامل؟</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320878" y="4728508"/>
            <a:ext cx="6918122" cy="193899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الأجرة اليومية للعامل هي</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a:p>
            <a:pPr lvl="0" algn="ctr" rtl="1">
              <a:defRPr/>
            </a:pPr>
            <a:r>
              <a:rPr lang="fr-FR" sz="7200" b="1" dirty="0">
                <a:solidFill>
                  <a:srgbClr val="C00000"/>
                </a:solidFill>
                <a:latin typeface="Microsoft Uighur" panose="02000000000000000000" pitchFamily="2" charset="-78"/>
                <a:cs typeface="Microsoft Uighur" panose="02000000000000000000" pitchFamily="2" charset="-78"/>
              </a:rPr>
              <a:t>17,65 × 8 = 141,20</a:t>
            </a:r>
            <a:endParaRPr lang="ar-SA" sz="72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63241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A8FDA-48D5-8521-E234-86B4A36416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B636C37-577B-B7FA-7F63-B545888BD31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10F852-CB4E-7D9A-55C9-3B70E7CCCB06}"/>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ABA95C0-4B71-822C-F85C-B73C1C7C80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Freeform 8">
            <a:extLst>
              <a:ext uri="{FF2B5EF4-FFF2-40B4-BE49-F238E27FC236}">
                <a16:creationId xmlns:a16="http://schemas.microsoft.com/office/drawing/2014/main" id="{6F2AF786-7993-5661-D074-CE0CFD1772D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C7C191-FA67-6105-A932-4BD6AFA10723}"/>
              </a:ext>
            </a:extLst>
          </p:cNvPr>
          <p:cNvGraphicFramePr>
            <a:graphicFrameLocks noGrp="1"/>
          </p:cNvGraphicFramePr>
          <p:nvPr>
            <p:extLst>
              <p:ext uri="{D42A27DB-BD31-4B8C-83A1-F6EECF244321}">
                <p14:modId xmlns:p14="http://schemas.microsoft.com/office/powerpoint/2010/main" val="38656432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44A231FD-E90E-23BF-BF65-F085B4CE0DC1}"/>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45 وأنجزوا التمرين رقم 4.</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دقيقتان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a:extLst>
              <a:ext uri="{FF2B5EF4-FFF2-40B4-BE49-F238E27FC236}">
                <a16:creationId xmlns:a16="http://schemas.microsoft.com/office/drawing/2014/main" id="{68127C5A-8A14-1E01-AE99-E4F2D9FC3E3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5836" y="3727700"/>
            <a:ext cx="13085364" cy="4805766"/>
          </a:xfrm>
          <a:prstGeom prst="rect">
            <a:avLst/>
          </a:prstGeom>
        </p:spPr>
      </p:pic>
    </p:spTree>
    <p:extLst>
      <p:ext uri="{BB962C8B-B14F-4D97-AF65-F5344CB8AC3E}">
        <p14:creationId xmlns:p14="http://schemas.microsoft.com/office/powerpoint/2010/main" val="240950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DFA38-B236-6F29-271F-D018183541B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15A0BE4-1377-48E1-26E7-DC8CACA2332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9D57424-334A-7BC2-A877-D111D78FDA64}"/>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2A924B9-302F-54B3-0ED2-6F57C2BCDA00}"/>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Freeform 8">
            <a:extLst>
              <a:ext uri="{FF2B5EF4-FFF2-40B4-BE49-F238E27FC236}">
                <a16:creationId xmlns:a16="http://schemas.microsoft.com/office/drawing/2014/main" id="{06648D9A-C272-933D-0058-94A5209ECA5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903382C-D1AB-0B6C-CC5A-ED812C7BF963}"/>
              </a:ext>
            </a:extLst>
          </p:cNvPr>
          <p:cNvGraphicFramePr>
            <a:graphicFrameLocks noGrp="1"/>
          </p:cNvGraphicFramePr>
          <p:nvPr>
            <p:extLst>
              <p:ext uri="{D42A27DB-BD31-4B8C-83A1-F6EECF244321}">
                <p14:modId xmlns:p14="http://schemas.microsoft.com/office/powerpoint/2010/main" val="288286146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D8CD3DE9-CE4A-7156-7074-B4E1604EC981}"/>
              </a:ext>
            </a:extLst>
          </p:cNvPr>
          <p:cNvSpPr txBox="1"/>
          <p:nvPr/>
        </p:nvSpPr>
        <p:spPr>
          <a:xfrm>
            <a:off x="275851" y="882595"/>
            <a:ext cx="12344993"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4CE42F42-A5F5-C9A3-36DD-5C75884B0B99}"/>
              </a:ext>
            </a:extLst>
          </p:cNvPr>
          <p:cNvSpPr txBox="1"/>
          <p:nvPr/>
        </p:nvSpPr>
        <p:spPr>
          <a:xfrm>
            <a:off x="2962290" y="270510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5" name="ZoneTexte 4">
            <a:extLst>
              <a:ext uri="{FF2B5EF4-FFF2-40B4-BE49-F238E27FC236}">
                <a16:creationId xmlns:a16="http://schemas.microsoft.com/office/drawing/2014/main" id="{ACECAE81-B27C-94F2-8976-B001103E5E03}"/>
              </a:ext>
            </a:extLst>
          </p:cNvPr>
          <p:cNvSpPr txBox="1"/>
          <p:nvPr/>
        </p:nvSpPr>
        <p:spPr>
          <a:xfrm>
            <a:off x="2997850" y="9317749"/>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CCECE88B-506F-67A6-BF24-73C27CDC831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5836" y="3727700"/>
            <a:ext cx="13085364" cy="4805766"/>
          </a:xfrm>
          <a:prstGeom prst="rect">
            <a:avLst/>
          </a:prstGeom>
        </p:spPr>
      </p:pic>
    </p:spTree>
    <p:extLst>
      <p:ext uri="{BB962C8B-B14F-4D97-AF65-F5344CB8AC3E}">
        <p14:creationId xmlns:p14="http://schemas.microsoft.com/office/powerpoint/2010/main" val="5955755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 المعداد الورقي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380391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932517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a:t>
            </a:r>
            <a:r>
              <a:rPr lang="ar-MA" sz="4000" b="1" dirty="0">
                <a:solidFill>
                  <a:srgbClr val="C00000"/>
                </a:solidFill>
                <a:latin typeface="Microsoft Uighur" panose="02000000000000000000" pitchFamily="2" charset="-78"/>
                <a:cs typeface="Microsoft Uighur" panose="02000000000000000000" pitchFamily="2" charset="-78"/>
              </a:rPr>
              <a:t>المسألة المتبقية </a:t>
            </a:r>
            <a:r>
              <a:rPr lang="ar-SA" sz="4000" b="1" dirty="0">
                <a:solidFill>
                  <a:srgbClr val="C00000"/>
                </a:solidFill>
                <a:latin typeface="Microsoft Uighur" panose="02000000000000000000" pitchFamily="2" charset="-78"/>
                <a:cs typeface="Microsoft Uighur" panose="02000000000000000000" pitchFamily="2" charset="-78"/>
              </a:rPr>
              <a:t>في منازلهم مع تذكيرهم بأن مراقبة الانجازات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جداء الأعداد العشرية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ضرب الأعداد العشرية في 10، 100، 1000</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مقارنة عددين عشريين</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28031</TotalTime>
  <Words>2061</Words>
  <Application>Microsoft Office PowerPoint</Application>
  <PresentationFormat>Personnalisé</PresentationFormat>
  <Paragraphs>504</Paragraphs>
  <Slides>60</Slides>
  <Notes>3</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60</vt:i4>
      </vt:variant>
    </vt:vector>
  </HeadingPairs>
  <TitlesOfParts>
    <vt:vector size="72" baseType="lpstr">
      <vt:lpstr>Microsoft Uighur</vt:lpstr>
      <vt:lpstr>Montserrat</vt:lpstr>
      <vt:lpstr>Dubai</vt:lpstr>
      <vt:lpstr>Carelia</vt:lpstr>
      <vt:lpstr>Montserrat Light</vt:lpstr>
      <vt:lpstr>Wingdings</vt:lpstr>
      <vt:lpstr>29LT Bukra Regular</vt:lpstr>
      <vt:lpstr>Calibri</vt:lpstr>
      <vt:lpstr>Dosis</vt:lpstr>
      <vt:lpstr>Montserrat Medium</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235</cp:revision>
  <dcterms:created xsi:type="dcterms:W3CDTF">2006-08-16T00:00:00Z</dcterms:created>
  <dcterms:modified xsi:type="dcterms:W3CDTF">2025-09-28T04:10:51Z</dcterms:modified>
  <dc:identifier>DAFtlvZnwz4</dc:identifier>
</cp:coreProperties>
</file>