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7"/>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674" r:id="rId12"/>
    <p:sldId id="2134805396" r:id="rId13"/>
    <p:sldId id="2134808570" r:id="rId14"/>
    <p:sldId id="2147482528" r:id="rId15"/>
    <p:sldId id="2134808598" r:id="rId16"/>
    <p:sldId id="2134808599" r:id="rId17"/>
    <p:sldId id="2134808459" r:id="rId18"/>
    <p:sldId id="2134808653" r:id="rId19"/>
    <p:sldId id="2134808681" r:id="rId20"/>
    <p:sldId id="2147482529" r:id="rId21"/>
    <p:sldId id="2147482530" r:id="rId22"/>
    <p:sldId id="2134808612" r:id="rId23"/>
    <p:sldId id="2134808613" r:id="rId24"/>
    <p:sldId id="2134808460" r:id="rId25"/>
    <p:sldId id="2134808453" r:id="rId26"/>
    <p:sldId id="2147482531" r:id="rId27"/>
    <p:sldId id="2147482532" r:id="rId28"/>
    <p:sldId id="2147482533" r:id="rId29"/>
    <p:sldId id="2134808659" r:id="rId30"/>
    <p:sldId id="2134808689" r:id="rId31"/>
    <p:sldId id="2134808673" r:id="rId32"/>
    <p:sldId id="2134808619" r:id="rId33"/>
    <p:sldId id="2134808543" r:id="rId34"/>
    <p:sldId id="2134808454" r:id="rId35"/>
    <p:sldId id="2134808542" r:id="rId36"/>
    <p:sldId id="2134808491" r:id="rId37"/>
    <p:sldId id="2134808578" r:id="rId38"/>
    <p:sldId id="2134808579" r:id="rId39"/>
    <p:sldId id="2134808560" r:id="rId40"/>
    <p:sldId id="2134808580" r:id="rId41"/>
    <p:sldId id="2134808581" r:id="rId42"/>
    <p:sldId id="2134808561" r:id="rId43"/>
    <p:sldId id="2134808582" r:id="rId44"/>
    <p:sldId id="2134808583" r:id="rId45"/>
    <p:sldId id="2134808584" r:id="rId46"/>
    <p:sldId id="2134808585" r:id="rId47"/>
    <p:sldId id="2134808586" r:id="rId48"/>
    <p:sldId id="2134808620" r:id="rId49"/>
    <p:sldId id="2134808621" r:id="rId50"/>
    <p:sldId id="2134808690" r:id="rId51"/>
    <p:sldId id="2134808691" r:id="rId52"/>
    <p:sldId id="2134808503" r:id="rId53"/>
    <p:sldId id="2134808504" r:id="rId54"/>
    <p:sldId id="2147482526" r:id="rId55"/>
    <p:sldId id="2147482527" r:id="rId56"/>
  </p:sldIdLst>
  <p:sldSz cx="13716000" cy="10287000"/>
  <p:notesSz cx="6858000" cy="9144000"/>
  <p:embeddedFontLst>
    <p:embeddedFont>
      <p:font typeface="29LT Bukra Regular" panose="020B0604020202020204" charset="0"/>
      <p:regular r:id="rId58"/>
    </p:embeddedFont>
    <p:embeddedFont>
      <p:font typeface="Carelia" panose="020B0604020202020204" charset="0"/>
      <p:regular r:id="rId59"/>
    </p:embeddedFont>
    <p:embeddedFont>
      <p:font typeface="Dosis" pitchFamily="2" charset="0"/>
      <p:regular r:id="rId60"/>
      <p:bold r:id="rId61"/>
    </p:embeddedFont>
    <p:embeddedFont>
      <p:font typeface="Dubai" panose="020B0503030403030204" pitchFamily="34" charset="-78"/>
      <p:regular r:id="rId62"/>
      <p:bold r:id="rId63"/>
    </p:embeddedFont>
    <p:embeddedFont>
      <p:font typeface="Microsoft Uighur" panose="02000000000000000000" pitchFamily="2" charset="-78"/>
      <p:regular r:id="rId64"/>
      <p:bold r:id="rId65"/>
    </p:embeddedFont>
    <p:embeddedFont>
      <p:font typeface="Montserrat" panose="00000500000000000000" pitchFamily="2" charset="0"/>
      <p:regular r:id="rId66"/>
      <p:bold r:id="rId67"/>
      <p:italic r:id="rId68"/>
      <p:boldItalic r:id="rId69"/>
    </p:embeddedFont>
    <p:embeddedFont>
      <p:font typeface="Montserrat Light" panose="00000400000000000000" pitchFamily="2" charset="0"/>
      <p:regular r:id="rId70"/>
      <p:italic r:id="rId71"/>
    </p:embeddedFont>
    <p:embeddedFont>
      <p:font typeface="Montserrat Medium" panose="00000600000000000000" pitchFamily="2" charset="0"/>
      <p:regular r:id="rId72"/>
      <p:italic r:id="rId7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6.fntdata"/><Relationship Id="rId68" Type="http://schemas.openxmlformats.org/officeDocument/2006/relationships/font" Target="fonts/font11.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69" Type="http://schemas.openxmlformats.org/officeDocument/2006/relationships/font" Target="fonts/font12.fntdata"/><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14.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39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2.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3</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التحدي (الأعداد العشرية)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3</a:t>
            </a:r>
            <a:endParaRPr lang="ar-SA" sz="4400" b="1" dirty="0">
              <a:latin typeface="Microsoft Uighur" panose="02000000000000000000" pitchFamily="2" charset="-78"/>
              <a:cs typeface="Microsoft Uighur" panose="02000000000000000000" pitchFamily="2" charset="-78"/>
            </a:endParaRPr>
          </a:p>
          <a:p>
            <a:pPr marL="0" algn="ctr" defTabSz="914400" rtl="1" eaLnBrk="1" latinLnBrk="0" hangingPunct="1"/>
            <a:r>
              <a:rPr lang="ar-MA" sz="4400" b="1" dirty="0">
                <a:latin typeface="Microsoft Uighur" panose="02000000000000000000" pitchFamily="2" charset="-78"/>
                <a:cs typeface="Microsoft Uighur" panose="02000000000000000000" pitchFamily="2" charset="-78"/>
              </a:rPr>
              <a:t>التميز</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lang="ar-MA" sz="3200" dirty="0">
                <a:solidFill>
                  <a:prstClr val="white">
                    <a:lumMod val="75000"/>
                  </a:prstClr>
                </a:solidFill>
                <a:latin typeface="Microsoft Uighur" panose="02000000000000000000" pitchFamily="2" charset="-78"/>
                <a:cs typeface="Microsoft Uighur" panose="02000000000000000000" pitchFamily="2" charset="-78"/>
              </a:rPr>
              <a:t>     لسلوك جيد في القسم علي أن:</a:t>
            </a:r>
            <a:endParaRPr kumimoji="0" lang="fr-FR"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الوسائل المشتركة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بركار</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مسلاط</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أشارك في تزيين فصلي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بالصويرات</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32506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الحساب الذهني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28A0092B-C50C-407E-A947-70E740481C1C}">
                <a14:useLocalDpi xmlns:a14="http://schemas.microsoft.com/office/drawing/2010/main" val="0"/>
              </a:ext>
            </a:extLst>
          </a:blip>
          <a:srcRect t="3876" b="3876"/>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خذوا ألواحكم وانتبهوا جيدا للسؤال ثم أجيبوا بسرعة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3965432512"/>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E37BC-4862-2FE8-0DD9-45B6D9343B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A4FAB05-D64F-E99B-8752-CE37AA9A1980}"/>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EE1DED-B0B4-9B63-7115-1E66256F6627}"/>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110F9AB-BF08-6837-E51C-9E5DF6D1B336}"/>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DD93612-ED79-38A8-851F-4D92C87A18CF}"/>
              </a:ext>
            </a:extLst>
          </p:cNvPr>
          <p:cNvSpPr txBox="1"/>
          <p:nvPr/>
        </p:nvSpPr>
        <p:spPr>
          <a:xfrm>
            <a:off x="1905000" y="863026"/>
            <a:ext cx="10534617" cy="128881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يملي الأستاذ أعدادا عشرية ويطلب من المتعلمين كتابتها على اللوحة. يمر أحد التلاميذ (الحاصلين على إجابة صحيحة) إلى السبورة حتى يصحح زملاؤه إجاباتهم.</a:t>
            </a:r>
          </a:p>
          <a:p>
            <a:pPr marL="0" marR="0" lvl="1" indent="0" algn="r" defTabSz="685834" rtl="1" eaLnBrk="1" fontAlgn="auto" latinLnBrk="0" hangingPunct="1">
              <a:lnSpc>
                <a:spcPts val="3017"/>
              </a:lnSpc>
              <a:spcBef>
                <a:spcPct val="0"/>
              </a:spcBef>
              <a:spcAft>
                <a:spcPts val="0"/>
              </a:spcAft>
              <a:buClrTx/>
              <a:buSzTx/>
              <a:buFontTx/>
              <a:buNone/>
              <a:tabLst/>
              <a:defRPr/>
            </a:pPr>
            <a:r>
              <a:rPr lang="ar-MA" sz="3600" dirty="0">
                <a:solidFill>
                  <a:srgbClr val="FF0000"/>
                </a:solidFill>
                <a:latin typeface="Microsoft Uighur" panose="02000000000000000000" pitchFamily="2" charset="-78"/>
                <a:cs typeface="Microsoft Uighur" panose="02000000000000000000" pitchFamily="2" charset="-78"/>
              </a:rPr>
              <a:t>يملي الأستاذ 4 أعداد على أقصى تقدير.</a:t>
            </a:r>
            <a:endParaRPr kumimoji="0" lang="fr-FR" sz="36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7212038-F6D7-3C38-42A3-59A676C6753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AA58BF46-A4B2-CFA3-5937-310435153E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Rectangle, capture d’écran, vert, carré&#10;&#10;Le contenu généré par l’IA peut être incorrect.">
            <a:extLst>
              <a:ext uri="{FF2B5EF4-FFF2-40B4-BE49-F238E27FC236}">
                <a16:creationId xmlns:a16="http://schemas.microsoft.com/office/drawing/2014/main" id="{14C37838-D945-A8BA-F7D4-35174151C0F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22898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B3C3-8767-816F-2BC6-2D4F831F6A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49E2-8C3A-ECE9-7529-AEBF681C23E1}"/>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922B219-5484-4AF3-C1A3-0458241A304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7EB6A93-509C-3E81-9FB0-3662C1582F91}"/>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EAEF86A-0CAE-B4CF-DD97-68FE492D0291}"/>
              </a:ext>
            </a:extLst>
          </p:cNvPr>
          <p:cNvSpPr txBox="1"/>
          <p:nvPr/>
        </p:nvSpPr>
        <p:spPr>
          <a:xfrm>
            <a:off x="15240" y="880993"/>
            <a:ext cx="12877800"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45 وأنجزوا التمرين رقم 1.</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دقيقة واحدة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F9AE2D6-BB48-0E63-7C62-A79D7CCEDD3A}"/>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A78C800-E4FD-1902-AA97-85F0263793B0}"/>
              </a:ext>
            </a:extLst>
          </p:cNvPr>
          <p:cNvGraphicFramePr>
            <a:graphicFrameLocks noGrp="1"/>
          </p:cNvGraphicFramePr>
          <p:nvPr>
            <p:extLst>
              <p:ext uri="{D42A27DB-BD31-4B8C-83A1-F6EECF244321}">
                <p14:modId xmlns:p14="http://schemas.microsoft.com/office/powerpoint/2010/main" val="265031908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AFCFF745-5270-37C9-5515-6803139A5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9137" y="4423724"/>
            <a:ext cx="13164293" cy="3691576"/>
          </a:xfrm>
          <a:prstGeom prst="rect">
            <a:avLst/>
          </a:prstGeom>
        </p:spPr>
      </p:pic>
    </p:spTree>
    <p:extLst>
      <p:ext uri="{BB962C8B-B14F-4D97-AF65-F5344CB8AC3E}">
        <p14:creationId xmlns:p14="http://schemas.microsoft.com/office/powerpoint/2010/main" val="650925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A005-DAFD-0B17-5BB3-33F039803C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7A44A0-A08F-854F-EBBA-F3C6F051732E}"/>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20991F-6E2C-8DE8-38B3-FADB2D6F3170}"/>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87A5CE6-BF78-4FA2-EF80-4FEAA20EE266}"/>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081E75-01D6-5349-77C1-57CE72DFBD33}"/>
              </a:ext>
            </a:extLst>
          </p:cNvPr>
          <p:cNvSpPr txBox="1"/>
          <p:nvPr/>
        </p:nvSpPr>
        <p:spPr>
          <a:xfrm>
            <a:off x="15240" y="880993"/>
            <a:ext cx="12877800"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43D6E44-362E-51DC-EAAF-70415CAC4F80}"/>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E98E6BF-C6CB-7D47-9F77-1EDC582F1B79}"/>
              </a:ext>
            </a:extLst>
          </p:cNvPr>
          <p:cNvGraphicFramePr>
            <a:graphicFrameLocks noGrp="1"/>
          </p:cNvGraphicFramePr>
          <p:nvPr>
            <p:extLst>
              <p:ext uri="{D42A27DB-BD31-4B8C-83A1-F6EECF244321}">
                <p14:modId xmlns:p14="http://schemas.microsoft.com/office/powerpoint/2010/main" val="160678500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BA8DF0FE-D258-6029-126A-DD683A10FAC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D34B45BD-E25F-DA6D-8E58-D7FB0C99D2F4}"/>
              </a:ext>
            </a:extLst>
          </p:cNvPr>
          <p:cNvSpPr txBox="1"/>
          <p:nvPr/>
        </p:nvSpPr>
        <p:spPr>
          <a:xfrm>
            <a:off x="2997850" y="9130931"/>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8030170C-D8A8-B618-8FA1-E63219296F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9137" y="4423724"/>
            <a:ext cx="13164293" cy="3691576"/>
          </a:xfrm>
          <a:prstGeom prst="rect">
            <a:avLst/>
          </a:prstGeom>
        </p:spPr>
      </p:pic>
    </p:spTree>
    <p:extLst>
      <p:ext uri="{BB962C8B-B14F-4D97-AF65-F5344CB8AC3E}">
        <p14:creationId xmlns:p14="http://schemas.microsoft.com/office/powerpoint/2010/main" val="811872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كتابة وتفكيك أعداد عشرية</a:t>
            </a: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l="3883" r="38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E72E-AF88-42F9-2F04-0E232C4434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4B91D4-1244-E478-BBD7-060D31E7A5E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E57CC1-8CEE-58A2-4599-340726834E7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6A09877-80CA-A37E-FC46-51AA00360F44}"/>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4D2D80-EB44-C84C-FB77-DA42E94BD38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على ألواحكم فككوا العدد التالي</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199B3E8-9B71-E1C3-E20A-FCCCABEB13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F24D9972-DC55-A2D2-1192-6114B18C2E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B37F0E87-695D-8708-6FA7-546354F97FEB}"/>
              </a:ext>
            </a:extLst>
          </p:cNvPr>
          <p:cNvSpPr txBox="1"/>
          <p:nvPr/>
        </p:nvSpPr>
        <p:spPr>
          <a:xfrm>
            <a:off x="1357128" y="5580103"/>
            <a:ext cx="11582400" cy="1107996"/>
          </a:xfrm>
          <a:prstGeom prst="rect">
            <a:avLst/>
          </a:prstGeom>
          <a:noFill/>
        </p:spPr>
        <p:txBody>
          <a:bodyPr wrap="square" rtlCol="0">
            <a:spAutoFit/>
          </a:bodyPr>
          <a:lstStyle/>
          <a:p>
            <a:pPr algn="ctr" rtl="1"/>
            <a:r>
              <a:rPr lang="fr-FR" sz="6600" dirty="0"/>
              <a:t>387,42</a:t>
            </a: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293C33B7-83D5-E25A-DA39-6DE261D7DA1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109474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9672-4158-476F-302E-64C075C0408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1B8510-0587-1912-434C-135C60E8D494}"/>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D17A7C-3EA6-DB4E-DE94-620F29DC31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0F7B3B9-A71C-31E1-6205-F044370D8CAD}"/>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8D4C052-83A9-09F8-F42B-433A67CA10BE}"/>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8773D541-6B88-2454-CFF9-05918BEB9B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AF3655B1-17D2-E964-D49B-525776EAE75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AB73D755-25D2-A187-1E9C-B5C3D88AE3C9}"/>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AEF58DE2-B5BA-9AA7-6D11-B7A13431D3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204EE68A-3DA8-FEB4-BBBB-332729FB7FE3}"/>
              </a:ext>
            </a:extLst>
          </p:cNvPr>
          <p:cNvSpPr txBox="1"/>
          <p:nvPr/>
        </p:nvSpPr>
        <p:spPr>
          <a:xfrm>
            <a:off x="3581400" y="5349271"/>
            <a:ext cx="6705600" cy="1938992"/>
          </a:xfrm>
          <a:prstGeom prst="rect">
            <a:avLst/>
          </a:prstGeom>
          <a:noFill/>
        </p:spPr>
        <p:txBody>
          <a:bodyPr wrap="square" rtlCol="0">
            <a:spAutoFit/>
          </a:bodyPr>
          <a:lstStyle/>
          <a:p>
            <a:r>
              <a:rPr lang="fr-FR" sz="6000" dirty="0">
                <a:solidFill>
                  <a:schemeClr val="bg1"/>
                </a:solidFill>
              </a:rPr>
              <a:t>387,42 = 300 + 80 + 7 + 0,4 + 0,02 </a:t>
            </a:r>
          </a:p>
        </p:txBody>
      </p:sp>
    </p:spTree>
    <p:extLst>
      <p:ext uri="{BB962C8B-B14F-4D97-AF65-F5344CB8AC3E}">
        <p14:creationId xmlns:p14="http://schemas.microsoft.com/office/powerpoint/2010/main" val="199205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66C5F-31CC-F7B7-8094-4E5F5EFACF2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BDF86E-DBBD-5BB0-2D0B-FA8CB9E22C0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BBF56B-9BB6-7886-5F66-231CAB62D178}"/>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6B7A29D-0EDD-5E56-E830-FCFFF063B9DE}"/>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B64A5ED-805E-E1F7-CEC4-0D64F1E58151}"/>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على ألواحكم فككوا العدد التالي</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6FA08E0E-6419-939B-669B-9C36804A6BC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390B7D9-392D-D34D-6F4E-83B00B1FA02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E4716274-844E-6868-D3AF-36E318B245AF}"/>
              </a:ext>
            </a:extLst>
          </p:cNvPr>
          <p:cNvSpPr txBox="1"/>
          <p:nvPr/>
        </p:nvSpPr>
        <p:spPr>
          <a:xfrm>
            <a:off x="1357128" y="5580103"/>
            <a:ext cx="11582400" cy="1107996"/>
          </a:xfrm>
          <a:prstGeom prst="rect">
            <a:avLst/>
          </a:prstGeom>
          <a:noFill/>
        </p:spPr>
        <p:txBody>
          <a:bodyPr wrap="square" rtlCol="0">
            <a:spAutoFit/>
          </a:bodyPr>
          <a:lstStyle/>
          <a:p>
            <a:pPr algn="ctr" rtl="1"/>
            <a:r>
              <a:rPr lang="fr-FR" sz="6600" dirty="0"/>
              <a:t>50,917</a:t>
            </a: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76B0374B-3BAF-E1E7-B1CE-1892AD247FC8}"/>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880234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3A4D1-ADBB-FB0E-6CED-6BEDE3E89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F90E51-BA36-C5DA-103C-54082B3C8779}"/>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266E75D-4514-2FEA-9C45-3D46EA381FFC}"/>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AF186FA-E093-0F9C-535A-13A8F2AAC2D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0330AAD-54C5-AC6F-3ED4-5AD797AF1B6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FAFB2547-E932-A880-0A9E-190656B545B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7F094C30-67CD-8A06-4259-D9FD286A3F8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F214AED8-1E24-42B5-66C1-BBA74CB551C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54EF7D54-1699-9B90-EF96-C5C85451F0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44277CD3-25DF-2D00-F2B6-E7FCE1DA2CD0}"/>
              </a:ext>
            </a:extLst>
          </p:cNvPr>
          <p:cNvSpPr txBox="1"/>
          <p:nvPr/>
        </p:nvSpPr>
        <p:spPr>
          <a:xfrm>
            <a:off x="3581400" y="5349271"/>
            <a:ext cx="6705600" cy="1938992"/>
          </a:xfrm>
          <a:prstGeom prst="rect">
            <a:avLst/>
          </a:prstGeom>
          <a:noFill/>
        </p:spPr>
        <p:txBody>
          <a:bodyPr wrap="square" rtlCol="0">
            <a:spAutoFit/>
          </a:bodyPr>
          <a:lstStyle/>
          <a:p>
            <a:r>
              <a:rPr lang="fr-FR" sz="6000" dirty="0">
                <a:solidFill>
                  <a:schemeClr val="bg1"/>
                </a:solidFill>
              </a:rPr>
              <a:t>50,917 = 50 + 0,9 + 0,01 + 0,007 </a:t>
            </a:r>
          </a:p>
        </p:txBody>
      </p:sp>
    </p:spTree>
    <p:extLst>
      <p:ext uri="{BB962C8B-B14F-4D97-AF65-F5344CB8AC3E}">
        <p14:creationId xmlns:p14="http://schemas.microsoft.com/office/powerpoint/2010/main" val="1268482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6FFC-F0C5-578F-5B3B-0E146DA288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BD369A-BFDB-4D11-58A9-96617FCEF33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709402-053A-601D-669D-DFD1A50945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84F73F-183C-D13A-4502-89BAFA295A5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280CB231-B4AB-6646-1B6B-7C71BEF75BA3}"/>
              </a:ext>
            </a:extLst>
          </p:cNvPr>
          <p:cNvGraphicFramePr>
            <a:graphicFrameLocks noGrp="1"/>
          </p:cNvGraphicFramePr>
          <p:nvPr>
            <p:extLst>
              <p:ext uri="{D42A27DB-BD31-4B8C-83A1-F6EECF244321}">
                <p14:modId xmlns:p14="http://schemas.microsoft.com/office/powerpoint/2010/main" val="2349569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64A322B-80AD-0398-9065-AD5852F1EA2B}"/>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F649988F-811F-3D33-8816-877AD502A12C}"/>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45 وأنجزوا التمرين رقم 2.</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2704152B-F1CA-78B9-1999-E729625A07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3961" y="4060523"/>
            <a:ext cx="13137024" cy="4604353"/>
          </a:xfrm>
          <a:prstGeom prst="rect">
            <a:avLst/>
          </a:prstGeom>
        </p:spPr>
      </p:pic>
    </p:spTree>
    <p:extLst>
      <p:ext uri="{BB962C8B-B14F-4D97-AF65-F5344CB8AC3E}">
        <p14:creationId xmlns:p14="http://schemas.microsoft.com/office/powerpoint/2010/main" val="2462811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8CE9-5EBD-E559-F8F1-353A2609DA0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14F053-54A9-A453-3D49-4904D4E2E87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8F2761-D1EB-8153-6AD4-50A39482D4E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2D0ABD-6F4B-7BD0-84A3-EEB03A1BF3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D0385BD9-16EE-55C1-52BB-DE53118D6036}"/>
              </a:ext>
            </a:extLst>
          </p:cNvPr>
          <p:cNvGraphicFramePr>
            <a:graphicFrameLocks noGrp="1"/>
          </p:cNvGraphicFramePr>
          <p:nvPr>
            <p:extLst>
              <p:ext uri="{D42A27DB-BD31-4B8C-83A1-F6EECF244321}">
                <p14:modId xmlns:p14="http://schemas.microsoft.com/office/powerpoint/2010/main" val="2092420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B1C8A59-A793-6381-5D6C-76BF06BBAFB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9C77D418-25EA-AC07-2180-BD96FBC6E7A0}"/>
              </a:ext>
            </a:extLst>
          </p:cNvPr>
          <p:cNvSpPr txBox="1"/>
          <p:nvPr/>
        </p:nvSpPr>
        <p:spPr>
          <a:xfrm>
            <a:off x="275851" y="807182"/>
            <a:ext cx="12365313" cy="873316"/>
          </a:xfrm>
          <a:prstGeom prst="rect">
            <a:avLst/>
          </a:prstGeom>
          <a:noFill/>
        </p:spPr>
        <p:txBody>
          <a:bodyPr wrap="square" rtlCol="0">
            <a:spAutoFit/>
          </a:bodyPr>
          <a:lstStyle/>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140A609A-DAC1-E2D3-79CF-27AD4C772D98}"/>
              </a:ext>
            </a:extLst>
          </p:cNvPr>
          <p:cNvSpPr txBox="1"/>
          <p:nvPr/>
        </p:nvSpPr>
        <p:spPr>
          <a:xfrm>
            <a:off x="2962290" y="30099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FF55D48-FD16-B159-3762-CAC39D7488E0}"/>
              </a:ext>
            </a:extLst>
          </p:cNvPr>
          <p:cNvSpPr txBox="1"/>
          <p:nvPr/>
        </p:nvSpPr>
        <p:spPr>
          <a:xfrm>
            <a:off x="2997850" y="903942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7" name="Image 6">
            <a:extLst>
              <a:ext uri="{FF2B5EF4-FFF2-40B4-BE49-F238E27FC236}">
                <a16:creationId xmlns:a16="http://schemas.microsoft.com/office/drawing/2014/main" id="{50B84FD8-0905-CA00-FE39-F8798090B9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984618"/>
            <a:ext cx="13135345" cy="4603764"/>
          </a:xfrm>
          <a:prstGeom prst="rect">
            <a:avLst/>
          </a:prstGeom>
        </p:spPr>
      </p:pic>
    </p:spTree>
    <p:extLst>
      <p:ext uri="{BB962C8B-B14F-4D97-AF65-F5344CB8AC3E}">
        <p14:creationId xmlns:p14="http://schemas.microsoft.com/office/powerpoint/2010/main" val="2134861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جمع أو طرح الأعداد العشرية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 يذكرنا بكيفية إنجاز عملية جمع عددين عشريين؟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يمنح الفرصة لأحد المتعلمين للإجابة ثم يفتح الباب لزملائه لإبداء رأيهم حول إجابته.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448424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73721" y="3975006"/>
            <a:ext cx="7568555" cy="5038733"/>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نتذكر</a:t>
            </a:r>
            <a:endPar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جمع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بشكل صحيح بحيث تكون كل منزلة تحت مثيلتها</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بالجمع من اليمين كما في الأعداد الصحيحة الطبيعية؛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الفاصلة عندما أصل إليها؛</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لا أنسى الاحتفاظ إن وجد.</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22632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EAC88-33BB-85F5-013B-3384A6B848A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1F76A9-5087-347C-CA9C-90EA60C1CC6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6977BAC-489B-E2D1-8356-73F6D574345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2B18F5B-DB16-5D75-9FB6-244B13AABD4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43278C8-5EED-746E-DB27-17C0811686A4}"/>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 يذكرنا بكيفية إنجاز عملية طرح عددين عشريين؟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يمنح الفرصة لأحد المتعلمين للإجابة ثم يفتح الباب لزملائه لإبداء رأيهم حول إجابته.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5D8A57D-0F2A-8D4E-D877-EFACC8A671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32DCD55-34E9-318C-DFC9-B97365AEBD3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DEB31C2F-554A-2385-57FD-07EE154B5B4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73721" y="3975006"/>
            <a:ext cx="7568555" cy="5038733"/>
          </a:xfrm>
          <a:prstGeom prst="rect">
            <a:avLst/>
          </a:prstGeom>
        </p:spPr>
      </p:pic>
    </p:spTree>
    <p:extLst>
      <p:ext uri="{BB962C8B-B14F-4D97-AF65-F5344CB8AC3E}">
        <p14:creationId xmlns:p14="http://schemas.microsoft.com/office/powerpoint/2010/main" val="3785169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488DB-EB76-CB15-69DD-CB0B17F39B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66717E9-B1A3-C1B2-E2EC-2A3CF2A9B42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EE6DD02-5056-75B7-C5D3-90ACABEF479E}"/>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83C1BBBC-95B0-5F5B-8ABF-B36A64115642}"/>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4BAB379-EB5E-A97F-44CE-9788CBBBC1F2}"/>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نتذكر</a:t>
            </a:r>
            <a:endPar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5CDF24D-9A5D-8F2D-18E3-2943695CB8F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C26745-A0EF-A397-A0B7-458E071CDAB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B3DB2CA6-F92D-5E68-FAC2-D34E33ED8BE1}"/>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طرح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A1B12544-29FC-DF4C-3817-20788562399B}"/>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9836BFF6-261C-AE8B-8729-A5C03C64B4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45A362A6-913B-6E1D-6761-9E2A83C221F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5DC30374-163B-D097-7FBA-CF2543A6693B}"/>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B16B44A0-D60D-3D66-CE2D-DD71C7E3B174}"/>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10B710BF-F7AD-29FB-8FEF-BDB9D970A127}"/>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35C60EEF-5036-48C9-50C4-A8A4C125C1DA}"/>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بشكل صحيح بحيث تكون كل منزلة تحت مثيلتها</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D886AEAF-6375-DC46-3341-3093D0A0ACA7}"/>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بالطرح من اليمين كما في الأعداد الصحيحة الطبيعية؛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7F940FFE-2939-100F-C82C-DC1257FCCE58}"/>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الفاصلة عندما أصل إليها؛</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0F80FD25-7C00-B481-7256-85EBF06A6D1B}"/>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B34C2F87-4485-7491-B5DE-6B1333F08290}"/>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762ACBE1-B336-5CC2-CF34-F2EC93CA0B2D}"/>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أقوم بالمبادلة إذا كان المطروح منه أصغر من المطروح.</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81749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D7A05-FAB4-FCA8-D58D-7C5B191110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0DFDD5-E3E8-E042-A42A-A85A43F624E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A84E2A1-5C05-2C80-717D-5C810A2EA0AE}"/>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C02B98-0141-3214-CEE4-74F472E066A5}"/>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B1E2565F-C91F-DA60-FA11-7F93F1C736F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99B1B59-5304-5C9D-26F4-07900C79797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ZoneTexte 12">
            <a:extLst>
              <a:ext uri="{FF2B5EF4-FFF2-40B4-BE49-F238E27FC236}">
                <a16:creationId xmlns:a16="http://schemas.microsoft.com/office/drawing/2014/main" id="{E2A1B8B6-8BC3-9F9B-30A0-E4C426161DD4}"/>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خذوا ألواحكم. ضعوا وأنجزوا العملية التالية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capture d’écran, Rectangle, cadre photo, art&#10;&#10;Le contenu généré par l’IA peut être incorrect.">
            <a:extLst>
              <a:ext uri="{FF2B5EF4-FFF2-40B4-BE49-F238E27FC236}">
                <a16:creationId xmlns:a16="http://schemas.microsoft.com/office/drawing/2014/main" id="{A7C9674D-E6A7-DC98-E424-8494A861D815}"/>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2514600" y="3916627"/>
            <a:ext cx="8624738" cy="4528499"/>
          </a:xfrm>
          <a:prstGeom prst="rect">
            <a:avLst/>
          </a:prstGeom>
        </p:spPr>
      </p:pic>
      <p:sp>
        <p:nvSpPr>
          <p:cNvPr id="16" name="ZoneTexte 15">
            <a:extLst>
              <a:ext uri="{FF2B5EF4-FFF2-40B4-BE49-F238E27FC236}">
                <a16:creationId xmlns:a16="http://schemas.microsoft.com/office/drawing/2014/main" id="{C141C597-8AC7-6F8E-7645-FB593016227A}"/>
              </a:ext>
            </a:extLst>
          </p:cNvPr>
          <p:cNvSpPr txBox="1"/>
          <p:nvPr/>
        </p:nvSpPr>
        <p:spPr>
          <a:xfrm>
            <a:off x="3200400" y="5249852"/>
            <a:ext cx="7543799" cy="1862048"/>
          </a:xfrm>
          <a:prstGeom prst="rect">
            <a:avLst/>
          </a:prstGeom>
          <a:noFill/>
        </p:spPr>
        <p:txBody>
          <a:bodyPr wrap="square" rtlCol="0">
            <a:spAutoFit/>
          </a:bodyPr>
          <a:lstStyle/>
          <a:p>
            <a:r>
              <a:rPr lang="fr-FR" sz="11500" dirty="0">
                <a:solidFill>
                  <a:schemeClr val="bg1"/>
                </a:solidFill>
                <a:latin typeface="Microsoft Uighur" panose="02000000000000000000" pitchFamily="2" charset="-78"/>
                <a:cs typeface="Microsoft Uighur" panose="02000000000000000000" pitchFamily="2" charset="-78"/>
              </a:rPr>
              <a:t>376,42 – 84,207</a:t>
            </a:r>
            <a:endParaRPr lang="fr-FR" sz="11500" dirty="0">
              <a:solidFill>
                <a:schemeClr val="bg1"/>
              </a:solidFill>
            </a:endParaRPr>
          </a:p>
        </p:txBody>
      </p:sp>
      <p:pic>
        <p:nvPicPr>
          <p:cNvPr id="21" name="Image 20" descr="Une image contenant Rectangle, capture d’écran, vert, carré&#10;&#10;Le contenu généré par l’IA peut être incorrect.">
            <a:extLst>
              <a:ext uri="{FF2B5EF4-FFF2-40B4-BE49-F238E27FC236}">
                <a16:creationId xmlns:a16="http://schemas.microsoft.com/office/drawing/2014/main" id="{2F3E6FBB-8513-0CED-06D7-B5EBE47BEF33}"/>
              </a:ext>
            </a:extLst>
          </p:cNvPr>
          <p:cNvPicPr>
            <a:picLocks noChangeAspect="1"/>
          </p:cNvPicPr>
          <p:nvPr/>
        </p:nvPicPr>
        <p:blipFill>
          <a:blip r:embed="rId5"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3318474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F3442-EDCE-428C-9B7A-602C0FCCFE1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E2814D9-0B4F-F815-6983-9DA758883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9748BB-BF0C-EFB1-EC99-9EF4A0DA806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0196F3B-D2C1-80B4-DF51-9DA808BE6649}"/>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2EC93-D1A4-8F07-9D22-BD01CEECBDB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1848A3-1789-E5BB-3BA1-1F341E7ED25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E790CA6-8437-CB4B-6A3F-1D05F71F26F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B8DD066A-E110-EC98-0983-B2F013515176}"/>
              </a:ext>
            </a:extLst>
          </p:cNvPr>
          <p:cNvSpPr txBox="1"/>
          <p:nvPr/>
        </p:nvSpPr>
        <p:spPr>
          <a:xfrm>
            <a:off x="6019800" y="5219700"/>
            <a:ext cx="1011772" cy="1323439"/>
          </a:xfrm>
          <a:prstGeom prst="rect">
            <a:avLst/>
          </a:prstGeom>
          <a:noFill/>
        </p:spPr>
        <p:txBody>
          <a:bodyPr wrap="square" rtlCol="0">
            <a:spAutoFit/>
          </a:bodyPr>
          <a:lstStyle/>
          <a:p>
            <a:r>
              <a:rPr lang="ar-MA" sz="8000" b="1" dirty="0"/>
              <a:t>6</a:t>
            </a:r>
            <a:endParaRPr lang="fr-FR" sz="8000" b="1" dirty="0"/>
          </a:p>
        </p:txBody>
      </p:sp>
      <p:sp>
        <p:nvSpPr>
          <p:cNvPr id="6" name="ZoneTexte 5">
            <a:extLst>
              <a:ext uri="{FF2B5EF4-FFF2-40B4-BE49-F238E27FC236}">
                <a16:creationId xmlns:a16="http://schemas.microsoft.com/office/drawing/2014/main" id="{96628E0E-5265-803F-28E9-7012EF56ADD1}"/>
              </a:ext>
            </a:extLst>
          </p:cNvPr>
          <p:cNvSpPr txBox="1"/>
          <p:nvPr/>
        </p:nvSpPr>
        <p:spPr>
          <a:xfrm>
            <a:off x="6019800" y="6380960"/>
            <a:ext cx="1011772" cy="1323439"/>
          </a:xfrm>
          <a:prstGeom prst="rect">
            <a:avLst/>
          </a:prstGeom>
          <a:noFill/>
        </p:spPr>
        <p:txBody>
          <a:bodyPr wrap="square" rtlCol="0">
            <a:spAutoFit/>
          </a:bodyPr>
          <a:lstStyle/>
          <a:p>
            <a:r>
              <a:rPr lang="ar-MA" sz="8000" b="1" dirty="0"/>
              <a:t>4</a:t>
            </a:r>
            <a:endParaRPr lang="fr-FR" sz="8000" b="1" dirty="0"/>
          </a:p>
        </p:txBody>
      </p:sp>
      <p:sp>
        <p:nvSpPr>
          <p:cNvPr id="7" name="ZoneTexte 6">
            <a:extLst>
              <a:ext uri="{FF2B5EF4-FFF2-40B4-BE49-F238E27FC236}">
                <a16:creationId xmlns:a16="http://schemas.microsoft.com/office/drawing/2014/main" id="{F2DB6F62-7ABB-5B33-6C8E-551644721646}"/>
              </a:ext>
            </a:extLst>
          </p:cNvPr>
          <p:cNvSpPr txBox="1"/>
          <p:nvPr/>
        </p:nvSpPr>
        <p:spPr>
          <a:xfrm>
            <a:off x="5221550" y="7930179"/>
            <a:ext cx="1011772" cy="1323439"/>
          </a:xfrm>
          <a:prstGeom prst="rect">
            <a:avLst/>
          </a:prstGeom>
          <a:noFill/>
        </p:spPr>
        <p:txBody>
          <a:bodyPr wrap="square" rtlCol="0">
            <a:spAutoFit/>
          </a:bodyPr>
          <a:lstStyle/>
          <a:p>
            <a:r>
              <a:rPr lang="ar-MA" sz="8000" b="1" dirty="0">
                <a:solidFill>
                  <a:srgbClr val="C00000"/>
                </a:solidFill>
              </a:rPr>
              <a:t>9</a:t>
            </a:r>
            <a:endParaRPr lang="fr-FR" sz="8000" b="1" dirty="0">
              <a:solidFill>
                <a:srgbClr val="C00000"/>
              </a:solidFill>
            </a:endParaRPr>
          </a:p>
        </p:txBody>
      </p:sp>
      <p:sp>
        <p:nvSpPr>
          <p:cNvPr id="9" name="ZoneTexte 8">
            <a:extLst>
              <a:ext uri="{FF2B5EF4-FFF2-40B4-BE49-F238E27FC236}">
                <a16:creationId xmlns:a16="http://schemas.microsoft.com/office/drawing/2014/main" id="{8AFD46AA-949B-1C61-75F0-1F7A47FECF66}"/>
              </a:ext>
            </a:extLst>
          </p:cNvPr>
          <p:cNvSpPr txBox="1"/>
          <p:nvPr/>
        </p:nvSpPr>
        <p:spPr>
          <a:xfrm>
            <a:off x="5236628" y="5219700"/>
            <a:ext cx="1011772" cy="1323439"/>
          </a:xfrm>
          <a:prstGeom prst="rect">
            <a:avLst/>
          </a:prstGeom>
          <a:noFill/>
        </p:spPr>
        <p:txBody>
          <a:bodyPr wrap="square" rtlCol="0">
            <a:spAutoFit/>
          </a:bodyPr>
          <a:lstStyle/>
          <a:p>
            <a:r>
              <a:rPr lang="ar-MA" sz="8000" b="1" dirty="0"/>
              <a:t>7</a:t>
            </a:r>
            <a:endParaRPr lang="fr-FR" sz="8000" b="1" dirty="0"/>
          </a:p>
        </p:txBody>
      </p:sp>
      <p:sp>
        <p:nvSpPr>
          <p:cNvPr id="11" name="ZoneTexte 10">
            <a:extLst>
              <a:ext uri="{FF2B5EF4-FFF2-40B4-BE49-F238E27FC236}">
                <a16:creationId xmlns:a16="http://schemas.microsoft.com/office/drawing/2014/main" id="{9CE07954-9EC4-8702-FD00-53AF7AFBD0A6}"/>
              </a:ext>
            </a:extLst>
          </p:cNvPr>
          <p:cNvSpPr txBox="1"/>
          <p:nvPr/>
        </p:nvSpPr>
        <p:spPr>
          <a:xfrm>
            <a:off x="5998628" y="7934861"/>
            <a:ext cx="1011772" cy="1323439"/>
          </a:xfrm>
          <a:prstGeom prst="rect">
            <a:avLst/>
          </a:prstGeom>
          <a:noFill/>
          <a:ln>
            <a:solidFill>
              <a:schemeClr val="bg1"/>
            </a:solidFill>
          </a:ln>
        </p:spPr>
        <p:txBody>
          <a:bodyPr wrap="square" rtlCol="0">
            <a:spAutoFit/>
          </a:bodyPr>
          <a:lstStyle/>
          <a:p>
            <a:r>
              <a:rPr lang="ar-MA" sz="8000" b="1" dirty="0">
                <a:solidFill>
                  <a:srgbClr val="C00000"/>
                </a:solidFill>
              </a:rPr>
              <a:t>2</a:t>
            </a:r>
            <a:endParaRPr lang="fr-FR" sz="8000" b="1" dirty="0">
              <a:solidFill>
                <a:srgbClr val="C00000"/>
              </a:solidFill>
            </a:endParaRPr>
          </a:p>
        </p:txBody>
      </p:sp>
      <p:cxnSp>
        <p:nvCxnSpPr>
          <p:cNvPr id="12" name="Connecteur droit 11">
            <a:extLst>
              <a:ext uri="{FF2B5EF4-FFF2-40B4-BE49-F238E27FC236}">
                <a16:creationId xmlns:a16="http://schemas.microsoft.com/office/drawing/2014/main" id="{31E1EFA8-B45B-7953-A76B-A86322E4C250}"/>
              </a:ext>
            </a:extLst>
          </p:cNvPr>
          <p:cNvCxnSpPr>
            <a:cxnSpLocks/>
          </p:cNvCxnSpPr>
          <p:nvPr/>
        </p:nvCxnSpPr>
        <p:spPr>
          <a:xfrm flipH="1">
            <a:off x="4343400" y="7735104"/>
            <a:ext cx="517014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260495E-1C5D-90D9-AD43-D7CB16CD183D}"/>
              </a:ext>
            </a:extLst>
          </p:cNvPr>
          <p:cNvSpPr txBox="1"/>
          <p:nvPr/>
        </p:nvSpPr>
        <p:spPr>
          <a:xfrm>
            <a:off x="5236628" y="6377993"/>
            <a:ext cx="1011772" cy="1323439"/>
          </a:xfrm>
          <a:prstGeom prst="rect">
            <a:avLst/>
          </a:prstGeom>
          <a:noFill/>
        </p:spPr>
        <p:txBody>
          <a:bodyPr wrap="square" rtlCol="0">
            <a:spAutoFit/>
          </a:bodyPr>
          <a:lstStyle/>
          <a:p>
            <a:r>
              <a:rPr lang="ar-MA" sz="8000" b="1" dirty="0"/>
              <a:t>8</a:t>
            </a:r>
            <a:endParaRPr lang="fr-FR" sz="8000" b="1" dirty="0"/>
          </a:p>
        </p:txBody>
      </p:sp>
      <p:sp>
        <p:nvSpPr>
          <p:cNvPr id="18" name="ZoneTexte 17">
            <a:extLst>
              <a:ext uri="{FF2B5EF4-FFF2-40B4-BE49-F238E27FC236}">
                <a16:creationId xmlns:a16="http://schemas.microsoft.com/office/drawing/2014/main" id="{BA170872-EF96-000A-D39E-21F6A42EE1A2}"/>
              </a:ext>
            </a:extLst>
          </p:cNvPr>
          <p:cNvSpPr txBox="1"/>
          <p:nvPr/>
        </p:nvSpPr>
        <p:spPr>
          <a:xfrm>
            <a:off x="8513782" y="4872473"/>
            <a:ext cx="777128" cy="646331"/>
          </a:xfrm>
          <a:prstGeom prst="rect">
            <a:avLst/>
          </a:prstGeom>
          <a:noFill/>
        </p:spPr>
        <p:txBody>
          <a:bodyPr wrap="square" rtlCol="0">
            <a:spAutoFit/>
          </a:bodyPr>
          <a:lstStyle/>
          <a:p>
            <a:r>
              <a:rPr lang="ar-MA" sz="3600" b="1" dirty="0">
                <a:solidFill>
                  <a:srgbClr val="00B050"/>
                </a:solidFill>
              </a:rPr>
              <a:t>10</a:t>
            </a:r>
            <a:endParaRPr lang="fr-FR" sz="2400" b="1" dirty="0">
              <a:solidFill>
                <a:srgbClr val="00B050"/>
              </a:solidFill>
            </a:endParaRPr>
          </a:p>
        </p:txBody>
      </p:sp>
      <p:sp>
        <p:nvSpPr>
          <p:cNvPr id="20" name="ZoneTexte 19">
            <a:extLst>
              <a:ext uri="{FF2B5EF4-FFF2-40B4-BE49-F238E27FC236}">
                <a16:creationId xmlns:a16="http://schemas.microsoft.com/office/drawing/2014/main" id="{79F49C8A-D556-71F2-8B37-9063DCFC1665}"/>
              </a:ext>
            </a:extLst>
          </p:cNvPr>
          <p:cNvSpPr txBox="1"/>
          <p:nvPr/>
        </p:nvSpPr>
        <p:spPr>
          <a:xfrm>
            <a:off x="7700202" y="5230564"/>
            <a:ext cx="1011772" cy="1323439"/>
          </a:xfrm>
          <a:prstGeom prst="rect">
            <a:avLst/>
          </a:prstGeom>
          <a:noFill/>
        </p:spPr>
        <p:txBody>
          <a:bodyPr wrap="square" rtlCol="0">
            <a:spAutoFit/>
          </a:bodyPr>
          <a:lstStyle/>
          <a:p>
            <a:r>
              <a:rPr lang="ar-MA" sz="8000" b="1" dirty="0"/>
              <a:t>2</a:t>
            </a:r>
            <a:endParaRPr lang="fr-FR" sz="8000" b="1" dirty="0"/>
          </a:p>
        </p:txBody>
      </p:sp>
      <p:sp>
        <p:nvSpPr>
          <p:cNvPr id="26" name="ZoneTexte 25">
            <a:extLst>
              <a:ext uri="{FF2B5EF4-FFF2-40B4-BE49-F238E27FC236}">
                <a16:creationId xmlns:a16="http://schemas.microsoft.com/office/drawing/2014/main" id="{CC1ABCE3-EF6A-82F4-AC60-C8CBD2D05A5A}"/>
              </a:ext>
            </a:extLst>
          </p:cNvPr>
          <p:cNvSpPr txBox="1"/>
          <p:nvPr/>
        </p:nvSpPr>
        <p:spPr>
          <a:xfrm>
            <a:off x="6913028" y="5230564"/>
            <a:ext cx="1011772" cy="1323439"/>
          </a:xfrm>
          <a:prstGeom prst="rect">
            <a:avLst/>
          </a:prstGeom>
          <a:noFill/>
        </p:spPr>
        <p:txBody>
          <a:bodyPr wrap="square" rtlCol="0">
            <a:spAutoFit/>
          </a:bodyPr>
          <a:lstStyle/>
          <a:p>
            <a:r>
              <a:rPr lang="ar-MA" sz="8000" b="1" dirty="0"/>
              <a:t>4</a:t>
            </a:r>
            <a:endParaRPr lang="fr-FR" sz="8000" b="1" dirty="0"/>
          </a:p>
        </p:txBody>
      </p:sp>
      <p:sp>
        <p:nvSpPr>
          <p:cNvPr id="28" name="ZoneTexte 27">
            <a:extLst>
              <a:ext uri="{FF2B5EF4-FFF2-40B4-BE49-F238E27FC236}">
                <a16:creationId xmlns:a16="http://schemas.microsoft.com/office/drawing/2014/main" id="{597A4934-47E5-4026-49C3-D23A10BE8218}"/>
              </a:ext>
            </a:extLst>
          </p:cNvPr>
          <p:cNvSpPr txBox="1"/>
          <p:nvPr/>
        </p:nvSpPr>
        <p:spPr>
          <a:xfrm>
            <a:off x="7700202" y="6370096"/>
            <a:ext cx="1011772" cy="1323439"/>
          </a:xfrm>
          <a:prstGeom prst="rect">
            <a:avLst/>
          </a:prstGeom>
          <a:noFill/>
        </p:spPr>
        <p:txBody>
          <a:bodyPr wrap="square" rtlCol="0">
            <a:spAutoFit/>
          </a:bodyPr>
          <a:lstStyle/>
          <a:p>
            <a:r>
              <a:rPr lang="ar-MA" sz="8000" b="1" dirty="0"/>
              <a:t>0</a:t>
            </a:r>
            <a:endParaRPr lang="fr-FR" sz="8000" b="1" dirty="0"/>
          </a:p>
        </p:txBody>
      </p:sp>
      <p:sp>
        <p:nvSpPr>
          <p:cNvPr id="29" name="ZoneTexte 28">
            <a:extLst>
              <a:ext uri="{FF2B5EF4-FFF2-40B4-BE49-F238E27FC236}">
                <a16:creationId xmlns:a16="http://schemas.microsoft.com/office/drawing/2014/main" id="{CF2DDF0E-9D4B-A5C4-D033-A637A7E3C16D}"/>
              </a:ext>
            </a:extLst>
          </p:cNvPr>
          <p:cNvSpPr txBox="1"/>
          <p:nvPr/>
        </p:nvSpPr>
        <p:spPr>
          <a:xfrm>
            <a:off x="6913028" y="6370096"/>
            <a:ext cx="1011772" cy="1323439"/>
          </a:xfrm>
          <a:prstGeom prst="rect">
            <a:avLst/>
          </a:prstGeom>
          <a:noFill/>
        </p:spPr>
        <p:txBody>
          <a:bodyPr wrap="square" rtlCol="0">
            <a:spAutoFit/>
          </a:bodyPr>
          <a:lstStyle/>
          <a:p>
            <a:r>
              <a:rPr lang="ar-MA" sz="8000" b="1" dirty="0"/>
              <a:t>2</a:t>
            </a:r>
            <a:endParaRPr lang="fr-FR" sz="8000" b="1" dirty="0"/>
          </a:p>
        </p:txBody>
      </p:sp>
      <p:sp>
        <p:nvSpPr>
          <p:cNvPr id="30" name="ZoneTexte 29">
            <a:extLst>
              <a:ext uri="{FF2B5EF4-FFF2-40B4-BE49-F238E27FC236}">
                <a16:creationId xmlns:a16="http://schemas.microsoft.com/office/drawing/2014/main" id="{31C55079-7FD7-925A-4B2E-7FE6526CB35B}"/>
              </a:ext>
            </a:extLst>
          </p:cNvPr>
          <p:cNvSpPr txBox="1"/>
          <p:nvPr/>
        </p:nvSpPr>
        <p:spPr>
          <a:xfrm>
            <a:off x="7747553" y="7930179"/>
            <a:ext cx="1011772" cy="1323439"/>
          </a:xfrm>
          <a:prstGeom prst="rect">
            <a:avLst/>
          </a:prstGeom>
          <a:noFill/>
        </p:spPr>
        <p:txBody>
          <a:bodyPr wrap="square" rtlCol="0">
            <a:spAutoFit/>
          </a:bodyPr>
          <a:lstStyle/>
          <a:p>
            <a:r>
              <a:rPr lang="ar-MA" sz="8000" b="1" dirty="0">
                <a:solidFill>
                  <a:srgbClr val="C00000"/>
                </a:solidFill>
              </a:rPr>
              <a:t>1</a:t>
            </a:r>
            <a:endParaRPr lang="fr-FR" sz="8000" b="1" dirty="0">
              <a:solidFill>
                <a:srgbClr val="C00000"/>
              </a:solidFill>
            </a:endParaRPr>
          </a:p>
        </p:txBody>
      </p:sp>
      <p:sp>
        <p:nvSpPr>
          <p:cNvPr id="31" name="ZoneTexte 30">
            <a:extLst>
              <a:ext uri="{FF2B5EF4-FFF2-40B4-BE49-F238E27FC236}">
                <a16:creationId xmlns:a16="http://schemas.microsoft.com/office/drawing/2014/main" id="{86C06543-B494-4800-894D-4E4B4A662143}"/>
              </a:ext>
            </a:extLst>
          </p:cNvPr>
          <p:cNvSpPr txBox="1"/>
          <p:nvPr/>
        </p:nvSpPr>
        <p:spPr>
          <a:xfrm>
            <a:off x="6913028" y="7930179"/>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32" name="ZoneTexte 31">
            <a:extLst>
              <a:ext uri="{FF2B5EF4-FFF2-40B4-BE49-F238E27FC236}">
                <a16:creationId xmlns:a16="http://schemas.microsoft.com/office/drawing/2014/main" id="{D4D26C43-9927-0C02-834A-45C1937141C8}"/>
              </a:ext>
            </a:extLst>
          </p:cNvPr>
          <p:cNvSpPr txBox="1"/>
          <p:nvPr/>
        </p:nvSpPr>
        <p:spPr>
          <a:xfrm>
            <a:off x="6705600" y="56079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3" name="ZoneTexte 32">
            <a:extLst>
              <a:ext uri="{FF2B5EF4-FFF2-40B4-BE49-F238E27FC236}">
                <a16:creationId xmlns:a16="http://schemas.microsoft.com/office/drawing/2014/main" id="{C6990AD1-F790-3D96-F7F6-FA96D92F56DE}"/>
              </a:ext>
            </a:extLst>
          </p:cNvPr>
          <p:cNvSpPr txBox="1"/>
          <p:nvPr/>
        </p:nvSpPr>
        <p:spPr>
          <a:xfrm>
            <a:off x="6671388" y="67509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4" name="ZoneTexte 33">
            <a:extLst>
              <a:ext uri="{FF2B5EF4-FFF2-40B4-BE49-F238E27FC236}">
                <a16:creationId xmlns:a16="http://schemas.microsoft.com/office/drawing/2014/main" id="{6D60BDB1-234B-19B6-16E0-C9FE10186D58}"/>
              </a:ext>
            </a:extLst>
          </p:cNvPr>
          <p:cNvSpPr txBox="1"/>
          <p:nvPr/>
        </p:nvSpPr>
        <p:spPr>
          <a:xfrm>
            <a:off x="6629400" y="8268504"/>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5" name="ZoneTexte 34">
            <a:extLst>
              <a:ext uri="{FF2B5EF4-FFF2-40B4-BE49-F238E27FC236}">
                <a16:creationId xmlns:a16="http://schemas.microsoft.com/office/drawing/2014/main" id="{17FEF655-E62B-1501-5D98-248FC5368E92}"/>
              </a:ext>
            </a:extLst>
          </p:cNvPr>
          <p:cNvSpPr txBox="1"/>
          <p:nvPr/>
        </p:nvSpPr>
        <p:spPr>
          <a:xfrm>
            <a:off x="7862166" y="4901967"/>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pic>
        <p:nvPicPr>
          <p:cNvPr id="4" name="Image 3">
            <a:extLst>
              <a:ext uri="{FF2B5EF4-FFF2-40B4-BE49-F238E27FC236}">
                <a16:creationId xmlns:a16="http://schemas.microsoft.com/office/drawing/2014/main" id="{C6B4D014-EC28-213A-E611-5FC93DDF65A4}"/>
              </a:ext>
            </a:extLst>
          </p:cNvPr>
          <p:cNvPicPr>
            <a:picLocks noChangeAspect="1"/>
          </p:cNvPicPr>
          <p:nvPr/>
        </p:nvPicPr>
        <p:blipFill>
          <a:blip r:embed="rId4">
            <a:extLst>
              <a:ext uri="{28A0092B-C50C-407E-A947-70E740481C1C}">
                <a14:useLocalDpi xmlns:a14="http://schemas.microsoft.com/office/drawing/2010/main" val="0"/>
              </a:ext>
            </a:extLst>
          </a:blip>
          <a:srcRect t="5996" b="5996"/>
          <a:stretch/>
        </p:blipFill>
        <p:spPr>
          <a:xfrm>
            <a:off x="590932" y="998124"/>
            <a:ext cx="1295400" cy="818666"/>
          </a:xfrm>
          <a:prstGeom prst="rect">
            <a:avLst/>
          </a:prstGeom>
        </p:spPr>
      </p:pic>
      <p:sp>
        <p:nvSpPr>
          <p:cNvPr id="10" name="ZoneTexte 9">
            <a:extLst>
              <a:ext uri="{FF2B5EF4-FFF2-40B4-BE49-F238E27FC236}">
                <a16:creationId xmlns:a16="http://schemas.microsoft.com/office/drawing/2014/main" id="{CA62E511-F1D2-50D8-3F7D-BE9EFBDF1EC8}"/>
              </a:ext>
            </a:extLst>
          </p:cNvPr>
          <p:cNvSpPr txBox="1"/>
          <p:nvPr/>
        </p:nvSpPr>
        <p:spPr>
          <a:xfrm>
            <a:off x="4477594" y="5238296"/>
            <a:ext cx="1011772" cy="1323439"/>
          </a:xfrm>
          <a:prstGeom prst="rect">
            <a:avLst/>
          </a:prstGeom>
          <a:noFill/>
        </p:spPr>
        <p:txBody>
          <a:bodyPr wrap="square" rtlCol="0">
            <a:spAutoFit/>
          </a:bodyPr>
          <a:lstStyle/>
          <a:p>
            <a:r>
              <a:rPr lang="ar-MA" sz="8000" b="1" dirty="0"/>
              <a:t>3</a:t>
            </a:r>
            <a:endParaRPr lang="fr-FR" sz="8000" b="1" dirty="0"/>
          </a:p>
        </p:txBody>
      </p:sp>
      <p:sp>
        <p:nvSpPr>
          <p:cNvPr id="13" name="ZoneTexte 12">
            <a:extLst>
              <a:ext uri="{FF2B5EF4-FFF2-40B4-BE49-F238E27FC236}">
                <a16:creationId xmlns:a16="http://schemas.microsoft.com/office/drawing/2014/main" id="{7C59B209-1B0C-2EB0-2D0C-3FBC8B5BA03F}"/>
              </a:ext>
            </a:extLst>
          </p:cNvPr>
          <p:cNvSpPr txBox="1"/>
          <p:nvPr/>
        </p:nvSpPr>
        <p:spPr>
          <a:xfrm>
            <a:off x="8501770" y="6377992"/>
            <a:ext cx="1011772" cy="1323439"/>
          </a:xfrm>
          <a:prstGeom prst="rect">
            <a:avLst/>
          </a:prstGeom>
          <a:noFill/>
        </p:spPr>
        <p:txBody>
          <a:bodyPr wrap="square" rtlCol="0">
            <a:spAutoFit/>
          </a:bodyPr>
          <a:lstStyle/>
          <a:p>
            <a:r>
              <a:rPr lang="ar-MA" sz="8000" b="1" dirty="0"/>
              <a:t>7</a:t>
            </a:r>
            <a:endParaRPr lang="fr-FR" sz="8000" b="1" dirty="0"/>
          </a:p>
        </p:txBody>
      </p:sp>
      <p:sp>
        <p:nvSpPr>
          <p:cNvPr id="16" name="ZoneTexte 15">
            <a:extLst>
              <a:ext uri="{FF2B5EF4-FFF2-40B4-BE49-F238E27FC236}">
                <a16:creationId xmlns:a16="http://schemas.microsoft.com/office/drawing/2014/main" id="{39493074-B2D8-EE73-DE46-5D0F87B76CBD}"/>
              </a:ext>
            </a:extLst>
          </p:cNvPr>
          <p:cNvSpPr txBox="1"/>
          <p:nvPr/>
        </p:nvSpPr>
        <p:spPr>
          <a:xfrm>
            <a:off x="4477594" y="7943266"/>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17" name="ZoneTexte 16">
            <a:extLst>
              <a:ext uri="{FF2B5EF4-FFF2-40B4-BE49-F238E27FC236}">
                <a16:creationId xmlns:a16="http://schemas.microsoft.com/office/drawing/2014/main" id="{1E6B4458-E0FA-65B3-8B0C-9EEA52C74F3F}"/>
              </a:ext>
            </a:extLst>
          </p:cNvPr>
          <p:cNvSpPr txBox="1"/>
          <p:nvPr/>
        </p:nvSpPr>
        <p:spPr>
          <a:xfrm>
            <a:off x="5231195" y="4854307"/>
            <a:ext cx="703149" cy="646331"/>
          </a:xfrm>
          <a:prstGeom prst="rect">
            <a:avLst/>
          </a:prstGeom>
          <a:noFill/>
        </p:spPr>
        <p:txBody>
          <a:bodyPr wrap="square" rtlCol="0">
            <a:spAutoFit/>
          </a:bodyPr>
          <a:lstStyle/>
          <a:p>
            <a:r>
              <a:rPr lang="ar-MA" sz="3600" b="1" dirty="0">
                <a:solidFill>
                  <a:srgbClr val="00B050"/>
                </a:solidFill>
              </a:rPr>
              <a:t>17</a:t>
            </a:r>
            <a:endParaRPr lang="fr-FR" sz="2400" b="1" dirty="0">
              <a:solidFill>
                <a:srgbClr val="00B050"/>
              </a:solidFill>
            </a:endParaRPr>
          </a:p>
        </p:txBody>
      </p:sp>
      <p:sp>
        <p:nvSpPr>
          <p:cNvPr id="19" name="ZoneTexte 18">
            <a:extLst>
              <a:ext uri="{FF2B5EF4-FFF2-40B4-BE49-F238E27FC236}">
                <a16:creationId xmlns:a16="http://schemas.microsoft.com/office/drawing/2014/main" id="{88768F95-D445-7D18-451C-565991BA3420}"/>
              </a:ext>
            </a:extLst>
          </p:cNvPr>
          <p:cNvSpPr txBox="1"/>
          <p:nvPr/>
        </p:nvSpPr>
        <p:spPr>
          <a:xfrm>
            <a:off x="4591687" y="4867591"/>
            <a:ext cx="600036" cy="646331"/>
          </a:xfrm>
          <a:prstGeom prst="rect">
            <a:avLst/>
          </a:prstGeom>
          <a:noFill/>
        </p:spPr>
        <p:txBody>
          <a:bodyPr wrap="square" rtlCol="0">
            <a:spAutoFit/>
          </a:bodyPr>
          <a:lstStyle/>
          <a:p>
            <a:r>
              <a:rPr lang="ar-MA" sz="3600" b="1" dirty="0">
                <a:solidFill>
                  <a:srgbClr val="00B050"/>
                </a:solidFill>
              </a:rPr>
              <a:t>2</a:t>
            </a:r>
            <a:endParaRPr lang="fr-FR" sz="2400" b="1" dirty="0">
              <a:solidFill>
                <a:srgbClr val="00B050"/>
              </a:solidFill>
            </a:endParaRPr>
          </a:p>
        </p:txBody>
      </p:sp>
      <p:cxnSp>
        <p:nvCxnSpPr>
          <p:cNvPr id="21" name="Connecteur droit 20">
            <a:extLst>
              <a:ext uri="{FF2B5EF4-FFF2-40B4-BE49-F238E27FC236}">
                <a16:creationId xmlns:a16="http://schemas.microsoft.com/office/drawing/2014/main" id="{826C5ECD-9037-E92F-701E-E8CDCE185AF9}"/>
              </a:ext>
            </a:extLst>
          </p:cNvPr>
          <p:cNvCxnSpPr>
            <a:cxnSpLocks/>
          </p:cNvCxnSpPr>
          <p:nvPr/>
        </p:nvCxnSpPr>
        <p:spPr>
          <a:xfrm flipH="1">
            <a:off x="8491726" y="5602206"/>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D8340C13-A98E-4D6D-AC91-5E301EA058BC}"/>
              </a:ext>
            </a:extLst>
          </p:cNvPr>
          <p:cNvCxnSpPr>
            <a:cxnSpLocks/>
          </p:cNvCxnSpPr>
          <p:nvPr/>
        </p:nvCxnSpPr>
        <p:spPr>
          <a:xfrm flipH="1">
            <a:off x="7808990" y="5531703"/>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7C45C884-38B2-7454-AA3D-0B1D05202755}"/>
              </a:ext>
            </a:extLst>
          </p:cNvPr>
          <p:cNvCxnSpPr>
            <a:cxnSpLocks/>
          </p:cNvCxnSpPr>
          <p:nvPr/>
        </p:nvCxnSpPr>
        <p:spPr>
          <a:xfrm flipH="1">
            <a:off x="4469328" y="5498030"/>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4749A3FA-8B23-86BF-7AF9-4308298F944B}"/>
              </a:ext>
            </a:extLst>
          </p:cNvPr>
          <p:cNvCxnSpPr>
            <a:cxnSpLocks/>
          </p:cNvCxnSpPr>
          <p:nvPr/>
        </p:nvCxnSpPr>
        <p:spPr>
          <a:xfrm flipH="1">
            <a:off x="5248437" y="5531702"/>
            <a:ext cx="799184" cy="5242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Signe Moins 36">
            <a:extLst>
              <a:ext uri="{FF2B5EF4-FFF2-40B4-BE49-F238E27FC236}">
                <a16:creationId xmlns:a16="http://schemas.microsoft.com/office/drawing/2014/main" id="{0A908383-8C1C-E2B4-1000-70BF63B16DE8}"/>
              </a:ext>
            </a:extLst>
          </p:cNvPr>
          <p:cNvSpPr/>
          <p:nvPr/>
        </p:nvSpPr>
        <p:spPr>
          <a:xfrm>
            <a:off x="3359806" y="6238339"/>
            <a:ext cx="616121" cy="609600"/>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64A680FA-F911-463F-CE91-022AEC482951}"/>
              </a:ext>
            </a:extLst>
          </p:cNvPr>
          <p:cNvSpPr txBox="1"/>
          <p:nvPr/>
        </p:nvSpPr>
        <p:spPr>
          <a:xfrm>
            <a:off x="8513782" y="5249629"/>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40" name="ZoneTexte 39">
            <a:extLst>
              <a:ext uri="{FF2B5EF4-FFF2-40B4-BE49-F238E27FC236}">
                <a16:creationId xmlns:a16="http://schemas.microsoft.com/office/drawing/2014/main" id="{3D24EFD9-BC91-98A6-F00F-9D409D924990}"/>
              </a:ext>
            </a:extLst>
          </p:cNvPr>
          <p:cNvSpPr txBox="1"/>
          <p:nvPr/>
        </p:nvSpPr>
        <p:spPr>
          <a:xfrm>
            <a:off x="8501770" y="7934860"/>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Tree>
    <p:extLst>
      <p:ext uri="{BB962C8B-B14F-4D97-AF65-F5344CB8AC3E}">
        <p14:creationId xmlns:p14="http://schemas.microsoft.com/office/powerpoint/2010/main" val="3673253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B0D9-2D95-8D87-27D6-432DFA0DFC0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CB9FA0-CE77-7A82-E98D-40FC53A111D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D0E43D5-2ECC-4374-B16F-04927FFC1A5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5FDD31-0C94-94ED-C5B8-8E7E9BDF60EB}"/>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DB08951-F97C-7CF7-B9FB-41F9B465F7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5EEC5-223C-476F-6232-25A7DA4E899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914D5C6C-9458-08B3-74A3-A185D7EB0866}"/>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45 وأنجزوا التمرين رقم 3.</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4 دقائق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7AA955F9-57E1-2EBE-B34B-CE6BA7F8A6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8328" y="4711479"/>
            <a:ext cx="13161818" cy="3672220"/>
          </a:xfrm>
          <a:prstGeom prst="rect">
            <a:avLst/>
          </a:prstGeom>
        </p:spPr>
      </p:pic>
      <p:sp>
        <p:nvSpPr>
          <p:cNvPr id="4" name="Rectangle 3">
            <a:extLst>
              <a:ext uri="{FF2B5EF4-FFF2-40B4-BE49-F238E27FC236}">
                <a16:creationId xmlns:a16="http://schemas.microsoft.com/office/drawing/2014/main" id="{443547F8-EABE-D67F-EFBE-1C195A5E6535}"/>
              </a:ext>
            </a:extLst>
          </p:cNvPr>
          <p:cNvSpPr/>
          <p:nvPr/>
        </p:nvSpPr>
        <p:spPr>
          <a:xfrm>
            <a:off x="275851" y="5148389"/>
            <a:ext cx="7620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050609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1951-8C0C-58F6-0FE8-AEF90B1291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FA797D-79D8-4204-2634-F345DA6B0E6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1C0BCE-2ED9-D594-B37A-4662BC6DFB2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0CE112-D8D6-1018-6212-33FCAECF49AF}"/>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40AF3AC-36BB-EF56-5520-69A7DB62BF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57695EC-FEC9-4CE4-F1F6-36E33543414A}"/>
              </a:ext>
            </a:extLst>
          </p:cNvPr>
          <p:cNvGraphicFramePr>
            <a:graphicFrameLocks noGrp="1"/>
          </p:cNvGraphicFramePr>
          <p:nvPr>
            <p:extLst>
              <p:ext uri="{D42A27DB-BD31-4B8C-83A1-F6EECF244321}">
                <p14:modId xmlns:p14="http://schemas.microsoft.com/office/powerpoint/2010/main" val="236546792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E87C47A6-A755-BC95-8A24-7EC940CD414B}"/>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E6DBCFB8-5F06-A638-1E27-1F45F0797702}"/>
              </a:ext>
            </a:extLst>
          </p:cNvPr>
          <p:cNvSpPr txBox="1"/>
          <p:nvPr/>
        </p:nvSpPr>
        <p:spPr>
          <a:xfrm>
            <a:off x="2962290" y="321202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0036C8BB-7A9B-BCF9-60DD-DD696DC320AC}"/>
              </a:ext>
            </a:extLst>
          </p:cNvPr>
          <p:cNvSpPr txBox="1"/>
          <p:nvPr/>
        </p:nvSpPr>
        <p:spPr>
          <a:xfrm>
            <a:off x="2997850" y="8877300"/>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5A1A8BDF-ABFB-9C35-B0E8-E19876DEBF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582" y="4520713"/>
            <a:ext cx="13114564" cy="3659036"/>
          </a:xfrm>
          <a:prstGeom prst="rect">
            <a:avLst/>
          </a:prstGeom>
        </p:spPr>
      </p:pic>
      <p:sp>
        <p:nvSpPr>
          <p:cNvPr id="7" name="Rectangle 6">
            <a:extLst>
              <a:ext uri="{FF2B5EF4-FFF2-40B4-BE49-F238E27FC236}">
                <a16:creationId xmlns:a16="http://schemas.microsoft.com/office/drawing/2014/main" id="{4A5A544C-CF81-E4B9-9C25-02F07DD331C1}"/>
              </a:ext>
            </a:extLst>
          </p:cNvPr>
          <p:cNvSpPr/>
          <p:nvPr/>
        </p:nvSpPr>
        <p:spPr>
          <a:xfrm>
            <a:off x="381000" y="4991099"/>
            <a:ext cx="7620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213979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24170586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38297" y="3420423"/>
            <a:ext cx="10439401" cy="590620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بمناسبة عيد الأم قرر أيوب وأخته زينب شراء هدية لأمهما ثمنها 235 درهما. ساهم أيوب بمبلغ </a:t>
            </a:r>
            <a:r>
              <a:rPr lang="fr-FR" sz="6600" dirty="0">
                <a:solidFill>
                  <a:schemeClr val="tx1"/>
                </a:solidFill>
                <a:latin typeface="Microsoft Uighur" panose="02000000000000000000" pitchFamily="2" charset="-78"/>
                <a:cs typeface="Microsoft Uighur" panose="02000000000000000000" pitchFamily="2" charset="-78"/>
              </a:rPr>
              <a:t>147,50</a:t>
            </a:r>
            <a:r>
              <a:rPr lang="ar-MA" sz="6600" dirty="0">
                <a:solidFill>
                  <a:schemeClr val="tx1"/>
                </a:solidFill>
                <a:latin typeface="Microsoft Uighur" panose="02000000000000000000" pitchFamily="2" charset="-78"/>
                <a:cs typeface="Microsoft Uighur" panose="02000000000000000000" pitchFamily="2" charset="-78"/>
              </a:rPr>
              <a:t> درهما، وساهمت زينب بالمبلغ الناقص.</a:t>
            </a: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ساهمت به زينب؟</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10656478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3507502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06033" y="3086100"/>
            <a:ext cx="5576567"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بمناسبة عيد الأم قرر أيوب وأخته زينب شراء هدية لأمهما ثمنها 235 درهما. ساهم أيوب بمبلغ </a:t>
            </a:r>
            <a:r>
              <a:rPr lang="fr-FR" sz="4800" dirty="0">
                <a:solidFill>
                  <a:schemeClr val="tx1"/>
                </a:solidFill>
                <a:latin typeface="Microsoft Uighur" panose="02000000000000000000" pitchFamily="2" charset="-78"/>
                <a:cs typeface="Microsoft Uighur" panose="02000000000000000000" pitchFamily="2" charset="-78"/>
              </a:rPr>
              <a:t>147,50</a:t>
            </a:r>
            <a:r>
              <a:rPr lang="ar-MA" sz="4800" dirty="0">
                <a:solidFill>
                  <a:schemeClr val="tx1"/>
                </a:solidFill>
                <a:latin typeface="Microsoft Uighur" panose="02000000000000000000" pitchFamily="2" charset="-78"/>
                <a:cs typeface="Microsoft Uighur" panose="02000000000000000000" pitchFamily="2" charset="-78"/>
              </a:rPr>
              <a:t> درهما، وساهمت زينب بالمبلغ الناقص.</a:t>
            </a:r>
          </a:p>
          <a:p>
            <a:pPr algn="r" rtl="1"/>
            <a:r>
              <a:rPr lang="ar-MA" sz="4800" dirty="0">
                <a:solidFill>
                  <a:schemeClr val="tx1"/>
                </a:solidFill>
                <a:latin typeface="Microsoft Uighur" panose="02000000000000000000" pitchFamily="2" charset="-78"/>
                <a:cs typeface="Microsoft Uighur" panose="02000000000000000000" pitchFamily="2" charset="-78"/>
              </a:rPr>
              <a:t>ما هو المبلغ الذي ساهمت به زينب؟</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extLst>
              <p:ext uri="{D42A27DB-BD31-4B8C-83A1-F6EECF244321}">
                <p14:modId xmlns:p14="http://schemas.microsoft.com/office/powerpoint/2010/main" val="201454446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625284"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34832877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04698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ثمن الهدية 235 درهما</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ساهم أيوب ب </a:t>
            </a:r>
            <a:r>
              <a:rPr lang="fr-FR" sz="4800" b="1" dirty="0">
                <a:solidFill>
                  <a:prstClr val="black"/>
                </a:solidFill>
                <a:latin typeface="Microsoft Uighur" panose="02000000000000000000" pitchFamily="2" charset="-78"/>
                <a:cs typeface="Microsoft Uighur" panose="02000000000000000000" pitchFamily="2" charset="-78"/>
              </a:rPr>
              <a:t>147,50</a:t>
            </a:r>
            <a:r>
              <a:rPr lang="ar-MA" sz="48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ساهمت زينب بالباقي</a:t>
            </a:r>
            <a:endParaRPr lang="ar-SA" sz="4800" b="1" dirty="0">
              <a:solidFill>
                <a:prstClr val="black"/>
              </a:solidFill>
              <a:latin typeface="Microsoft Uighur" panose="02000000000000000000" pitchFamily="2" charset="-78"/>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620000" y="2907663"/>
            <a:ext cx="5549017"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extLst>
              <p:ext uri="{D42A27DB-BD31-4B8C-83A1-F6EECF244321}">
                <p14:modId xmlns:p14="http://schemas.microsoft.com/office/powerpoint/2010/main" val="358460917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وترتيب الأعداد العشرية</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جمع وطرح الأعداد العشرية</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675685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385324"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061244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المبلغ الذي ساهمت به زينب.</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382833"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extLst>
              <p:ext uri="{D42A27DB-BD31-4B8C-83A1-F6EECF244321}">
                <p14:modId xmlns:p14="http://schemas.microsoft.com/office/powerpoint/2010/main" val="39531504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453633" y="3238500"/>
            <a:ext cx="5576567"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361216076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66933080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479682"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2" y="4209752"/>
            <a:ext cx="6433417" cy="2554545"/>
          </a:xfrm>
          <a:prstGeom prst="rect">
            <a:avLst/>
          </a:prstGeom>
          <a:noFill/>
        </p:spPr>
        <p:txBody>
          <a:bodyPr wrap="square" rtlCol="0">
            <a:spAutoFit/>
          </a:bodyPr>
          <a:lstStyle/>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ثمن الهدية 235 درهما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ساهم أيوب ب </a:t>
            </a:r>
            <a:r>
              <a:rPr lang="fr-FR" sz="4000" b="1" dirty="0">
                <a:solidFill>
                  <a:prstClr val="black"/>
                </a:solidFill>
                <a:latin typeface="Microsoft Uighur" panose="02000000000000000000" pitchFamily="2" charset="-78"/>
                <a:cs typeface="Microsoft Uighur" panose="02000000000000000000" pitchFamily="2" charset="-78"/>
              </a:rPr>
              <a:t>147,50</a:t>
            </a:r>
            <a:r>
              <a:rPr lang="ar-MA" sz="40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ساهمت زينب بالباقي</a:t>
            </a:r>
            <a:endParaRPr lang="ar-SA" sz="4000" b="1" dirty="0">
              <a:solidFill>
                <a:prstClr val="black"/>
              </a:solidFill>
              <a:latin typeface="Microsoft Uighur" panose="02000000000000000000" pitchFamily="2" charset="-78"/>
              <a:cs typeface="Microsoft Uighur" panose="02000000000000000000" pitchFamily="2" charset="-78"/>
            </a:endParaRP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ما هو المبلغ الذي ساهمت به زينب؟</a:t>
            </a:r>
            <a:endParaRPr lang="fr-FR" sz="4000" b="1" dirty="0">
              <a:solidFill>
                <a:prstClr val="black"/>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304430" y="6536111"/>
            <a:ext cx="6720430" cy="175432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الطرح</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المبلغ الذي ساهمت به زينب</a:t>
            </a:r>
            <a:r>
              <a:rPr kumimoji="0" lang="ar-M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S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الطرح</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329296306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المبلغ الذي ساهم به أيوب</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ثمن الهدية</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234565"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501130" y="5228725"/>
            <a:ext cx="3723410"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3"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سنطرح المبلغ الذي ساهم به أيوب من ثمن الهدية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extLst>
              <p:ext uri="{D42A27DB-BD31-4B8C-83A1-F6EECF244321}">
                <p14:modId xmlns:p14="http://schemas.microsoft.com/office/powerpoint/2010/main" val="25661047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035726" y="4838700"/>
            <a:ext cx="3165885"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endParaRPr kumimoji="0" lang="ar-MA"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582034" y="487606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lgn="ctr" rtl="1">
              <a:defRPr/>
            </a:pPr>
            <a:r>
              <a:rPr lang="fr-FR" sz="11500" dirty="0">
                <a:solidFill>
                  <a:prstClr val="black"/>
                </a:solidFill>
                <a:latin typeface="Microsoft Uighur" panose="02000000000000000000" pitchFamily="2" charset="-78"/>
                <a:cs typeface="Microsoft Uighur" panose="02000000000000000000" pitchFamily="2" charset="-78"/>
              </a:rPr>
              <a:t>235</a:t>
            </a:r>
            <a:endParaRPr lang="ar-MA" sz="11500" dirty="0">
              <a:solidFill>
                <a:prstClr val="black"/>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4314453" y="5336685"/>
            <a:ext cx="13243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500" dirty="0">
                <a:solidFill>
                  <a:srgbClr val="FF0000"/>
                </a:solidFill>
                <a:latin typeface="Calibri"/>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ثمن كتاب الرياضيات</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187280892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0" y="2866190"/>
            <a:ext cx="6567660" cy="107487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r>
              <a:rPr lang="ar-MA" sz="4000" dirty="0">
                <a:solidFill>
                  <a:prstClr val="black"/>
                </a:solidFill>
                <a:latin typeface="Microsoft Uighur" panose="02000000000000000000" pitchFamily="2" charset="-78"/>
                <a:cs typeface="Microsoft Uighur" panose="02000000000000000000" pitchFamily="2" charset="-78"/>
              </a:rPr>
              <a:t>ما هو المبلغ الذي ساهمت به زينب؟</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543800" y="3211656"/>
            <a:ext cx="5461524"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بمناسبة عيد الأم قرر أيوب وأخته زينب شراء هدية لأمهما ثمنها 235 درهما. ساهم أيوب بمبلغ </a:t>
            </a:r>
            <a:r>
              <a:rPr kumimoji="0" lang="fr-FR"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147,50</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درهما، وساهمت زينب بالمبلغ الناقص.</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ساهمت به زينب؟</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320878" y="4728508"/>
            <a:ext cx="6918122" cy="193899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المبلغ الذي ساهمت به زينب هو</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a:p>
            <a:pPr lvl="0" algn="ctr" rtl="1">
              <a:defRPr/>
            </a:pPr>
            <a:r>
              <a:rPr lang="fr-FR" sz="7200" b="1" dirty="0">
                <a:solidFill>
                  <a:srgbClr val="C00000"/>
                </a:solidFill>
                <a:latin typeface="Microsoft Uighur" panose="02000000000000000000" pitchFamily="2" charset="-78"/>
                <a:cs typeface="Microsoft Uighur" panose="02000000000000000000" pitchFamily="2" charset="-78"/>
              </a:rPr>
              <a:t>235 – 147,50 = 87,50</a:t>
            </a:r>
            <a:endParaRPr lang="ar-SA" sz="72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8FDA-48D5-8521-E234-86B4A36416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636C37-577B-B7FA-7F63-B545888BD31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10F852-CB4E-7D9A-55C9-3B70E7CCCB0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ABA95C0-4B71-822C-F85C-B73C1C7C80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6F2AF786-7993-5661-D074-CE0CFD1772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C7C191-FA67-6105-A932-4BD6AFA10723}"/>
              </a:ext>
            </a:extLst>
          </p:cNvPr>
          <p:cNvGraphicFramePr>
            <a:graphicFrameLocks noGrp="1"/>
          </p:cNvGraphicFramePr>
          <p:nvPr>
            <p:extLst>
              <p:ext uri="{D42A27DB-BD31-4B8C-83A1-F6EECF244321}">
                <p14:modId xmlns:p14="http://schemas.microsoft.com/office/powerpoint/2010/main" val="3865643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44A231FD-E90E-23BF-BF65-F085B4CE0DC1}"/>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45 وأنجزوا التمرين رقم 4.</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68127C5A-8A14-1E01-AE99-E4F2D9FC3E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504295"/>
            <a:ext cx="13085364" cy="5252576"/>
          </a:xfrm>
          <a:prstGeom prst="rect">
            <a:avLst/>
          </a:prstGeom>
        </p:spPr>
      </p:pic>
    </p:spTree>
    <p:extLst>
      <p:ext uri="{BB962C8B-B14F-4D97-AF65-F5344CB8AC3E}">
        <p14:creationId xmlns:p14="http://schemas.microsoft.com/office/powerpoint/2010/main" val="240950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FA38-B236-6F29-271F-D018183541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5A0BE4-1377-48E1-26E7-DC8CACA2332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9D57424-334A-7BC2-A877-D111D78FDA6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A924B9-302F-54B3-0ED2-6F57C2BCDA0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6648D9A-C272-933D-0058-94A5209EC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903382C-D1AB-0B6C-CC5A-ED812C7BF963}"/>
              </a:ext>
            </a:extLst>
          </p:cNvPr>
          <p:cNvGraphicFramePr>
            <a:graphicFrameLocks noGrp="1"/>
          </p:cNvGraphicFramePr>
          <p:nvPr>
            <p:extLst>
              <p:ext uri="{D42A27DB-BD31-4B8C-83A1-F6EECF244321}">
                <p14:modId xmlns:p14="http://schemas.microsoft.com/office/powerpoint/2010/main" val="288286146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D8CD3DE9-CE4A-7156-7074-B4E1604EC981}"/>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4CE42F42-A5F5-C9A3-36DD-5C75884B0B99}"/>
              </a:ext>
            </a:extLst>
          </p:cNvPr>
          <p:cNvSpPr txBox="1"/>
          <p:nvPr/>
        </p:nvSpPr>
        <p:spPr>
          <a:xfrm>
            <a:off x="2962290" y="27051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ACECAE81-B27C-94F2-8976-B001103E5E03}"/>
              </a:ext>
            </a:extLst>
          </p:cNvPr>
          <p:cNvSpPr txBox="1"/>
          <p:nvPr/>
        </p:nvSpPr>
        <p:spPr>
          <a:xfrm>
            <a:off x="2997850" y="931774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CCECE88B-506F-67A6-BF24-73C27CDC83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836" y="3504295"/>
            <a:ext cx="13085364" cy="5252576"/>
          </a:xfrm>
          <a:prstGeom prst="rect">
            <a:avLst/>
          </a:prstGeom>
        </p:spPr>
      </p:pic>
    </p:spTree>
    <p:extLst>
      <p:ext uri="{BB962C8B-B14F-4D97-AF65-F5344CB8AC3E}">
        <p14:creationId xmlns:p14="http://schemas.microsoft.com/office/powerpoint/2010/main" val="595575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8229600" y="3703632"/>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2903841"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0" y="4650916"/>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3130843" y="4506048"/>
            <a:ext cx="2126957" cy="285243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38039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32517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a:t>
            </a:r>
            <a:r>
              <a:rPr lang="ar-MA" sz="4000" b="1" dirty="0">
                <a:solidFill>
                  <a:srgbClr val="C00000"/>
                </a:solidFill>
                <a:latin typeface="Microsoft Uighur" panose="02000000000000000000" pitchFamily="2" charset="-78"/>
                <a:cs typeface="Microsoft Uighur" panose="02000000000000000000" pitchFamily="2" charset="-78"/>
              </a:rPr>
              <a:t>المسألة المتبقية </a:t>
            </a:r>
            <a:r>
              <a:rPr lang="ar-SA" sz="4000" b="1" dirty="0">
                <a:solidFill>
                  <a:srgbClr val="C00000"/>
                </a:solidFill>
                <a:latin typeface="Microsoft Uighur" panose="02000000000000000000" pitchFamily="2" charset="-78"/>
                <a:cs typeface="Microsoft Uighur" panose="02000000000000000000" pitchFamily="2" charset="-78"/>
              </a:rPr>
              <a:t>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جمع وطرح الأعداد العشرية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السريع</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قراءة كتابة وتفكيك أعداد عشرية</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27904</TotalTime>
  <Words>1996</Words>
  <Application>Microsoft Office PowerPoint</Application>
  <PresentationFormat>Personnalisé</PresentationFormat>
  <Paragraphs>445</Paragraphs>
  <Slides>55</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55</vt:i4>
      </vt:variant>
    </vt:vector>
  </HeadingPairs>
  <TitlesOfParts>
    <vt:vector size="66" baseType="lpstr">
      <vt:lpstr>Microsoft Uighur</vt:lpstr>
      <vt:lpstr>Montserrat</vt:lpstr>
      <vt:lpstr>Dubai</vt:lpstr>
      <vt:lpstr>Carelia</vt:lpstr>
      <vt:lpstr>Montserrat Light</vt:lpstr>
      <vt:lpstr>29LT Bukra Regular</vt:lpstr>
      <vt:lpstr>Calibri</vt:lpstr>
      <vt:lpstr>Dosis</vt:lpstr>
      <vt:lpstr>Montserrat Medium</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234</cp:revision>
  <dcterms:created xsi:type="dcterms:W3CDTF">2006-08-16T00:00:00Z</dcterms:created>
  <dcterms:modified xsi:type="dcterms:W3CDTF">2025-09-28T04:10:21Z</dcterms:modified>
  <dc:identifier>DAFtlvZnwz4</dc:identifier>
</cp:coreProperties>
</file>