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5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593" r:id="rId20"/>
    <p:sldId id="2134808594" r:id="rId21"/>
    <p:sldId id="2134808595" r:id="rId22"/>
    <p:sldId id="2134808596" r:id="rId23"/>
    <p:sldId id="2134808597" r:id="rId24"/>
    <p:sldId id="2134808598" r:id="rId25"/>
    <p:sldId id="2134808599" r:id="rId26"/>
    <p:sldId id="2134808459" r:id="rId27"/>
    <p:sldId id="2134808450" r:id="rId28"/>
    <p:sldId id="2134808600" r:id="rId29"/>
    <p:sldId id="2134808601" r:id="rId30"/>
    <p:sldId id="2134808602" r:id="rId31"/>
    <p:sldId id="2134808603" r:id="rId32"/>
    <p:sldId id="2134808604" r:id="rId33"/>
    <p:sldId id="2134808605" r:id="rId34"/>
    <p:sldId id="2134808606" r:id="rId35"/>
    <p:sldId id="2134808607" r:id="rId36"/>
    <p:sldId id="2134808608" r:id="rId37"/>
    <p:sldId id="2134808530" r:id="rId38"/>
    <p:sldId id="2134808609" r:id="rId39"/>
    <p:sldId id="2134808610" r:id="rId40"/>
    <p:sldId id="2134808611" r:id="rId41"/>
    <p:sldId id="2134808612" r:id="rId42"/>
    <p:sldId id="2134808613" r:id="rId43"/>
    <p:sldId id="2134808460" r:id="rId44"/>
    <p:sldId id="2134808453" r:id="rId45"/>
    <p:sldId id="2134808538" r:id="rId46"/>
    <p:sldId id="2134808614" r:id="rId47"/>
    <p:sldId id="2134808615" r:id="rId48"/>
    <p:sldId id="2134808616" r:id="rId49"/>
    <p:sldId id="2134808540" r:id="rId50"/>
    <p:sldId id="2134808617" r:id="rId51"/>
    <p:sldId id="2134808618" r:id="rId52"/>
    <p:sldId id="2134808619" r:id="rId53"/>
    <p:sldId id="2134808543" r:id="rId54"/>
    <p:sldId id="2134808454" r:id="rId55"/>
    <p:sldId id="2134808542" r:id="rId56"/>
    <p:sldId id="2134808491" r:id="rId57"/>
    <p:sldId id="2134808578" r:id="rId58"/>
    <p:sldId id="2134808579" r:id="rId59"/>
    <p:sldId id="2134808560" r:id="rId60"/>
    <p:sldId id="2134808580" r:id="rId61"/>
    <p:sldId id="2134808581" r:id="rId62"/>
    <p:sldId id="2134808561" r:id="rId63"/>
    <p:sldId id="2134808582" r:id="rId64"/>
    <p:sldId id="2134808583" r:id="rId65"/>
    <p:sldId id="2134808584" r:id="rId66"/>
    <p:sldId id="2134808585" r:id="rId67"/>
    <p:sldId id="2134808586" r:id="rId68"/>
    <p:sldId id="2134808620" r:id="rId69"/>
    <p:sldId id="2134808621" r:id="rId70"/>
    <p:sldId id="2134808461" r:id="rId71"/>
    <p:sldId id="2134808587" r:id="rId72"/>
    <p:sldId id="2134808503" r:id="rId73"/>
    <p:sldId id="2134808504" r:id="rId74"/>
  </p:sldIdLst>
  <p:sldSz cx="13716000" cy="10287000"/>
  <p:notesSz cx="6858000" cy="9144000"/>
  <p:embeddedFontLst>
    <p:embeddedFont>
      <p:font typeface="Cambria Math" panose="02040503050406030204" pitchFamily="18" charset="0"/>
      <p:regular r:id="rId76"/>
    </p:embeddedFont>
    <p:embeddedFont>
      <p:font typeface="Carelia" panose="020B0604020202020204" charset="0"/>
      <p:regular r:id="rId77"/>
    </p:embeddedFont>
    <p:embeddedFont>
      <p:font typeface="Dosis" pitchFamily="2" charset="0"/>
      <p:regular r:id="rId78"/>
      <p:bold r:id="rId79"/>
    </p:embeddedFont>
    <p:embeddedFont>
      <p:font typeface="IBM Plex Sans Arabic" panose="020B0604020202020204" charset="-78"/>
      <p:regular r:id="rId80"/>
    </p:embeddedFont>
    <p:embeddedFont>
      <p:font typeface="Microsoft Uighur" panose="02000000000000000000" pitchFamily="2" charset="-78"/>
      <p:regular r:id="rId81"/>
      <p:bold r:id="rId8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5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3.jpeg"/><Relationship Id="rId4" Type="http://schemas.openxmlformats.org/officeDocument/2006/relationships/image" Target="../media/image5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53.jpeg"/><Relationship Id="rId4" Type="http://schemas.openxmlformats.org/officeDocument/2006/relationships/image" Target="../media/image5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D03810C3-9ACE-2964-284D-7D2C527D49D7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1961DDA-2D19-0D17-14D6-0D99BC4009D4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31586-B399-221D-6240-5F6F442F0A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198BFA-53BE-B6B0-7F65-E6B52AD3C632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8" b="4368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E62732-856B-DE74-D673-3BC3CAAD4B15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الكسرية 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ستنجزون رائزا تشخيصيا حول الأعداد الكسرية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85786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90647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67699"/>
              </p:ext>
            </p:extLst>
          </p:nvPr>
        </p:nvGraphicFramePr>
        <p:xfrm>
          <a:off x="5057999" y="5806403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649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 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B61A4B5-392A-1A26-DE03-9C1A01C16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49962"/>
              </p:ext>
            </p:extLst>
          </p:nvPr>
        </p:nvGraphicFramePr>
        <p:xfrm>
          <a:off x="4867500" y="4610127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856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970562"/>
              </p:ext>
            </p:extLst>
          </p:nvPr>
        </p:nvGraphicFramePr>
        <p:xfrm>
          <a:off x="4157999" y="5506403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7344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012959"/>
              </p:ext>
            </p:extLst>
          </p:nvPr>
        </p:nvGraphicFramePr>
        <p:xfrm>
          <a:off x="4157999" y="4243500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743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02C781-C249-F060-560F-DA93B0C82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393366"/>
              </p:ext>
            </p:extLst>
          </p:nvPr>
        </p:nvGraphicFramePr>
        <p:xfrm>
          <a:off x="4157999" y="5506403"/>
          <a:ext cx="5400000" cy="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4138-E612-BF9D-956C-1C304090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04122-2C76-2BCE-4EEA-39B118E02EA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B3909A-9D4E-6EAD-A441-DA0CFAA50C7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461AF-5534-A35C-9452-2F7918309D2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2B29E1-A19E-F556-1C41-5D758A289FAC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D440A9-68DF-5CFF-6EE7-8CA65143F65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36B832-52E3-45D6-C3B1-54DC61E1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982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D5DB91-A17D-2E8C-4E7A-0294B90AB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786906"/>
              </p:ext>
            </p:extLst>
          </p:nvPr>
        </p:nvGraphicFramePr>
        <p:xfrm>
          <a:off x="4157999" y="4924500"/>
          <a:ext cx="5400000" cy="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B8B79E9-123A-D146-AAE7-375E54E2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F5446A-87C7-C852-E583-4F2D80E9B091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37EDE4-EDCB-3AAE-6D48-F93B6F77BC62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737987F-8A91-B859-0295-DB1FDD99588B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27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DA5D3-186F-C787-391F-9724F22C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029B15-0A91-19C0-5FC1-435E7928030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5482C3-0835-9CCD-9477-D6054709A869}"/>
              </a:ext>
            </a:extLst>
          </p:cNvPr>
          <p:cNvSpPr/>
          <p:nvPr/>
        </p:nvSpPr>
        <p:spPr>
          <a:xfrm>
            <a:off x="275853" y="2400300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7733E5-DA0B-2E86-3BB7-3792EA64AD32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408725-F48A-D390-C418-B1036A5F585E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معي سنتعلم كيف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 العدد الكسري الموافق للجزء الملون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E764105-A838-016F-D72A-23ED89440F9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66477A0-37D6-72A5-8C71-61A454E34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508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555F6C2-F8D7-EFFC-C1DC-AC7CE755A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B8BF-7553-6899-06EB-B0FC2946A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3433F-5525-4C7D-A853-985C9F1E93C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D495BB-C320-9DF6-39F6-1C7B4A4130F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7E4EAC-C1A3-D12E-9741-92FB42A86ED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FB4B7A-F0EA-9922-7249-9A985E732DC0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الشكل لقد تم تقسيمه إلى 9 أجزاء.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العدد 9 أسفل خط الكسر ونسميه (المقام)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E82604-E3DA-43D6-9D27-8015B20B084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599EEC1-1B75-4AC4-7592-97E53C7AA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81353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B0ABAE2-8921-0952-7332-35D8CF17D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753439"/>
              </p:ext>
            </p:extLst>
          </p:nvPr>
        </p:nvGraphicFramePr>
        <p:xfrm>
          <a:off x="2332934" y="5480214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26EFBCB-C999-559C-321A-3E344D2B40BD}"/>
              </a:ext>
            </a:extLst>
          </p:cNvPr>
          <p:cNvSpPr txBox="1"/>
          <p:nvPr/>
        </p:nvSpPr>
        <p:spPr>
          <a:xfrm>
            <a:off x="10668000" y="50567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8ACF60-0478-AE86-203C-285C0CB179B0}"/>
              </a:ext>
            </a:extLst>
          </p:cNvPr>
          <p:cNvSpPr txBox="1"/>
          <p:nvPr/>
        </p:nvSpPr>
        <p:spPr>
          <a:xfrm>
            <a:off x="10668000" y="64838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08D325C-0807-7F6F-5E7C-AFEA953BAF45}"/>
              </a:ext>
            </a:extLst>
          </p:cNvPr>
          <p:cNvCxnSpPr/>
          <p:nvPr/>
        </p:nvCxnSpPr>
        <p:spPr>
          <a:xfrm>
            <a:off x="10259487" y="638021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2FADC83-7779-2A76-9D4B-A8DB1B53D9FD}"/>
              </a:ext>
            </a:extLst>
          </p:cNvPr>
          <p:cNvCxnSpPr>
            <a:cxnSpLocks/>
          </p:cNvCxnSpPr>
          <p:nvPr/>
        </p:nvCxnSpPr>
        <p:spPr>
          <a:xfrm>
            <a:off x="2971213" y="5878576"/>
            <a:ext cx="2679836" cy="28625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C2314BF-7AA3-0916-C246-02E971193A49}"/>
              </a:ext>
            </a:extLst>
          </p:cNvPr>
          <p:cNvCxnSpPr>
            <a:cxnSpLocks/>
          </p:cNvCxnSpPr>
          <p:nvPr/>
        </p:nvCxnSpPr>
        <p:spPr>
          <a:xfrm>
            <a:off x="5074141" y="5920140"/>
            <a:ext cx="631471" cy="26783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909C3A0-0B0B-6A55-1F46-ABA431E0A64F}"/>
              </a:ext>
            </a:extLst>
          </p:cNvPr>
          <p:cNvCxnSpPr>
            <a:cxnSpLocks/>
          </p:cNvCxnSpPr>
          <p:nvPr/>
        </p:nvCxnSpPr>
        <p:spPr>
          <a:xfrm>
            <a:off x="2557050" y="6249100"/>
            <a:ext cx="3093999" cy="2627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DBBF7C3-8D75-5915-1809-D99FBFE2286F}"/>
              </a:ext>
            </a:extLst>
          </p:cNvPr>
          <p:cNvCxnSpPr>
            <a:cxnSpLocks/>
          </p:cNvCxnSpPr>
          <p:nvPr/>
        </p:nvCxnSpPr>
        <p:spPr>
          <a:xfrm>
            <a:off x="2502487" y="6956933"/>
            <a:ext cx="3148562" cy="20265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80514C9-5D10-881A-5B25-516292FA1C70}"/>
              </a:ext>
            </a:extLst>
          </p:cNvPr>
          <p:cNvCxnSpPr>
            <a:cxnSpLocks/>
          </p:cNvCxnSpPr>
          <p:nvPr/>
        </p:nvCxnSpPr>
        <p:spPr>
          <a:xfrm>
            <a:off x="5567836" y="6443547"/>
            <a:ext cx="200814" cy="18633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4F4DA73-D323-1BCD-572F-7FC69B52DEE9}"/>
              </a:ext>
            </a:extLst>
          </p:cNvPr>
          <p:cNvCxnSpPr>
            <a:cxnSpLocks/>
          </p:cNvCxnSpPr>
          <p:nvPr/>
        </p:nvCxnSpPr>
        <p:spPr>
          <a:xfrm>
            <a:off x="5011103" y="7025231"/>
            <a:ext cx="635406" cy="14182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7823A32-816E-2E09-C430-258EBB0B68E8}"/>
              </a:ext>
            </a:extLst>
          </p:cNvPr>
          <p:cNvCxnSpPr>
            <a:cxnSpLocks/>
          </p:cNvCxnSpPr>
          <p:nvPr/>
        </p:nvCxnSpPr>
        <p:spPr>
          <a:xfrm flipH="1">
            <a:off x="5893651" y="5805871"/>
            <a:ext cx="690017" cy="29352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8E34A71-ABFF-86D2-3511-E2E30C5B6345}"/>
              </a:ext>
            </a:extLst>
          </p:cNvPr>
          <p:cNvCxnSpPr>
            <a:cxnSpLocks/>
          </p:cNvCxnSpPr>
          <p:nvPr/>
        </p:nvCxnSpPr>
        <p:spPr>
          <a:xfrm flipH="1">
            <a:off x="5839089" y="6380214"/>
            <a:ext cx="1192628" cy="22613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264B217-144B-C048-3291-3DD4D45062B1}"/>
              </a:ext>
            </a:extLst>
          </p:cNvPr>
          <p:cNvCxnSpPr>
            <a:cxnSpLocks/>
          </p:cNvCxnSpPr>
          <p:nvPr/>
        </p:nvCxnSpPr>
        <p:spPr>
          <a:xfrm flipH="1">
            <a:off x="6004240" y="7101183"/>
            <a:ext cx="1347870" cy="14865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3ED33564-51A8-5A87-F041-1750B554C4AC}"/>
              </a:ext>
            </a:extLst>
          </p:cNvPr>
          <p:cNvSpPr txBox="1"/>
          <p:nvPr/>
        </p:nvSpPr>
        <p:spPr>
          <a:xfrm>
            <a:off x="5571896" y="85873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5E55CB6-1649-7273-8AA4-38150CD08EDE}"/>
              </a:ext>
            </a:extLst>
          </p:cNvPr>
          <p:cNvCxnSpPr>
            <a:cxnSpLocks/>
          </p:cNvCxnSpPr>
          <p:nvPr/>
        </p:nvCxnSpPr>
        <p:spPr>
          <a:xfrm flipV="1">
            <a:off x="6289328" y="7424089"/>
            <a:ext cx="4455459" cy="18249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5F3BB9DE-56F7-4DFC-A3C8-852763AB4036}"/>
              </a:ext>
            </a:extLst>
          </p:cNvPr>
          <p:cNvSpPr txBox="1"/>
          <p:nvPr/>
        </p:nvSpPr>
        <p:spPr>
          <a:xfrm>
            <a:off x="7221947" y="8741156"/>
            <a:ext cx="5815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نكتب العدد الكلي للأجزاء أسفل خط الكسر ونسميه </a:t>
            </a:r>
            <a:r>
              <a:rPr lang="ar-MA" sz="2800" b="1" dirty="0">
                <a:solidFill>
                  <a:srgbClr val="FF0000"/>
                </a:solidFill>
              </a:rPr>
              <a:t>مقاما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62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F40AC-2BB5-6239-9448-879352AB3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23ABB-9108-B2B7-E2E6-533A48D6F92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9AC7A8-FFFF-D843-BC35-59CE48D2C61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80C343-6F1A-32D0-8B5F-283C124FE9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3E0A83-9CD9-34A9-ABE0-25402014FF16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سنحسب الآن عدد الأجزاء الملونة في الشكل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العدد 7 فوق خط الكسر ونسميه (البسط)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BFC7FEB-9E3F-C6AB-34E0-8B21EF14E4B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2D98A-2F7D-6F9E-0EC0-19836E799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0997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CFEDEC5-80BD-7F3C-5883-7DB14BCD547C}"/>
              </a:ext>
            </a:extLst>
          </p:cNvPr>
          <p:cNvGraphicFramePr>
            <a:graphicFrameLocks noGrp="1"/>
          </p:cNvGraphicFramePr>
          <p:nvPr/>
        </p:nvGraphicFramePr>
        <p:xfrm>
          <a:off x="2332934" y="5480214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A5132EB-7E88-6ED4-7A99-EB9A91C337D1}"/>
              </a:ext>
            </a:extLst>
          </p:cNvPr>
          <p:cNvSpPr txBox="1"/>
          <p:nvPr/>
        </p:nvSpPr>
        <p:spPr>
          <a:xfrm>
            <a:off x="10668000" y="50567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7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E64161-F34E-6ECC-EB6B-61442ACF61D9}"/>
              </a:ext>
            </a:extLst>
          </p:cNvPr>
          <p:cNvSpPr txBox="1"/>
          <p:nvPr/>
        </p:nvSpPr>
        <p:spPr>
          <a:xfrm>
            <a:off x="10668000" y="64838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B817CA9-F300-D577-4017-1B105CC6C73E}"/>
              </a:ext>
            </a:extLst>
          </p:cNvPr>
          <p:cNvCxnSpPr/>
          <p:nvPr/>
        </p:nvCxnSpPr>
        <p:spPr>
          <a:xfrm>
            <a:off x="10259487" y="638021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B8EB71D-2780-4564-5CD6-D420EFE5CB3F}"/>
              </a:ext>
            </a:extLst>
          </p:cNvPr>
          <p:cNvCxnSpPr>
            <a:cxnSpLocks/>
          </p:cNvCxnSpPr>
          <p:nvPr/>
        </p:nvCxnSpPr>
        <p:spPr>
          <a:xfrm>
            <a:off x="2971213" y="5878576"/>
            <a:ext cx="2679836" cy="28625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6AA46B8-8C49-7B55-C946-8A45C62DE910}"/>
              </a:ext>
            </a:extLst>
          </p:cNvPr>
          <p:cNvCxnSpPr>
            <a:cxnSpLocks/>
          </p:cNvCxnSpPr>
          <p:nvPr/>
        </p:nvCxnSpPr>
        <p:spPr>
          <a:xfrm>
            <a:off x="5074141" y="5920140"/>
            <a:ext cx="631471" cy="26783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862DD36-2CDB-9C86-25E9-8AAE47A8125F}"/>
              </a:ext>
            </a:extLst>
          </p:cNvPr>
          <p:cNvCxnSpPr>
            <a:cxnSpLocks/>
          </p:cNvCxnSpPr>
          <p:nvPr/>
        </p:nvCxnSpPr>
        <p:spPr>
          <a:xfrm>
            <a:off x="2557050" y="6249100"/>
            <a:ext cx="3093999" cy="2627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4D4B0BE-885D-F9CE-A67A-9C4CCAB483FE}"/>
              </a:ext>
            </a:extLst>
          </p:cNvPr>
          <p:cNvCxnSpPr>
            <a:cxnSpLocks/>
          </p:cNvCxnSpPr>
          <p:nvPr/>
        </p:nvCxnSpPr>
        <p:spPr>
          <a:xfrm>
            <a:off x="2502487" y="6956933"/>
            <a:ext cx="3148562" cy="20265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B53137A1-7F89-3083-0BE6-1878F8D78939}"/>
              </a:ext>
            </a:extLst>
          </p:cNvPr>
          <p:cNvCxnSpPr>
            <a:cxnSpLocks/>
          </p:cNvCxnSpPr>
          <p:nvPr/>
        </p:nvCxnSpPr>
        <p:spPr>
          <a:xfrm>
            <a:off x="5653350" y="6441007"/>
            <a:ext cx="75037" cy="18955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DE94768-B69D-9471-2E73-9D77F2DFD191}"/>
              </a:ext>
            </a:extLst>
          </p:cNvPr>
          <p:cNvCxnSpPr>
            <a:cxnSpLocks/>
          </p:cNvCxnSpPr>
          <p:nvPr/>
        </p:nvCxnSpPr>
        <p:spPr>
          <a:xfrm>
            <a:off x="5011103" y="7025231"/>
            <a:ext cx="635406" cy="14182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9B653C8-4518-27C7-ED6B-C0F31A2A6081}"/>
              </a:ext>
            </a:extLst>
          </p:cNvPr>
          <p:cNvCxnSpPr>
            <a:cxnSpLocks/>
          </p:cNvCxnSpPr>
          <p:nvPr/>
        </p:nvCxnSpPr>
        <p:spPr>
          <a:xfrm flipH="1">
            <a:off x="6004240" y="7101183"/>
            <a:ext cx="1347870" cy="14865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F3335AE4-1111-C1FD-7C77-96285858A68B}"/>
              </a:ext>
            </a:extLst>
          </p:cNvPr>
          <p:cNvSpPr txBox="1"/>
          <p:nvPr/>
        </p:nvSpPr>
        <p:spPr>
          <a:xfrm>
            <a:off x="5571896" y="85873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39301F2D-CF50-06F8-417C-9F5E6E93C9BE}"/>
              </a:ext>
            </a:extLst>
          </p:cNvPr>
          <p:cNvCxnSpPr>
            <a:cxnSpLocks/>
          </p:cNvCxnSpPr>
          <p:nvPr/>
        </p:nvCxnSpPr>
        <p:spPr>
          <a:xfrm flipV="1">
            <a:off x="6289328" y="5676900"/>
            <a:ext cx="4226272" cy="357213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444EC37E-B25B-0F1D-113F-27AEA868E72D}"/>
              </a:ext>
            </a:extLst>
          </p:cNvPr>
          <p:cNvSpPr txBox="1"/>
          <p:nvPr/>
        </p:nvSpPr>
        <p:spPr>
          <a:xfrm>
            <a:off x="7221947" y="8741156"/>
            <a:ext cx="5815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نكتب عدد الأجزاء الملونة فوق خط الكسر ونسميه </a:t>
            </a:r>
            <a:r>
              <a:rPr lang="ar-MA" sz="2800" b="1" dirty="0">
                <a:solidFill>
                  <a:srgbClr val="7030A0"/>
                </a:solidFill>
              </a:rPr>
              <a:t>بسطا</a:t>
            </a:r>
            <a:endParaRPr lang="fr-FR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86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EDF44-A4DF-1CF8-585A-576040396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1A8C7-4A1E-5FCC-40AF-1601566D46A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549FD9-8E94-5768-C231-BFC154683EB9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64829A-85F3-D5E5-2C68-A06A03E8BF5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6871981-683D-A7FD-3FCF-7B8AA5158258}"/>
                  </a:ext>
                </a:extLst>
              </p:cNvPr>
              <p:cNvSpPr txBox="1"/>
              <p:nvPr/>
            </p:nvSpPr>
            <p:spPr>
              <a:xfrm>
                <a:off x="0" y="1347814"/>
                <a:ext cx="12877800" cy="873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 algn="r" defTabSz="685834" rtl="1">
                  <a:lnSpc>
                    <a:spcPts val="3017"/>
                  </a:lnSpc>
                  <a:spcBef>
                    <a:spcPct val="0"/>
                  </a:spcBef>
                  <a:defRPr/>
                </a:pPr>
                <a:r>
                  <a:rPr lang="ar-MA" sz="3600" dirty="0">
                    <a:solidFill>
                      <a:prstClr val="white">
                        <a:lumMod val="65000"/>
                      </a:prst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العدد الكسري الموافق للجزء الملون هو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num>
                      <m:den>
                        <m:r>
                          <a:rPr lang="ar-MA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endParaRPr kumimoji="0" lang="ar-MA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  <a:p>
                <a:pPr marL="0" marR="0" lvl="1" indent="0" algn="r" defTabSz="685834" rtl="1" eaLnBrk="1" fontAlgn="auto" latinLnBrk="0" hangingPunct="1">
                  <a:lnSpc>
                    <a:spcPts val="3017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6871981-683D-A7FD-3FCF-7B8AA5158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47814"/>
                <a:ext cx="12877800" cy="873316"/>
              </a:xfrm>
              <a:prstGeom prst="rect">
                <a:avLst/>
              </a:prstGeom>
              <a:blipFill>
                <a:blip r:embed="rId2"/>
                <a:stretch>
                  <a:fillRect t="-25175" r="-1372" b="-188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8">
            <a:extLst>
              <a:ext uri="{FF2B5EF4-FFF2-40B4-BE49-F238E27FC236}">
                <a16:creationId xmlns:a16="http://schemas.microsoft.com/office/drawing/2014/main" id="{8BB21EFA-6CEA-B1FD-7107-4D72A311EF1A}"/>
              </a:ext>
            </a:extLst>
          </p:cNvPr>
          <p:cNvSpPr/>
          <p:nvPr/>
        </p:nvSpPr>
        <p:spPr>
          <a:xfrm rot="10800000">
            <a:off x="13046503" y="1478142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4D2E4EF-7A2B-6C29-2180-B948ECBA9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23563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3E3696-1866-D0B5-3794-B0625D59E46B}"/>
              </a:ext>
            </a:extLst>
          </p:cNvPr>
          <p:cNvGraphicFramePr>
            <a:graphicFrameLocks noGrp="1"/>
          </p:cNvGraphicFramePr>
          <p:nvPr/>
        </p:nvGraphicFramePr>
        <p:xfrm>
          <a:off x="2332934" y="5480214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69D4199-ED1E-F70C-F451-3470174F2864}"/>
              </a:ext>
            </a:extLst>
          </p:cNvPr>
          <p:cNvSpPr txBox="1"/>
          <p:nvPr/>
        </p:nvSpPr>
        <p:spPr>
          <a:xfrm>
            <a:off x="10668000" y="50567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CECFB8-40C8-CBF1-4780-6AE9124E5125}"/>
              </a:ext>
            </a:extLst>
          </p:cNvPr>
          <p:cNvSpPr txBox="1"/>
          <p:nvPr/>
        </p:nvSpPr>
        <p:spPr>
          <a:xfrm>
            <a:off x="10668000" y="64838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23D5FC8-FF5F-0ADD-87D2-8AC363496B4A}"/>
              </a:ext>
            </a:extLst>
          </p:cNvPr>
          <p:cNvCxnSpPr/>
          <p:nvPr/>
        </p:nvCxnSpPr>
        <p:spPr>
          <a:xfrm>
            <a:off x="10259487" y="638021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072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857624"/>
            <a:ext cx="13164293" cy="486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857624"/>
            <a:ext cx="13164293" cy="486727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شكلوا مجموعات صغيرة بهدوء سنقوم بالمناولة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ورقتين بيضاوين (من حجم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لكل مجموعة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5559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25FF676-D730-25A7-A519-C8EB045C4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43386-A578-1E51-78C1-CF17D15E5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94FCCB-F8AB-1B3A-8AE0-C8CF43E328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D0D4B6-7904-72AD-8DFE-A35EEAE4FE00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3280D-0227-B5B1-2221-8F9F5F5ABFF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7CCDE5-98A4-7AF4-6AC0-D940189F3AFF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بطي الورقة الأولى إلى جزأين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متقايسين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والورقة الثانية إلى 4 أجزاء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اشتغلوا بهدوء.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84D930-8F87-39F7-8072-391863F49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05701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9C20D0-151A-03AC-0097-5CC68EC0CC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04D277E-C654-1328-4334-535B04B4F44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8560FF-0122-D033-0012-65F753DF63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619AD994-7471-F1CC-437F-9A1E845309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05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C982-8D7C-EF6D-3B5A-1875834A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BB7D78-546D-D874-D062-D9C9908A6FB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C63DC-2BF2-442A-960C-523D09658BC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0B1871-72DE-08D4-BFC8-54092736075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F79CF5F-26CB-DB24-15C6-C56BB0EBFA8E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جزءا واحدا من الورقة الأولى ولونوه بالأصفر.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86B1C0-57E5-6C81-7816-C433F64FE5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139D86C-8489-8508-C2B8-D7CEBCB87A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10A168-E79F-BB1C-BA63-0AA7866640E0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129A8E-9C50-C176-3D1E-150E34CD42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32653FE-8578-91D4-3142-CE89A6A23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4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6CD05-CBA8-9133-59CC-E3B55DA4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34772F-0C93-929F-C3A2-A4581EAB1D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428FEF-474E-0A4B-396E-0F635596FC18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397169-179C-9BE4-CFC0-EA71E7EB88C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7A40B3-ABB7-9E8F-4641-95B302C83476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407A950-B093-F74C-06FC-66918A0740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1B0E00-F0E1-37FA-F721-1B4E33710A0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F483BD2-35C9-F44F-A135-2A01438898D9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BADD5D-3FE8-4059-25E3-09E1F576A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3BAEF67A-5460-1E3A-592D-E0C91EABDC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EC10E7-5054-AEDE-06E2-9CFAEFEE2ECB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86E713-50B9-674F-9C7A-6C98AE5640EB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F66EB7B-277B-3178-E164-0F37222153C9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68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16B91-2FEE-9D97-6032-181DCE4F6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045AA2-C3EC-48BF-96F6-27A70B49169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807D81-2166-AADF-5BAE-5DDF9398924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36B59A-425D-23B3-7DD8-DBD7E05CCD6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A0CD-45E6-0F4B-0425-038895ED28A4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جزأين من الورقة الثانية ولونوهما بالأحمر.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DB6DFA-C657-D740-B868-3B5F8BF6D12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2C3BBAB-10D0-A573-7EF5-C366399D036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DF5421-C66D-838B-EAB9-DF03E561EC78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DF7244-444C-93C0-FD66-A8B223208B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54E9CC6-67EF-531B-FD99-7EB1C7B0C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70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B33A-731A-B64A-16F9-8D695F3E7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E80FEB-1318-E171-831E-E0ABE7F769D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C47BB-D274-4826-CC4D-1CE5D0C5A05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1EFE08-072B-5427-7FEF-5185483187A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F86319-AEC9-08AD-758E-E0987911393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E4FD63-B9AF-6C0B-DAD2-74641412DD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DFF5EE-3C8C-3250-B1AA-467B194C06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5767E0-D011-E038-FB9C-05FB1D575C1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B45F6A-26A5-634C-DA44-4046EA8759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46712121-5DDD-2213-10EE-C2112D196B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0266C5-2D41-A00B-4C65-35EC7A7DA378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C0AC68-2430-D860-6C92-761A0EF70356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ED884D8-58D3-CDD6-A752-6AF61B3E4A2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386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8F6E-5007-6B4B-B6AB-6605F0D9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B194D2-10D0-B04B-5BFD-8ABF561A427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12628F-2C2B-3562-D21E-EDD40BCFABAA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EFEE4B-FCFF-DAAB-9301-FA6C231D805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E637DC-2B69-4514-F50B-8834EC8B9FC9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ضعوا الجزء الملون بالأصفر على الطاولة. ضعوا فوقه الجزأين الملونين بالأحمر.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 الآن.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7C31EB-45AB-33C4-E669-20ECF696A8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6544A2-1F5A-AFD4-F2CB-FB88A0EAAE9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003712-FE2E-8560-15F8-42DE68E3E283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B38889-8A11-539F-3CEA-EB69D5A695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A4EBEDF-49D8-C7D6-73EF-B9733F89B4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99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66211-92B7-0201-F5DD-F11F8AA38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47685C-5290-420A-AE7C-41D35403241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FD8D27-018B-31C4-B84D-03F0C34A168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49E1DE-B1B7-9B4C-A59F-D42AD89F13B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1FFA31-7EF5-55F6-8DFB-684633A06011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هناك تطابق تام. نقول أن العددين الكسريين متكافئين.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3D3A176-9631-F425-33CF-984D631B7A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4F2F13B-DA4E-5AFD-4B39-CD822F0F35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2ACB415-816E-0B14-81F4-8935F24C5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BFBFC8-1E8D-BBAB-322B-A8B6937DAE29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9D8176-DF95-342A-E51D-F656F631C077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999A2E4-1AD3-DF55-028C-16B72155A999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F6E7C29A-DEF1-7ECA-391C-5FE4FE478C8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F04140-C989-33F6-B0A0-FEAAEFEFE7A3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9FF063A-B108-8DF5-2D70-21A3581B1BA9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t égal à 8">
            <a:extLst>
              <a:ext uri="{FF2B5EF4-FFF2-40B4-BE49-F238E27FC236}">
                <a16:creationId xmlns:a16="http://schemas.microsoft.com/office/drawing/2014/main" id="{500D12A4-E63F-E835-9023-7A237476530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9DCBA0C-0265-587F-7984-14CC1657CA0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7532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3941F-E138-4D53-9E3D-4D316641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701275-AEC7-8F23-F1B9-46E14A9CAC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64D5C7-63C7-BE68-3D57-13C8C39DDF2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B38C1-680A-96CB-4CB3-ADBE0CF002D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EBBE0A-1551-4704-CD00-85F03BB4F620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كيف انتقلنا من العدد الكسري الأول إلى العدد الكسري الثاني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475E97E-51CC-6DE9-E058-1F2180D41B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1F2FD9E-C148-2EB3-749F-AC543AD30DF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DFAFA8-46C3-E4FE-CF7E-C18881590A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15624D-103F-1FE1-3277-22C3F6F149B5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FE1C48-3A2D-37F2-BD60-96C351174ABD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2B1E32B-D0B0-F46F-056E-592030A00DA6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70117933-B060-025A-476E-8E707C49735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ADFAB4-A43A-5593-4212-0D09DEE98A06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AC319BA-9732-D57B-ECA1-BA776AB79E5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t égal à 8">
            <a:extLst>
              <a:ext uri="{FF2B5EF4-FFF2-40B4-BE49-F238E27FC236}">
                <a16:creationId xmlns:a16="http://schemas.microsoft.com/office/drawing/2014/main" id="{52AA90E3-1712-A185-DB3F-7E9F3284AEDA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2FE0DB7-677E-6B69-DA18-F2B7D661D82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9AF88D2-B5BC-45FD-5DD2-1A9A2F90810F}"/>
              </a:ext>
            </a:extLst>
          </p:cNvPr>
          <p:cNvCxnSpPr/>
          <p:nvPr/>
        </p:nvCxnSpPr>
        <p:spPr>
          <a:xfrm>
            <a:off x="6096000" y="5524500"/>
            <a:ext cx="1600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D9E478F-CE2D-6F66-DC4A-CD4C9AA7411D}"/>
              </a:ext>
            </a:extLst>
          </p:cNvPr>
          <p:cNvCxnSpPr/>
          <p:nvPr/>
        </p:nvCxnSpPr>
        <p:spPr>
          <a:xfrm>
            <a:off x="6096000" y="6972300"/>
            <a:ext cx="1600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F5D342B-53EB-0A84-B149-3665D64DB4E9}"/>
              </a:ext>
            </a:extLst>
          </p:cNvPr>
          <p:cNvSpPr txBox="1"/>
          <p:nvPr/>
        </p:nvSpPr>
        <p:spPr>
          <a:xfrm>
            <a:off x="6295629" y="4885671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× 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2008CD9-2F25-3918-3775-BBEDF973D979}"/>
              </a:ext>
            </a:extLst>
          </p:cNvPr>
          <p:cNvSpPr txBox="1"/>
          <p:nvPr/>
        </p:nvSpPr>
        <p:spPr>
          <a:xfrm>
            <a:off x="6268114" y="6949297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× 2</a:t>
            </a:r>
          </a:p>
        </p:txBody>
      </p:sp>
    </p:spTree>
    <p:extLst>
      <p:ext uri="{BB962C8B-B14F-4D97-AF65-F5344CB8AC3E}">
        <p14:creationId xmlns:p14="http://schemas.microsoft.com/office/powerpoint/2010/main" val="3342710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30E5-A24A-46D0-292C-87D1F4131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EE5D09-A5B4-DE6E-C352-8A6B077371F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7E4816-18C5-808E-6D67-708D7A5AE17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684B31-46DB-1461-31D6-CBDCEEADDE2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A2A841-40B9-CBA1-485A-1DAEF9474232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كيف انتقلنا من العدد الكسري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الثاني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إلى العدد الكسري الأول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1F1AF0-BF53-B08A-F9CF-76E83C541B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EAC03E2-1C06-9128-AC0B-25F66D1A0E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E52AFF3-F6C8-321D-C358-24B30E783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64C3584-9A79-193B-AA8D-0DF35E27704C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874757A-CBFB-BFD5-8864-9DC73C895B88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AA04A44-BC7D-80F0-BB1E-2737DA32040A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813344A-9767-751E-BE52-0F6871E26D0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AD0C47-8D10-3393-D77C-53D981BBFB9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B5D3134-E27F-2F9B-F551-BE159402691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t égal à 8">
            <a:extLst>
              <a:ext uri="{FF2B5EF4-FFF2-40B4-BE49-F238E27FC236}">
                <a16:creationId xmlns:a16="http://schemas.microsoft.com/office/drawing/2014/main" id="{33AD325A-A836-8F51-E045-26D01385BDEA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90A59F-D960-CBB4-5696-85D24CE9829B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AD1E32C-7F4E-6E5D-DE16-B2583B61F197}"/>
              </a:ext>
            </a:extLst>
          </p:cNvPr>
          <p:cNvCxnSpPr>
            <a:cxnSpLocks/>
          </p:cNvCxnSpPr>
          <p:nvPr/>
        </p:nvCxnSpPr>
        <p:spPr>
          <a:xfrm flipH="1">
            <a:off x="6302175" y="5532002"/>
            <a:ext cx="1394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9A753E11-2DAC-5BED-C9D1-E973E044C7EE}"/>
              </a:ext>
            </a:extLst>
          </p:cNvPr>
          <p:cNvSpPr txBox="1"/>
          <p:nvPr/>
        </p:nvSpPr>
        <p:spPr>
          <a:xfrm>
            <a:off x="6295629" y="4885671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÷ 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78FF8F0-E776-9A3D-86F2-3F38B696176C}"/>
              </a:ext>
            </a:extLst>
          </p:cNvPr>
          <p:cNvSpPr txBox="1"/>
          <p:nvPr/>
        </p:nvSpPr>
        <p:spPr>
          <a:xfrm>
            <a:off x="6268114" y="6949297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÷ 2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6CF25B6-E300-E77C-09BE-C99FAB1CD56C}"/>
              </a:ext>
            </a:extLst>
          </p:cNvPr>
          <p:cNvCxnSpPr>
            <a:cxnSpLocks/>
          </p:cNvCxnSpPr>
          <p:nvPr/>
        </p:nvCxnSpPr>
        <p:spPr>
          <a:xfrm flipH="1">
            <a:off x="6295629" y="6923779"/>
            <a:ext cx="1394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80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العدد المناسب ليصير العددان الكسريان متكافئين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5275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611D3-723D-BF09-7AA8-56C7467F69EE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451BBC-F40A-151C-98EF-C031EF2A9149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F44189-922D-7745-5DCE-529098AC43A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694BCD-3331-448B-3868-DA063007634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764E26-4BB4-CD14-5F5B-61994ED6ADA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FDE3598-CB3A-A9AF-0875-96054B4FE87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09D269AB-AC3B-EA2D-4403-7E6A2BBD699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1CE9F-4470-E7E1-C609-E4B383B6A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02A4F6-E81C-F652-20B2-FE9891F416F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D4C80E-23DA-8AED-E9E0-F53F81C53377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16E0A8E-E9CE-8E41-DA63-3A9701D8651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5B702C-7A5D-00E5-DB41-D4E1AF4E2455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444619-FE81-4B4A-6F44-F1385CC1CE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971751B-EE29-EAC3-A970-3BCE1B0159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B681DE6-57F3-CBC4-7490-51017511E4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10973A-02D6-7C5C-895A-409107212D9D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366355-A84E-DC27-AF08-5A0CDA26D00C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A5B4D1B-DBF5-102D-D885-9B42B2A898F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557DCE3-492C-F4DE-A7E5-AA5C18A0801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0F3203-9588-5D1D-1346-EBE43A4C51FB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D3DB16B-74B2-7CA7-E82E-14BEE8425AD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59DC25DB-3A17-0E23-726E-DC249D51A0A6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32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7F010-6967-09C9-70D4-0DAFFCFB8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5A8FF5-4F19-3ABB-E88A-9D9B2EE1A21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6FD66A-298C-3662-85AE-9062A9A8B4A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23C6BE-A324-11BB-BFE0-335B08A489F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6FF295-E70E-3018-8222-A30E4BC4C2A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العدد المناسب ليصير العددان الكسريان متكافئين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03CF251-1405-4837-672F-9C3B6BA6B11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1191E0F-60BC-DF93-9FA0-D3EB41156F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43B1D9-C060-C8FF-080B-718925CE1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F5E7E33-889D-DB12-7E4C-81957713F9D1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AFD5898-E801-8E41-F1E4-76CE005D97A9}"/>
              </a:ext>
            </a:extLst>
          </p:cNvPr>
          <p:cNvSpPr txBox="1"/>
          <p:nvPr/>
        </p:nvSpPr>
        <p:spPr>
          <a:xfrm>
            <a:off x="7539327" y="6335769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EEC2BC6-2791-2301-7E37-717632E735E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9EEF674C-D2A2-17A9-BA24-B6744A350A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61DE72-1A27-4C00-DDE4-D2C1CF5EABE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A1007B6-213C-FFB1-7150-A4D7D366806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2A007A36-2DF9-AFD1-C38A-3CF8A9BE395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1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(لها نفس المقام)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65DC7-E9B7-CED2-4610-DFEC22253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8F1A5A-F380-D624-C2B2-CCE9C41C221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4C65E0-6DD6-32F7-9506-1FA8FBB13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61B95D-7734-76B5-24BF-91EA2F7B913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42AA893-65F6-1078-4345-D25A35921B3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BCEC6D-F3CD-F097-4769-781EC8E8A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80CDC2E-8BA0-43EA-A2E1-A928B9B83D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6C6D56C-AD68-49D8-32AA-5BD06A56D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58A87B-A0D0-9E6C-CF4E-D6D918E149C9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ED9AE3-34A8-2B63-12C1-51B051954F53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95F65B9-6A23-BDED-0E30-75C298DE49F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6E25565-738D-8C8D-710C-0F10C4430F1A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DC48B14-F49A-8E1D-929A-D32DF8C8E02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9E6B2F4-4A33-CB15-0355-76164FBD77E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7C54EA0-6D9C-01AA-D544-61DEE7182CB1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67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3763594"/>
            <a:ext cx="1317265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EDFCD4C-A920-C71F-4953-2989E23F7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3763594"/>
            <a:ext cx="13164293" cy="44958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عملية جمع عددين كسريين لهما نفس المقام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5276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1757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لها نفس المقام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96AA0550-F94B-1C43-7846-E8219C0455E6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436D-5BC7-188B-014D-18D986FB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456040-56ED-C281-F717-19518FAFF8F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8E473D-C3AD-0F81-2713-02B53B3A046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EA91E2-AD67-405E-327F-94152F8500E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378EE-8017-92B9-BA37-8A079D1594D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للعددين الكسريين نفس المقام. لإيجاد مجموعهما فإنني أحتفظ بنفس المقام الموحد. وأجمع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A8E5D9-E611-7F06-F1F9-3549D78B81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8A9C0D-5200-0A6E-0845-F63E1D9DA8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DEBB032-2701-11D2-5011-DF79D3FB8198}"/>
              </a:ext>
            </a:extLst>
          </p:cNvPr>
          <p:cNvCxnSpPr>
            <a:cxnSpLocks/>
          </p:cNvCxnSpPr>
          <p:nvPr/>
        </p:nvCxnSpPr>
        <p:spPr>
          <a:xfrm flipV="1">
            <a:off x="7539327" y="6209109"/>
            <a:ext cx="2138073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B2CC3D4-707F-3DF6-894A-71A579CC49D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685144-C26E-A1C3-9B75-1B8CFB50627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89B365A-6F51-4F50-48CE-B3A17E2525A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E93AA840-4079-C887-EE8C-EB753628EE8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594216-6259-DA68-259B-1C0B9089C640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A4EAD0-01E3-E4FB-DF5D-AAC6BD208377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2C9AA2F-118E-31D5-37D4-9D426E1D7DC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3F4EB897-3405-6890-D32B-F3FB264380EC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A0353C-8BC1-E040-CD70-2A4CF1CBDE2A}"/>
              </a:ext>
            </a:extLst>
          </p:cNvPr>
          <p:cNvSpPr txBox="1"/>
          <p:nvPr/>
        </p:nvSpPr>
        <p:spPr>
          <a:xfrm>
            <a:off x="8264889" y="62535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59CA48-2D50-186C-D39E-3A6599CFB420}"/>
              </a:ext>
            </a:extLst>
          </p:cNvPr>
          <p:cNvSpPr txBox="1"/>
          <p:nvPr/>
        </p:nvSpPr>
        <p:spPr>
          <a:xfrm>
            <a:off x="8770775" y="5011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2017EB-DA12-23B8-1369-D81DA39D4E92}"/>
              </a:ext>
            </a:extLst>
          </p:cNvPr>
          <p:cNvSpPr txBox="1"/>
          <p:nvPr/>
        </p:nvSpPr>
        <p:spPr>
          <a:xfrm>
            <a:off x="7552394" y="498934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6" name="Signe Plus 15">
            <a:extLst>
              <a:ext uri="{FF2B5EF4-FFF2-40B4-BE49-F238E27FC236}">
                <a16:creationId xmlns:a16="http://schemas.microsoft.com/office/drawing/2014/main" id="{1CB03A4F-A854-4C45-FCF1-4BCD94FD647F}"/>
              </a:ext>
            </a:extLst>
          </p:cNvPr>
          <p:cNvSpPr/>
          <p:nvPr/>
        </p:nvSpPr>
        <p:spPr>
          <a:xfrm>
            <a:off x="8313383" y="5494645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335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49F3-EB8E-298F-64EB-8855AADB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193F1F-6A66-ABBA-75A2-23AD09EF415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766D1B-17AD-5E3E-074D-976807AB9F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46A33D-3C15-B5CF-64CA-CE705623803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625982-16EB-ACD1-B14C-D36086C4235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 عددين كسريين لهما نفس المقام هو عدد كسري: مقامه هو نفس المقام وبسطه هو مجموع البسطين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D5F6C2-0725-2798-4DBE-08CDC10947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B5A557-BE89-03FF-B31D-FC10288430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91D8EC-EB9A-281F-9BB2-B11E14830DF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70CCC-E288-8AFC-B9B3-B7E2B0C99126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DDF1A55-664F-57F2-2538-4646F7B636C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AD4B537-C7D0-3FFF-4D13-E9393C4C88A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273B61-5BA0-8204-6C2E-C5033425F3AB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811291-AE59-62AC-6091-5A6B31395B1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FC55E403-E593-14DA-D330-EEAC4B126834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5BC81FE-41F7-F6E1-7899-1817AABE6F1C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B2185F7-E9AF-2C9A-5BF4-CB74CDFA8060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E7B7821-DB33-8446-1858-50AB28743A0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1C4E8751-90EC-CFDC-30F0-41BFBA3F9CE2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2957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289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1D34E-C0BF-AE6D-9A68-E0A276D56565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96882-545C-D8B7-4079-70ED791114AC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CC03CB-FE0D-7B0B-785E-F2F0EA44CD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ECB469E-1A45-DBD3-6A5C-64546E3FB11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B9F348-E6AB-E4A1-7655-0A974F14590C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7ABE6-FD6A-6BBB-C192-CCB320C4926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ED7D598-45B5-1070-1983-003ECB1DE1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33175C-23F0-419F-5E5B-163C723B9D5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D03CBB-64DB-A766-6769-6F6E42D7A8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285700D-2AFD-EFFD-AB97-F90A063E610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igne Plus 23">
            <a:extLst>
              <a:ext uri="{FF2B5EF4-FFF2-40B4-BE49-F238E27FC236}">
                <a16:creationId xmlns:a16="http://schemas.microsoft.com/office/drawing/2014/main" id="{C433B789-B223-0F22-664D-D3476E2CC6D0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DAE6-D30D-6845-0F01-CEDAAD13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626815-E863-A314-535A-81FE283F427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B4F80F-16B9-F8F9-9300-9305E9E056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3295C4-66C2-C6E1-09C4-24CFFA3FF1BD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2ACA92-57E4-B19E-3170-12686C1CA4F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9BF81C-7277-0FE5-DFC8-2F710E06CC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6DA7C4-EFCD-D9DF-1815-36F4CBF65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40090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276BC22-48E2-AB83-6371-9750F7C5B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FF087-C5E2-FBE9-2AD8-7BBF69DC641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11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9EB07C-868E-D74F-825E-5C419A51997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1A9F879-2ACC-4A51-8FC2-79968EED0DA6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68C8C97-B358-3367-986B-70F7864D978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6723FC-CB03-91D6-BDB9-9980277C87FD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14AF4C4-D094-CDAB-5542-B31AA333C22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4B548B93-86CD-875B-2199-B4CD604C3B79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50A97C-2A9F-E866-8B73-EFBE583776E6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95F2DC4-F547-F138-F4D7-313F8553E3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C1ED384-A7B4-D5BE-8C3C-89F70DA23BC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igne Plus 23">
            <a:extLst>
              <a:ext uri="{FF2B5EF4-FFF2-40B4-BE49-F238E27FC236}">
                <a16:creationId xmlns:a16="http://schemas.microsoft.com/office/drawing/2014/main" id="{AB8881C0-F178-67E3-7FB9-5AB80DCD28C0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5614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3291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kumimoji="0" lang="ar-MA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دقائق للإنجاز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1" y="4212431"/>
            <a:ext cx="13164295" cy="460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30275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201F2C0-9575-B027-69FA-ADC6633EF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1" y="4212431"/>
            <a:ext cx="13164295" cy="46053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66633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8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8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r="-2156" b="-10072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9243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4420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 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4420634"/>
              </a:xfrm>
              <a:prstGeom prst="rect">
                <a:avLst/>
              </a:prstGeom>
              <a:blipFill>
                <a:blip r:embed="rId5"/>
                <a:stretch>
                  <a:fillRect t="-3172" r="-4973" b="-67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(لها نفس المقام)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الكسرية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العدد الكسري الذي يمثل ما قرأه عمر خلال الأسبوعين معا.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019736"/>
                <a:ext cx="5638799" cy="2770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 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marR="0" lvl="0" indent="-9144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خلال الأسبوعين؟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019736"/>
                <a:ext cx="5638799" cy="2770951"/>
              </a:xfrm>
              <a:prstGeom prst="rect">
                <a:avLst/>
              </a:prstGeom>
              <a:blipFill>
                <a:blip r:embed="rId6"/>
                <a:stretch>
                  <a:fillRect l="-4757" r="-2595" b="-74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46340" y="702163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مجموع ما قرأه خلال الأسبوعين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الذي قرأه من القصة في الأسبوع الثاني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العدد الذي قرأه من القصة في الأسبوع الأول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قرأ خلال الأسبوعين معا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سنجمع العدد الكسري الذي يمثل ما قرأه خلال الأسبوع الأول والعدد الكسري الذي يمثل ما قرأه خلال الأسبوع الثاني.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4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5710" y="483870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3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10" y="483870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خلال الأسبوعين معا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عمر خلال الأسبوعين معا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قرأ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قصة خلال الأسبوع الأول، ثم قرأ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4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9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 نفس القصة خلال الأسبوع الثاني.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قرأ عمر خلال الأسبوعين معا؟</a:t>
                </a:r>
              </a:p>
            </p:txBody>
          </p:sp>
        </mc:Choice>
        <mc:Fallback xmlns="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العدد الكسري الذي يمثل ما قرأه خلال الأسبوعين معا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𝟑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𝟒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𝟕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𝟗</m:t>
                        </m:r>
                      </m:den>
                    </m:f>
                  </m:oMath>
                </a14:m>
                <a:endParaRPr kumimoji="0" lang="ar-SA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blipFill>
                <a:blip r:embed="rId6"/>
                <a:stretch>
                  <a:fillRect t="-4189" r="-4978" b="-244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36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08" y="3829050"/>
            <a:ext cx="13020122" cy="4895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6934200" y="4991100"/>
            <a:ext cx="6096000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ABB693C-2176-2281-C23B-FFEFBA5E1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08" y="3829050"/>
            <a:ext cx="13020122" cy="4895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C03142-83A3-B96E-262C-70BE34B3BA4C}"/>
              </a:ext>
            </a:extLst>
          </p:cNvPr>
          <p:cNvSpPr/>
          <p:nvPr/>
        </p:nvSpPr>
        <p:spPr>
          <a:xfrm>
            <a:off x="6934200" y="4991100"/>
            <a:ext cx="6096000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المسألة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27170</TotalTime>
  <Words>2195</Words>
  <Application>Microsoft Office PowerPoint</Application>
  <PresentationFormat>Personnalisé</PresentationFormat>
  <Paragraphs>613</Paragraphs>
  <Slides>73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73</vt:i4>
      </vt:variant>
    </vt:vector>
  </HeadingPairs>
  <TitlesOfParts>
    <vt:vector size="82" baseType="lpstr">
      <vt:lpstr>Wingdings</vt:lpstr>
      <vt:lpstr>Dosis</vt:lpstr>
      <vt:lpstr>Calibri</vt:lpstr>
      <vt:lpstr>Carelia</vt:lpstr>
      <vt:lpstr>Arial</vt:lpstr>
      <vt:lpstr>Microsoft Uighur</vt:lpstr>
      <vt:lpstr>IBM Plex Sans Arabic</vt:lpstr>
      <vt:lpstr>Cambria Math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226</cp:revision>
  <dcterms:created xsi:type="dcterms:W3CDTF">2006-08-16T00:00:00Z</dcterms:created>
  <dcterms:modified xsi:type="dcterms:W3CDTF">2025-09-18T20:34:03Z</dcterms:modified>
  <dc:identifier>DAFtlvZnwz4</dc:identifier>
</cp:coreProperties>
</file>