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1" r:id="rId2"/>
  </p:sldMasterIdLst>
  <p:notesMasterIdLst>
    <p:notesMasterId r:id="rId59"/>
  </p:notesMasterIdLst>
  <p:sldIdLst>
    <p:sldId id="257" r:id="rId3"/>
    <p:sldId id="2134808553" r:id="rId4"/>
    <p:sldId id="2134808554" r:id="rId5"/>
    <p:sldId id="2134808552" r:id="rId6"/>
    <p:sldId id="2147482528" r:id="rId7"/>
    <p:sldId id="2134805155" r:id="rId8"/>
    <p:sldId id="2134808443" r:id="rId9"/>
    <p:sldId id="2134808556" r:id="rId10"/>
    <p:sldId id="386" r:id="rId11"/>
    <p:sldId id="2134808444" r:id="rId12"/>
    <p:sldId id="2134808674" r:id="rId13"/>
    <p:sldId id="2134805396" r:id="rId14"/>
    <p:sldId id="2134808570" r:id="rId15"/>
    <p:sldId id="2147482560" r:id="rId16"/>
    <p:sldId id="2147482529" r:id="rId17"/>
    <p:sldId id="2147482561" r:id="rId18"/>
    <p:sldId id="2147482562" r:id="rId19"/>
    <p:sldId id="2147482563" r:id="rId20"/>
    <p:sldId id="2147482564" r:id="rId21"/>
    <p:sldId id="2147482565" r:id="rId22"/>
    <p:sldId id="2147482534" r:id="rId23"/>
    <p:sldId id="2147482535" r:id="rId24"/>
    <p:sldId id="2147482536" r:id="rId25"/>
    <p:sldId id="2134808459" r:id="rId26"/>
    <p:sldId id="2134808653" r:id="rId27"/>
    <p:sldId id="2147482537" r:id="rId28"/>
    <p:sldId id="2147482538" r:id="rId29"/>
    <p:sldId id="2147482539" r:id="rId30"/>
    <p:sldId id="2147482541" r:id="rId31"/>
    <p:sldId id="2147482542" r:id="rId32"/>
    <p:sldId id="2147482543" r:id="rId33"/>
    <p:sldId id="2134808460" r:id="rId34"/>
    <p:sldId id="2134808453" r:id="rId35"/>
    <p:sldId id="2147482544" r:id="rId36"/>
    <p:sldId id="2147482545" r:id="rId37"/>
    <p:sldId id="2147482546" r:id="rId38"/>
    <p:sldId id="2147482547" r:id="rId39"/>
    <p:sldId id="2147482548" r:id="rId40"/>
    <p:sldId id="2147482549" r:id="rId41"/>
    <p:sldId id="2147482550" r:id="rId42"/>
    <p:sldId id="2147482551" r:id="rId43"/>
    <p:sldId id="2147482552" r:id="rId44"/>
    <p:sldId id="2147482566" r:id="rId45"/>
    <p:sldId id="2134808543" r:id="rId46"/>
    <p:sldId id="2147482555" r:id="rId47"/>
    <p:sldId id="2147482557" r:id="rId48"/>
    <p:sldId id="2147482556" r:id="rId49"/>
    <p:sldId id="2147482558" r:id="rId50"/>
    <p:sldId id="2147482559" r:id="rId51"/>
    <p:sldId id="2147482567" r:id="rId52"/>
    <p:sldId id="2134808690" r:id="rId53"/>
    <p:sldId id="2134808691" r:id="rId54"/>
    <p:sldId id="2134808503" r:id="rId55"/>
    <p:sldId id="2134808504" r:id="rId56"/>
    <p:sldId id="2134804381" r:id="rId57"/>
    <p:sldId id="2134804382" r:id="rId58"/>
  </p:sldIdLst>
  <p:sldSz cx="13716000" cy="10287000"/>
  <p:notesSz cx="6858000" cy="9144000"/>
  <p:embeddedFontLst>
    <p:embeddedFont>
      <p:font typeface="29LT Bukra Regular" panose="020B0604020202020204" charset="0"/>
      <p:regular r:id="rId60"/>
    </p:embeddedFont>
    <p:embeddedFont>
      <p:font typeface="Carelia" panose="020B0604020202020204" charset="0"/>
      <p:regular r:id="rId61"/>
    </p:embeddedFont>
    <p:embeddedFont>
      <p:font typeface="Dosis" pitchFamily="2" charset="0"/>
      <p:regular r:id="rId62"/>
      <p:bold r:id="rId63"/>
    </p:embeddedFont>
    <p:embeddedFont>
      <p:font typeface="Dreaming Outloud Script Pro" panose="03050502040304050704" pitchFamily="66" charset="0"/>
      <p:regular r:id="rId64"/>
      <p:italic r:id="rId65"/>
    </p:embeddedFont>
    <p:embeddedFont>
      <p:font typeface="Dubai" panose="020B0503030403030204" pitchFamily="34" charset="-78"/>
      <p:regular r:id="rId66"/>
      <p:bold r:id="rId67"/>
    </p:embeddedFont>
    <p:embeddedFont>
      <p:font typeface="Microsoft Uighur" panose="02000000000000000000" pitchFamily="2" charset="-78"/>
      <p:regular r:id="rId68"/>
      <p:bold r:id="rId69"/>
    </p:embeddedFont>
    <p:embeddedFont>
      <p:font typeface="Montserrat" panose="00000500000000000000" pitchFamily="2" charset="0"/>
      <p:regular r:id="rId70"/>
      <p:bold r:id="rId71"/>
      <p:italic r:id="rId72"/>
      <p:boldItalic r:id="rId73"/>
    </p:embeddedFont>
    <p:embeddedFont>
      <p:font typeface="Montserrat Light" panose="00000400000000000000" pitchFamily="2" charset="0"/>
      <p:regular r:id="rId74"/>
      <p:italic r:id="rId75"/>
    </p:embeddedFont>
    <p:embeddedFont>
      <p:font typeface="Montserrat Medium" panose="00000600000000000000" pitchFamily="2" charset="0"/>
      <p:regular r:id="rId76"/>
      <p:italic r:id="rId7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F98F51"/>
    <a:srgbClr val="0097B2"/>
    <a:srgbClr val="4AC283"/>
    <a:srgbClr val="3D8FA5"/>
    <a:srgbClr val="106585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font" Target="fonts/font4.fntdata"/><Relationship Id="rId68" Type="http://schemas.openxmlformats.org/officeDocument/2006/relationships/font" Target="fonts/font9.fntdata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font" Target="fonts/font15.fntdata"/><Relationship Id="rId79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font" Target="fonts/font2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font" Target="fonts/font5.fntdata"/><Relationship Id="rId69" Type="http://schemas.openxmlformats.org/officeDocument/2006/relationships/font" Target="fonts/font10.fntdata"/><Relationship Id="rId77" Type="http://schemas.openxmlformats.org/officeDocument/2006/relationships/font" Target="fonts/font18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3.fntdata"/><Relationship Id="rId80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notesMaster" Target="notesMasters/notesMaster1.xml"/><Relationship Id="rId67" Type="http://schemas.openxmlformats.org/officeDocument/2006/relationships/font" Target="fonts/font8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font" Target="fonts/font3.fntdata"/><Relationship Id="rId70" Type="http://schemas.openxmlformats.org/officeDocument/2006/relationships/font" Target="fonts/font11.fntdata"/><Relationship Id="rId75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1.fntdata"/><Relationship Id="rId65" Type="http://schemas.openxmlformats.org/officeDocument/2006/relationships/font" Target="fonts/font6.fntdata"/><Relationship Id="rId73" Type="http://schemas.openxmlformats.org/officeDocument/2006/relationships/font" Target="fonts/font14.fntdata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font" Target="fonts/font17.fntdata"/><Relationship Id="rId7" Type="http://schemas.openxmlformats.org/officeDocument/2006/relationships/slide" Target="slides/slide5.xml"/><Relationship Id="rId71" Type="http://schemas.openxmlformats.org/officeDocument/2006/relationships/font" Target="fonts/font12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03/10/2025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E1A7D-133A-C7BA-56F0-FA5259A55F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675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817977-2114-8769-90D3-24A916D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2700"/>
            </a:lvl1pPr>
            <a:lvl2pPr marL="514350" indent="0" algn="ctr">
              <a:buNone/>
              <a:defRPr sz="2250"/>
            </a:lvl2pPr>
            <a:lvl3pPr marL="1028700" indent="0" algn="ctr">
              <a:buNone/>
              <a:defRPr sz="2025"/>
            </a:lvl3pPr>
            <a:lvl4pPr marL="1543050" indent="0" algn="ctr">
              <a:buNone/>
              <a:defRPr sz="1800"/>
            </a:lvl4pPr>
            <a:lvl5pPr marL="2057400" indent="0" algn="ctr">
              <a:buNone/>
              <a:defRPr sz="1800"/>
            </a:lvl5pPr>
            <a:lvl6pPr marL="2571750" indent="0" algn="ctr">
              <a:buNone/>
              <a:defRPr sz="1800"/>
            </a:lvl6pPr>
            <a:lvl7pPr marL="3086100" indent="0" algn="ctr">
              <a:buNone/>
              <a:defRPr sz="1800"/>
            </a:lvl7pPr>
            <a:lvl8pPr marL="3600450" indent="0" algn="ctr">
              <a:buNone/>
              <a:defRPr sz="1800"/>
            </a:lvl8pPr>
            <a:lvl9pPr marL="4114800" indent="0" algn="ctr">
              <a:buNone/>
              <a:defRPr sz="1800"/>
            </a:lvl9pPr>
          </a:lstStyle>
          <a:p>
            <a:r>
              <a:rPr lang="en-GB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5FD0DF-2F7C-4822-77AD-0F3908F48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3959EE-46B8-70D4-AAD2-1EED90C2B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FEE603-8AC5-62D8-40DB-71E4F8049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32526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60B05-AE0D-C0A6-993B-BEEEA4D97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33F8C-2FA1-99D0-42E2-4E48A168E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2BAF6-8D2B-E9B5-7791-8E66FF697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BAB19E-7906-140B-9F51-C32F2123C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ACAD24-F178-81A6-6D9A-CF01BF127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32342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BD564-84B5-86E7-115E-F55658D54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08"/>
            <a:ext cx="11830050" cy="4279106"/>
          </a:xfrm>
        </p:spPr>
        <p:txBody>
          <a:bodyPr anchor="b"/>
          <a:lstStyle>
            <a:lvl1pPr>
              <a:defRPr sz="675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D527C3-460A-283D-5920-9720C9859C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5"/>
            <a:ext cx="11830050" cy="2250281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A59D4-027F-8CBE-5422-4F5C37477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C2F1D5-935B-9A0E-4D5B-A55556937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9537EC-8FA4-669A-0227-9286C2534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74910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4B1A8-7534-9F2B-EE7E-243597D73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6DBEA-85C1-6821-9DAD-80C197D1AC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56D35F-6426-DCDC-7FD1-969A9C9BEA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AFDCF5-88B6-3275-4126-7DF39F9B8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98BCF0-0953-206C-BEDC-86525F7D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B1A3C4-7DBF-6ACC-7B2E-D7EB83C54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40928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7838A-B38A-7D81-7135-6775BCAB7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88"/>
            <a:ext cx="1183005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C4F29-D0FA-AF8F-1200-28B19CC809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5"/>
            <a:ext cx="5802510" cy="123586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B77517-2A09-8356-725B-E4F5C27AF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3"/>
            <a:ext cx="5802510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00CA60-C8A9-95A4-A811-16063AF8FC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5" y="2521745"/>
            <a:ext cx="5831087" cy="123586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81DEBB-336F-0C2C-200C-A303C85E3E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5" y="3757613"/>
            <a:ext cx="5831087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6DF03B-31AD-EA1B-F705-1B955B9F1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77AF87-2B70-7831-24D9-757DB9216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C9090C-A3A0-8996-00BF-4C87AB5E4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53471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1122B-589B-75E1-EEF5-360470CB9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60C526-01BF-2678-FC3F-57E6B2CDF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86AC3B-610F-95F6-1333-8748B31FC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7A35C6-9A41-8B82-4892-2A99A4593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60527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20A9E8-7908-1260-3348-E55AF96BA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B2726B-AD8A-B55C-1C59-F028EC2BC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9BD0E3-4A2F-B68F-0D2E-B50439E77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4871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2FF7B-DDAE-EF54-5B92-FD5012204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D2F47-A16E-4816-238B-7970F7926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87" y="1481138"/>
            <a:ext cx="6943725" cy="7310438"/>
          </a:xfrm>
        </p:spPr>
        <p:txBody>
          <a:bodyPr/>
          <a:lstStyle>
            <a:lvl1pPr>
              <a:defRPr sz="3600"/>
            </a:lvl1pPr>
            <a:lvl2pPr>
              <a:defRPr sz="3150"/>
            </a:lvl2pPr>
            <a:lvl3pPr>
              <a:defRPr sz="2700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20B14-7611-2175-A553-108549621F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F203B8-DCAF-0CDA-17AC-4131BA35F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6EABE8-1034-2E11-57E6-536A8145D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3B5A67-99A1-AF6F-EE71-5A3F4BE5A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520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887DF-05E6-FF46-D444-52E565E99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7DDEE1-2F69-51BE-B875-00F7CCF4B6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87" y="1481138"/>
            <a:ext cx="6943725" cy="7310438"/>
          </a:xfrm>
        </p:spPr>
        <p:txBody>
          <a:bodyPr/>
          <a:lstStyle>
            <a:lvl1pPr marL="0" indent="0">
              <a:buNone/>
              <a:defRPr sz="3600"/>
            </a:lvl1pPr>
            <a:lvl2pPr marL="514350" indent="0">
              <a:buNone/>
              <a:defRPr sz="3150"/>
            </a:lvl2pPr>
            <a:lvl3pPr marL="1028700" indent="0">
              <a:buNone/>
              <a:defRPr sz="2700"/>
            </a:lvl3pPr>
            <a:lvl4pPr marL="1543050" indent="0">
              <a:buNone/>
              <a:defRPr sz="2250"/>
            </a:lvl4pPr>
            <a:lvl5pPr marL="2057400" indent="0">
              <a:buNone/>
              <a:defRPr sz="2250"/>
            </a:lvl5pPr>
            <a:lvl6pPr marL="2571750" indent="0">
              <a:buNone/>
              <a:defRPr sz="2250"/>
            </a:lvl6pPr>
            <a:lvl7pPr marL="3086100" indent="0">
              <a:buNone/>
              <a:defRPr sz="2250"/>
            </a:lvl7pPr>
            <a:lvl8pPr marL="3600450" indent="0">
              <a:buNone/>
              <a:defRPr sz="2250"/>
            </a:lvl8pPr>
            <a:lvl9pPr marL="4114800" indent="0">
              <a:buNone/>
              <a:defRPr sz="225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F25769-1055-6E36-0171-F107295ACF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3F11B4-5019-D5E8-9932-DACFAAFED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3E3999-7D4A-226D-9BF1-254F11833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E6996B-8DF5-A997-D8A2-BEFBEF1A3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76506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3E3F6-7846-90CD-92FA-684562CAA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C1EBC-60B2-9345-3633-69C116B7B7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FDC100-35C2-F87E-AECE-6F43CE0A8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F89B8-62CF-2AB2-3340-71A4402E5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C5BCB-E35A-F406-0A50-79C1B5928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27388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A0AF2E-B9D9-E3CC-9559-789A57BBCE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2" y="547688"/>
            <a:ext cx="2957513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CEF40B-56E7-6359-4B41-D37D4F6C11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8"/>
            <a:ext cx="8701088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289521-DDEC-DF4F-76CD-DEA501485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1E2D56-F0DC-0F44-81EC-2A262D888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2274EB-77BA-A83F-7ABD-C2AD5EC47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41561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88718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00543A-A2CB-78C2-5526-670A96E34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88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70BFC9-483D-ED92-86CD-0929AAA65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37933-9631-11C8-8942-6DCF0E2BC0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26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AEF54-8020-264E-8633-EC076FC4BE11}" type="datetimeFigureOut">
              <a:rPr lang="fr-FR" smtClean="0"/>
              <a:t>03/10/2025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F47678-CA23-0578-E4A5-F98CB9DA6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65BF07-A173-6F24-54E9-D1B79183F8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31A4C-33E2-9F49-8919-F092A1624A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7094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MA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8.png"/><Relationship Id="rId7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3.png"/><Relationship Id="rId5" Type="http://schemas.openxmlformats.org/officeDocument/2006/relationships/image" Target="../media/image24.png"/><Relationship Id="rId4" Type="http://schemas.openxmlformats.org/officeDocument/2006/relationships/image" Target="../media/image9.svg"/><Relationship Id="rId9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45.png"/><Relationship Id="rId4" Type="http://schemas.openxmlformats.org/officeDocument/2006/relationships/image" Target="../media/image4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9.svg"/><Relationship Id="rId7" Type="http://schemas.openxmlformats.org/officeDocument/2006/relationships/image" Target="../media/image6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45.png"/><Relationship Id="rId4" Type="http://schemas.openxmlformats.org/officeDocument/2006/relationships/image" Target="../media/image5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6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6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3642589" y="6337711"/>
            <a:ext cx="4150825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التحدي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2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مع زميلي في القسم؟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2255124" y="8573782"/>
            <a:ext cx="919617" cy="1032973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4540188" y="8562828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ات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بنجمة التميز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BBB2B27-118F-DEA1-F362-02C38555951E}"/>
              </a:ext>
            </a:extLst>
          </p:cNvPr>
          <p:cNvSpPr txBox="1"/>
          <p:nvPr/>
        </p:nvSpPr>
        <p:spPr>
          <a:xfrm>
            <a:off x="6857998" y="1835872"/>
            <a:ext cx="5352008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الْعَمَلَ مَعَ زَميلي بِهُدوءٍ؛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9165CCD-46FF-FE25-453E-7AF182E9305E}"/>
              </a:ext>
            </a:extLst>
          </p:cNvPr>
          <p:cNvSpPr txBox="1"/>
          <p:nvPr/>
        </p:nvSpPr>
        <p:spPr>
          <a:xfrm>
            <a:off x="5842000" y="3794425"/>
            <a:ext cx="634260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أَنْصَحُهُ إِذا خالَفَ أَحَدَ بُنودِ ميثاقِ الْقِسْمِ؛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DC0739E-9B8C-1C63-E686-5E57C8B2BC80}"/>
              </a:ext>
            </a:extLst>
          </p:cNvPr>
          <p:cNvSpPr txBox="1"/>
          <p:nvPr/>
        </p:nvSpPr>
        <p:spPr>
          <a:xfrm>
            <a:off x="6742541" y="6515100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أُصَحِّحُ لَهُ خَطَأَهُ بِأَدَبٍ؛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AD85A0A-EDA7-8EB2-B798-7E337D3FEB99}"/>
              </a:ext>
            </a:extLst>
          </p:cNvPr>
          <p:cNvSpPr txBox="1"/>
          <p:nvPr/>
        </p:nvSpPr>
        <p:spPr>
          <a:xfrm>
            <a:off x="6918894" y="5326308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لَهُ الْمُساعَدَةَ مَتى ما طَلَبَها مِنّي؛</a:t>
            </a:r>
          </a:p>
        </p:txBody>
      </p:sp>
      <p:pic>
        <p:nvPicPr>
          <p:cNvPr id="20" name="Image 19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2397712-BFAD-D814-8113-EFB8D705C7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205" y="5219700"/>
            <a:ext cx="1605951" cy="13306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3EF25361-A158-7E1F-5A91-24CE73C475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019300"/>
            <a:ext cx="1605949" cy="13306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76AF1CE-2D6B-D4E2-4837-8C2AFC970FD5}"/>
              </a:ext>
            </a:extLst>
          </p:cNvPr>
          <p:cNvSpPr txBox="1"/>
          <p:nvPr/>
        </p:nvSpPr>
        <p:spPr>
          <a:xfrm>
            <a:off x="6815044" y="7200900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أَقْبَلُ تَصْحيحَهُ خَطَئي وَأَسْتَفيدُ مِنْهُ.</a:t>
            </a:r>
          </a:p>
        </p:txBody>
      </p:sp>
      <p:pic>
        <p:nvPicPr>
          <p:cNvPr id="24" name="Image 23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0C875BAF-609C-39A3-4865-C3794971BE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391" y="3543300"/>
            <a:ext cx="1745837" cy="1446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Image 24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71D8915-E39B-34C5-7A8D-C89416D501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252" y="6667500"/>
            <a:ext cx="1745838" cy="1446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060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/>
      <p:bldP spid="7" grpId="0"/>
      <p:bldP spid="11" grpId="0"/>
      <p:bldP spid="14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بناء دعامات التذكر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6" b="3876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 جيدا سنتذكر جميعا كيفية حساب قياس محيطات بعض الأشكال الهندسية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928280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503F1-409C-AAA4-2524-416D341FE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999350-874A-7924-6AF5-0D83E742F47C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B36102E-18B8-F96A-AB29-71E4515D0523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DD3030B-87C5-6E1E-A095-13B91E0BACE9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3643CF7-4458-8012-2222-E2EC377E4C4A}"/>
              </a:ext>
            </a:extLst>
          </p:cNvPr>
          <p:cNvSpPr txBox="1"/>
          <p:nvPr/>
        </p:nvSpPr>
        <p:spPr>
          <a:xfrm>
            <a:off x="1905000" y="863026"/>
            <a:ext cx="105346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ما تعلمناه في الحصة السابقة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56721A-005B-3E94-4CAF-2A209D16471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1F50782-EC0F-1580-7238-44ED3A5311F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09518F90-6027-A502-148A-4F4281A892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205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951F21-F347-A40D-F139-DE97499CC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E9FA9C-A1C8-89AB-7F47-1EA7C070BFAC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B1370BA-48BA-C71B-1F16-484BE062B8A3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98672EC-348E-4C42-4F38-F4A9BD09598D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B53C51-302D-4E3E-9DDD-F57BE4BE05AF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ألواحكم، اكتبوا قاعدة حساب محيط المربع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B884737-DD16-EBFE-FD95-350FA08907FD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F40A825-A000-D3BB-E4A8-B708875F6FF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A651C05-D666-CC24-8D4E-740C0724AD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4" name="Image 3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A5BEB2C-1643-0C75-D0BF-A25A1D3B69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1222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D17A4-075D-00AA-E13D-ED37383C5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A7F024-B386-E6EF-D5C1-0C0E3E33064E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C22EA6F-AFDE-61BF-2157-459D3F0A2134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357C36-502E-9BA1-77A7-CECFE82FE441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DD23A2-E9EE-E9A3-0AEB-0C4AF5C5E960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4C1450-924B-2639-70A8-3F30474C70FF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358B4A9-1E96-B927-D8F9-281026008D8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D126CEEF-72B9-24DC-2604-1EE24E8873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3BB4653-3808-D887-61DC-DD54C6E242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0BE1DAD-850E-AFFE-1FEA-EED8B561EA97}"/>
              </a:ext>
            </a:extLst>
          </p:cNvPr>
          <p:cNvSpPr txBox="1"/>
          <p:nvPr/>
        </p:nvSpPr>
        <p:spPr>
          <a:xfrm>
            <a:off x="3238499" y="5406625"/>
            <a:ext cx="7239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chemeClr val="bg1"/>
                </a:solidFill>
              </a:rPr>
              <a:t>P = 4 × a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9531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8BB86-1184-A068-AEF4-BF5FFEDFC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2E05EDC-793D-62F3-E6A5-F35B71D832BC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6F63FC5-6F1F-963C-2B05-854B1950FCB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55A6043-8D77-CAFC-0DDE-5FCC10F28A16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551AFE-F8BB-9BFA-D278-2F3605DE43D2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الآن قاعدة حساب محيط الدائرة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20F66B0-1034-A8B7-82D2-D2AE16E1EDC2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14AA5A7-A1A6-6E67-61E0-789FE07BB8D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9A64CE91-D9D4-F243-DC4B-0F999F2058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4" name="Image 3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6E01E5E-6251-8D4E-C2DD-5AE9CCBD5F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8324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879EC-1CEB-BE40-E811-1EAEF3938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96E8737-CBD9-FA0B-716E-5C51605D0D5B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72C5FB-8DEC-F2EE-3114-5AFB8F5C63E3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04E4800-2C06-0DE2-A409-60D438ADA0F4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0D01A4F-FB6C-30CE-E9F0-BA75980B1982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3F8B0E6-DA9C-16EF-EE0E-DA36CBA11676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7BA0446-B331-7AD7-E42D-E9D7D038CC9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945941C-F850-2B41-EE5F-C3A711953E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8053AD22-DC51-3DCB-F377-679C042B0D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BE886CC-6185-BF69-43B7-72DBBB35A739}"/>
              </a:ext>
            </a:extLst>
          </p:cNvPr>
          <p:cNvSpPr txBox="1"/>
          <p:nvPr/>
        </p:nvSpPr>
        <p:spPr>
          <a:xfrm>
            <a:off x="3238499" y="5406625"/>
            <a:ext cx="7239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 = </a:t>
            </a:r>
            <a:r>
              <a:rPr kumimoji="0" lang="el-GR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π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lang="fr-FR" sz="8000" b="1" dirty="0">
                <a:solidFill>
                  <a:prstClr val="white"/>
                </a:solidFill>
              </a:rPr>
              <a:t>× </a:t>
            </a:r>
            <a:r>
              <a:rPr lang="ar-MA" sz="8000" b="1" dirty="0">
                <a:solidFill>
                  <a:prstClr val="white"/>
                </a:solidFill>
              </a:rPr>
              <a:t>2</a:t>
            </a:r>
            <a:r>
              <a:rPr lang="fr-FR" sz="8000" b="1" dirty="0">
                <a:solidFill>
                  <a:prstClr val="white"/>
                </a:solidFill>
              </a:rPr>
              <a:t> × r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75155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E20496-85A5-22B9-F605-C6EA9C35C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1EDD40-D65A-1081-F082-3C8D2A13F70E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2AED967-1DFE-3168-1AC5-18083491F33E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5BDB28-C918-A016-72F4-FB79D1139AEA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B268136-B1A2-AF83-EFFF-066A3457AF50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قاعدة حساب محيط المستطيل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2962434-9D41-E848-95CF-618A2D8E1B8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21DF018-41CB-AD5D-1EC7-7C4607B93AE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F635744-8C57-4555-AB5C-45060B6985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4" name="Image 3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4269CB46-17D4-1E2D-B59E-700463C833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410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F224A-C57B-9443-44BE-880BBEE4F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0C52CF6-B88F-E297-5466-EF2EF8698F82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37F4BD-8D4D-59DD-D929-32D5BA7809D1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E8E828F-4AA8-CDAD-4C9F-E02BA3E81E8D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B342C75-3428-7238-6A56-DE452E7F57B6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AA29B6E-F0C6-C71E-C128-655C13AE97B2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895E214-6440-2F9C-A78F-C03C28D1884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AE496DDB-F13D-8EE4-7F61-5F93BE8F84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234199-8E19-99C1-DCE5-FF5D40462C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4FAA9C8-0D27-260A-0BAB-64D4357C3046}"/>
              </a:ext>
            </a:extLst>
          </p:cNvPr>
          <p:cNvSpPr txBox="1"/>
          <p:nvPr/>
        </p:nvSpPr>
        <p:spPr>
          <a:xfrm>
            <a:off x="3238499" y="5406625"/>
            <a:ext cx="7239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 = </a:t>
            </a: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× (L + 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l</a:t>
            </a: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59142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B3EC0-59C5-70DF-2254-9E1452552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EDA6911-CA25-79E4-D92D-ACE4C433DD97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DB44ED-192D-FE6F-2210-F277DD7D02C1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FDCFD6E-181F-98AD-B020-38F3D1921C9D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FDD385C-AB06-5DEE-434B-0C62B64ED47B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سأذكركم بقاعدة حساب محيط كل من المعين ومتوازي الأضلاع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4EC7D3-49E5-AD7C-C018-0B6DDD85ACD2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668001B-23A9-FB2D-8B9E-89273C3E616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CE410FDB-4BB5-C192-7DA5-9206776741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40" y="3843792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DEC1B7B-7528-4281-FE25-83DEBD21C3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3623585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1269012-B330-2F3B-B8D6-6B5BABF10A35}"/>
              </a:ext>
            </a:extLst>
          </p:cNvPr>
          <p:cNvSpPr txBox="1"/>
          <p:nvPr/>
        </p:nvSpPr>
        <p:spPr>
          <a:xfrm>
            <a:off x="8827716" y="4571643"/>
            <a:ext cx="321435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بقواعد حساب محيطات الأشكال المعنية.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47195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D49D0-E127-AD40-B043-C649F5FB7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3DD940A-E9BA-4F68-73F6-3EE68FD116F8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8D7E577-ED8A-19BA-5006-3075C8550B02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2772D8-4613-3CBA-490C-0C3438B00AB9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84607B-68C8-2C8F-1114-28A243BC1A5E}"/>
              </a:ext>
            </a:extLst>
          </p:cNvPr>
          <p:cNvSpPr txBox="1"/>
          <p:nvPr/>
        </p:nvSpPr>
        <p:spPr>
          <a:xfrm>
            <a:off x="0" y="901111"/>
            <a:ext cx="12877800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افتحوا كراساتكم (الصفحة 51)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تذكروا مراجعة هذه القواعد في منازلكم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FDB2150-441B-7E31-1214-A84FEF0C8B7D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9CF9B4D-A6A0-6803-5088-8E61714052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9E47C94-622D-07AA-DFFF-185F296019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225" y="3943350"/>
            <a:ext cx="13026496" cy="45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7465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AA010-D157-A1B8-3E25-648BECA8F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CA62CB9-F5E5-BA60-7DDA-F790039E157D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A3D5934-B81B-159B-67A3-5419A929938D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68C043-2BC0-526A-574F-E00E15FF450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A29F0DB-D2A9-1906-F3F5-F01FB8933719}"/>
              </a:ext>
            </a:extLst>
          </p:cNvPr>
          <p:cNvSpPr txBox="1"/>
          <p:nvPr/>
        </p:nvSpPr>
        <p:spPr>
          <a:xfrm>
            <a:off x="0" y="901111"/>
            <a:ext cx="12877800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تطبيقات لحساب بعض المحيطات على الألواح ويتم تصحيحها بشكل تفاعلي على السبورة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تطبيق واحد لكل شكل (يمكن إعطاء تطبيقات للأشكال التي تم التعرف عليها خلال الحصة السابقة).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399AC86-9422-07EC-94A7-F23A35439FA8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6E77662-8177-0A07-AB5E-EDBE3885155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5F1E97C-889E-EAFB-FAE8-B209F2A123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868991"/>
            <a:ext cx="7924799" cy="500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9728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تحويل وحدات قياس الكتل</a:t>
            </a:r>
            <a:endParaRPr lang="ar-S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التحويلات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" r="388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BE72E-AF88-42F9-2F04-0E232C443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64B91D4-1244-E478-BBD7-060D31E7A5E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EE57CC1-8CEE-58A2-4599-340726834E7D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6A09877-80CA-A37E-FC46-51AA00360F44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64D2D80-EB44-C84C-FB77-DA42E94BD384}"/>
              </a:ext>
            </a:extLst>
          </p:cNvPr>
          <p:cNvSpPr txBox="1"/>
          <p:nvPr/>
        </p:nvSpPr>
        <p:spPr>
          <a:xfrm>
            <a:off x="2209800" y="863026"/>
            <a:ext cx="102298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سوف نتعرف على وحدات قياس الكتل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يذكرني بالوحدات التي يعرفها؟ يوزع الأستاذ الكلمة على المتعلمين بحيث يعطي كل متعلم وحدة قياس واحدة مع ذكر رمزها. يسجل الأستاذ الوحدات المذكورة على السبورة.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199B3E8-9B71-E1C3-E20A-FCCCABEB13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412135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24D9972-DC55-A2D2-1192-6114B18C2E7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47B9CA4A-E857-D39E-FE9C-F953820087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828" y="3848100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748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53E9BA-F45F-635B-8829-36FC3A3D8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D7A5D2-EE55-12BF-CE18-0346BFD1F26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F6C6ED1-C450-2479-C800-B4B710B75354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535EDA7-70FE-1F46-C75B-C56C145977CB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BCFDE7-9B17-503B-3D2B-2ED4A4B41FE2}"/>
              </a:ext>
            </a:extLst>
          </p:cNvPr>
          <p:cNvSpPr txBox="1"/>
          <p:nvPr/>
        </p:nvSpPr>
        <p:spPr>
          <a:xfrm>
            <a:off x="2209800" y="863026"/>
            <a:ext cx="10229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سوف نتعرف على العلاقات بين وحدات قياس الكتل.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التذكير ببعض العلاقات وتدوينها على السبورة. مثال: </a:t>
            </a:r>
            <a:r>
              <a:rPr lang="fr-FR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kg = ……g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</a:t>
            </a:r>
            <a:r>
              <a:rPr lang="fr-FR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1 mg = …….cg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B0FB74E-E4EA-D348-3AE0-87C76E25ACE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156F538-BCC6-1FAB-16AE-D7AE8152CDE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05578703-0C4E-4494-5F8E-6B4A92ABD4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918" y="3543301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3566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A46FC-DAAA-43B0-AA4C-67BB4545B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1B81817-3F74-0605-4ECA-E002AA086BA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EF9BC14-6809-58F8-56AC-35E507E79811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71A42E-8ECE-F355-9418-3FF3379F69FD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D4620E0-42B2-0867-6093-C05A3EED124D}"/>
              </a:ext>
            </a:extLst>
          </p:cNvPr>
          <p:cNvSpPr txBox="1"/>
          <p:nvPr/>
        </p:nvSpPr>
        <p:spPr>
          <a:xfrm>
            <a:off x="2209800" y="863026"/>
            <a:ext cx="102298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سوف نتعرف على جدول تحويل وحدات قياس الكتل.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يبني الأستاذ جدول التحويلات على السبورة ويعطي أمثلة عملية لإجراء التحويلات.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7B33A1A-875D-3CC3-763D-CDC3CABF534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6F9D024-F738-4631-6DD9-D3ABC0B24F9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1AE2CA5D-0BCF-6CFF-D43A-59A91847D4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918" y="3543301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7230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8D042-125E-EC3F-B162-33D0354AF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E220356-CA47-90C9-A602-8EDBE5D6D30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BB113A2-CCB8-4FCE-8547-E605986AEDA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789F32E-D8CE-C7A4-5CA9-654A616BC33B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5F01D3-F5EB-3B3C-2966-E34AF795AF17}"/>
              </a:ext>
            </a:extLst>
          </p:cNvPr>
          <p:cNvSpPr txBox="1"/>
          <p:nvPr/>
        </p:nvSpPr>
        <p:spPr>
          <a:xfrm>
            <a:off x="2209800" y="863026"/>
            <a:ext cx="102298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(الصفحة 56)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الجدول الثاني هو جدول وحدات قياس الكتل. سيساعدكم على إجراء التحويلات على وحدات قياس الكتل.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98D3F64-14FB-B343-5B33-47058C1664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325ADE2-CB64-C0C9-1C6B-CD44D3EB669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7F3C6FD-2F86-41F8-9EE7-4A89E50EC9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8531" y="4381500"/>
            <a:ext cx="13122669" cy="373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6091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EBFC1-0CB0-D061-E02B-42CC2C886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698ECAE-4621-F8F3-3FC4-218F5914FD1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1D65C1B-AB80-ACBA-7C81-2F89382FD9E2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24A0367-2330-CAD6-ED77-DD113BBFC15E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168C265-E090-D1ED-9A2E-E9DFF1309A2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B0B90BB-0B95-D77C-E003-D216079D096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F6EC058-D23F-D0AA-34E2-3EC5FFC1B7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868991"/>
            <a:ext cx="7924799" cy="500830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CF7B0B1-7506-D587-EF31-CCEFBD50DA3A}"/>
              </a:ext>
            </a:extLst>
          </p:cNvPr>
          <p:cNvSpPr txBox="1"/>
          <p:nvPr/>
        </p:nvSpPr>
        <p:spPr>
          <a:xfrm>
            <a:off x="2057400" y="876300"/>
            <a:ext cx="10591800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ألواحكم، واستعينوا بجدول وحدات قياس الكتل لإجراء بعض التحويلات.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يعطي الأستاذ 4 تحويلات على الأكثر، يتم في كل مرة التصحيح على السبورة بمرور أحد المتعلمين لإجراء التحويل أمام زملائه مع التأكيد على ضرورة الحديث بصوت مرتفع.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36773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B10DC-7702-BD67-2E8D-DB19D7A95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17FD2B-027C-17EF-AB99-64BA7064D98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62A4902-B919-35A2-8CF7-3185098E22F5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D7F7707-7FBD-BE0E-C1BE-1B282C5338FA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656F05D-2101-F485-6829-9125B549164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55D4282-E476-1E5D-FC2B-C67C2B4E14B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D6ED7E8-8993-C879-D4F2-BB7D96A118EB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51 وأنجزوا التمرين رقم 2. </a:t>
            </a:r>
            <a:endParaRPr lang="ar-MA" sz="3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3 دقائق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9C26404-B8F0-744D-8399-96833EB588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289" y="4139943"/>
            <a:ext cx="12745417" cy="441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1853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9A7E2B-6E24-8FA2-005A-F25EE9251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905F7-9E40-2C1A-ECFB-BCECFFFF52F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F7EA9F-DEAE-217E-25BF-18495C44B305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D8CA9BF-758E-7F16-C13D-F9F8E2387012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4F18235-58B7-526B-4456-3E989E254F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D1FB2BE-3378-063B-E6F1-F59ACFDAA39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6781A51-207D-A90E-AD13-B17CFE1E500F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9ECCFBC-8DBC-5E7B-BDED-FA77BA925E19}"/>
              </a:ext>
            </a:extLst>
          </p:cNvPr>
          <p:cNvSpPr txBox="1"/>
          <p:nvPr/>
        </p:nvSpPr>
        <p:spPr>
          <a:xfrm>
            <a:off x="2962290" y="300990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5041D77-9C0A-4722-CCA3-E1D975DBA749}"/>
              </a:ext>
            </a:extLst>
          </p:cNvPr>
          <p:cNvSpPr txBox="1"/>
          <p:nvPr/>
        </p:nvSpPr>
        <p:spPr>
          <a:xfrm>
            <a:off x="2997850" y="903942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51730DA-36C0-1D97-5534-4B6BF88311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5289" y="4139943"/>
            <a:ext cx="12745417" cy="441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0395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2286000" y="2889589"/>
            <a:ext cx="8458200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بعض الإنشاءات الهندسية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2400300" y="2609248"/>
            <a:ext cx="8229600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الإنشاءات الهندسية</a:t>
            </a: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" b="52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سنتذكر ما تعلمناه خلال الحصة الماضية في الإنشاءات الهندسية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1600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2C251281-D6A0-A519-5EDA-9F66889964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3958182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01DA693-0E8E-AD90-8708-02098B0D97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902" y="5593482"/>
            <a:ext cx="2809875" cy="198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5C21C-BA03-3F12-DF55-E5ADC585A3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72BCA7-3AE4-6AE4-4A73-4DE596AD4A6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644D1D-7EC7-8FE2-CFDF-4C5B43507B0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85A1561-797F-35C0-7C93-10C9545090E7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D37ACE-F2E7-9C82-9265-825ECA2E0A5B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سنبدأ أولا بكيفية إنشاء مستقيمين متوازيين.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إنشاء مستقيمين متوازيين على السبورة الجانبية باستعمال الأدوات الهندسية المناسبة.</a:t>
            </a:r>
            <a:endParaRPr lang="ar-SA" sz="3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6BEEF54-590A-213E-284E-DCCCB283466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70A70E-DEA9-77EE-E54C-DD3DB5B8D8A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CA2EC599-D5E9-6F35-5BD4-E0FE894101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40" y="3843792"/>
            <a:ext cx="5244160" cy="5181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93397E4-FA03-65E2-31D7-637E006217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3623585"/>
            <a:ext cx="4762500" cy="476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65ED26F-3503-D0A2-F50B-C4AF9726A0A9}"/>
              </a:ext>
            </a:extLst>
          </p:cNvPr>
          <p:cNvSpPr txBox="1"/>
          <p:nvPr/>
        </p:nvSpPr>
        <p:spPr>
          <a:xfrm>
            <a:off x="8827716" y="4571643"/>
            <a:ext cx="3214355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كيفية إنشاء مستقيمين متوازيين باستعمال الأدوات الهندسية.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04DA524-8F50-AD54-DA38-12B1B9D8D9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235" y="6494373"/>
            <a:ext cx="1374353" cy="9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759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D62F-2DB5-212B-DE5B-3DDA4E34D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401CDDE-43A7-151A-FED9-A9A33D02B02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89B8A9-6265-D1E1-6003-B4A4A0DF8E2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B84275-92BC-0A27-14FC-21E21AB5876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EA36B73-1E0A-2910-E2BE-36D7CB06DD97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خذوا دفاتر البحث وقوموا بإنشاء مستقيمين متوازيين كما تعلمنا. سأمر بين الصفوف لأراقب أعمالكم. لديكم دقيقة واحدة.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يحصل كل متعلم توفق في الإنشاء على نجمة.</a:t>
            </a:r>
            <a:endParaRPr lang="ar-SA" sz="3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A9E9E67-6354-04CA-6656-11C7316FA6A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7C25F4A-D7EC-3F61-DDA7-CF174798C7D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70DECB9F-A77F-0D09-06C6-5280E6147C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9316" y="3903573"/>
            <a:ext cx="4297366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4067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16F5C-2C20-C521-DF8A-4729008B9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66E3AB1-46FB-1E46-669C-B1059E821B5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6AAE52-5BE2-4F1C-2248-39802F99A9D9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5EEB18-BC6A-C12A-C029-106F0454562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E523D1A-F332-7798-2309-0D15912AEA7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سنمر الآن لتذكر كيفية إنشاء مستقيمين متعامدين.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إنشاء مستقيمين متعامدين على السبورة الجانبية باستعمال الأدوات الهندسية المناسبة.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92D7C60-A618-5587-D8E6-F191D8EEB79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1C4A557-038B-B5A6-F828-B3632A5B6A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AF9120CF-E847-FA01-9C59-692D559EC4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40" y="3843792"/>
            <a:ext cx="5244160" cy="5181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C65E8F5-C680-34FC-CABA-8810248FCB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3623585"/>
            <a:ext cx="4762500" cy="476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4778D1F-1568-90F8-F66B-8773394624F0}"/>
              </a:ext>
            </a:extLst>
          </p:cNvPr>
          <p:cNvSpPr txBox="1"/>
          <p:nvPr/>
        </p:nvSpPr>
        <p:spPr>
          <a:xfrm>
            <a:off x="8827716" y="4571643"/>
            <a:ext cx="3214355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كيفية إنشاء مستقيمين متعامدين باستعمال الأدوات الهندسية.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B22FDB7-21D1-EF1C-6299-0D7F9D51DB6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235" y="6494373"/>
            <a:ext cx="1374353" cy="9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7770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9EFCB-65BF-35C1-4BB3-8065ED850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9BC724-61D0-E960-F560-EF1FDE47B59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6ECD5A-5068-6979-A950-034D7FFC00E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98E8A15-C9E6-5615-39FF-F9712513EF7F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3EE7F1-12A9-12DC-BAA3-16B693D690E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خذوا دفاتر البحث وقوموا بإنشاء مستقيمين متعامدين كما تعلمنا. سأمر بين الصفوف لأراقب أعمالكم. لديكم دقيقة واحدة.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يحصل كل متعلم توفق في الإنشاء على نجمة.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B2D003A-8AA3-C160-3B3A-7B18D72EE16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14492E7-E09F-3203-1D71-B276E38D589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BFF2F9A-7B1A-3AF8-9063-1A5ACAE821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9316" y="3903573"/>
            <a:ext cx="4297366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0792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E1AE2-6EF7-8442-A7F8-B7D169778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85A446-786A-4DE0-70EF-A9E7FF5A555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E2EEF1-C396-6710-C650-6C4C0B601900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B3191DB-95A6-2309-5A77-86D4CB4EA31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D3DE2F-A16C-41CC-6963-A2A98B82AA3D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سنتذكر كيفية إنشاء زاوية قياسها معلوم.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إنشاء زاوية قياسها معلوم على السبورة الجانبية باستعمال الأدوات الهندسية المناسبة.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FB43FEE-6CF4-C8DF-C9EA-473097C776A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EF94885-9BC4-83A6-3337-2DFB85A8FCC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B9AF2FBD-3841-CE6C-87CA-DB6064C1F4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40" y="3843792"/>
            <a:ext cx="5244160" cy="5181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685506C-AA49-5412-751A-7F63FC4E26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3623585"/>
            <a:ext cx="4762500" cy="476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5FA55F8-72A5-25B2-5EC3-7C5AFF1CE98A}"/>
              </a:ext>
            </a:extLst>
          </p:cNvPr>
          <p:cNvSpPr txBox="1"/>
          <p:nvPr/>
        </p:nvSpPr>
        <p:spPr>
          <a:xfrm>
            <a:off x="8827716" y="4571643"/>
            <a:ext cx="3214355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كيفية إنشاء زاوية قياسها معلوم باستعمال الأدوات الهندسية.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2754240-624C-8E05-4B8D-8A7A8B276BF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235" y="6494373"/>
            <a:ext cx="1374353" cy="9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9538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A0322-936B-6569-2ECF-AFDDCF8A0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9BB2D83-140A-5348-3194-74322A100DF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D513950-2611-2D6C-E313-9DD0E16162B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F5E0737-3F74-79EC-BEEF-D683247DAD6B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523C982-E95D-C6BC-6FBF-6E49B2B88642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خذوا دفاتر البحث وقوموا بإنشاء زاوية قياسها 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130°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كما تعلمنا. سأمر بين الصفوف لأراقب أعمالكم. لديكم دقيقة واحدة.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يحصل كل متعلم توفق في الإنشاء على نجمة.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C7AACF3-94BD-0671-C928-65434CF9C8F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46359C9-C112-1934-2D3A-762F5449D88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5608FA6-8FC6-DCC4-63E6-53028EC189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9316" y="3903573"/>
            <a:ext cx="4297366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059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1447801" y="4882189"/>
            <a:ext cx="10134599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1676400" y="4926897"/>
            <a:ext cx="891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محيطات الأشكال الاعتيادية وإجراء تحويلات على وحدات القياس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إنشاءات هندسية (التوازي والتعامد، الزوايا والمنصف)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260AF-28D0-761F-AD4B-503CDD515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CE4C7AF-07C5-4204-72AF-46ED59E7154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E363FB-D735-5A9F-4D7F-F0A767A374B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1BD9A74-622B-A19B-89D4-F1993DB4660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1872CFD-9213-7432-F786-8E9E04AE3A44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سنتعرف على كيفية إنشاء منصف زاوية.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إنشاء منصف زاوية على السبورة الجانبية باستعمال الأدوات الهندسية المناسبة.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018A61C-A635-8885-14BD-F7657674690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BFCE641-E69E-5FE7-E2F6-26089CD83DD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64C9CDC0-1AED-CD13-3B32-919CE5714B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740" y="3843792"/>
            <a:ext cx="5244160" cy="5181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9C784EF-2570-8455-F39A-1DEFB02B83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300" y="3623585"/>
            <a:ext cx="4762500" cy="47625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4C07EE0-D641-2F49-8594-1A5C9900FAAA}"/>
              </a:ext>
            </a:extLst>
          </p:cNvPr>
          <p:cNvSpPr txBox="1"/>
          <p:nvPr/>
        </p:nvSpPr>
        <p:spPr>
          <a:xfrm>
            <a:off x="8827716" y="4571643"/>
            <a:ext cx="3214355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ينمذج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الأستاذ كيفية إنشاء منصف زاوية باستعمال الأدوات الهندسية.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15A5B50-FF00-5F45-63EE-25C55D5FE9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235" y="6494373"/>
            <a:ext cx="1374353" cy="96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4757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05950-5D6F-AD3E-4096-7B103587E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794E50E-12C5-F168-5028-EBF6B01239A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0F39427-1904-08A1-EE86-BE5EA5E090B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65700A-4958-7D1B-8F22-48ADA12278A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82F7905-10B7-288F-3C06-B76C2C506467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خذوا دفاتر البحث وقوموا بإنشاء منصف الزاوية التي تم إنشاؤها في النشاط السابق كما تعلمنا. سأمر بين الصفوف لأراقب أعمالكم. لديكم دقيقة واحدة.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يحصل كل متعلم توفق في الإنشاء على نجمة.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59C740C-E9E4-422E-A6AE-6B9FA7E30EF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9A53636-B223-D904-5646-227F24AB88D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05BB47D-C425-BD92-19D8-A40497E7C9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9316" y="3903573"/>
            <a:ext cx="4297366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2810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15AAA-EC38-ADEB-306B-957F7456D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2C3D57-E91E-091A-2817-97BDD58453AE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CD4AC6-359C-ED69-026C-6FEB63BB967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DA616B5-B4EC-5A59-CB87-838DB7E3908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29D1D1-E323-BDD4-A997-9EEEF0ADCBA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953D2D-E74E-E6AC-9ACA-8D428F14455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5C8F6C20-2399-55D9-3716-3F01EE6426B9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</a:t>
            </a:r>
            <a:r>
              <a:rPr lang="fr-FR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51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وأنجزوا الجزء المحدد من التمرين رقم 3.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دقيقتين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للإنجاز سيحصل الأسرع منكم والذي توفق في إنجاز المطلوب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2F0D75F-C2A4-3858-A05F-6C4A7DAD65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1" y="4056463"/>
            <a:ext cx="13164295" cy="497323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D1AC71D-E763-35C4-FA81-2EA334D8D64A}"/>
              </a:ext>
            </a:extLst>
          </p:cNvPr>
          <p:cNvSpPr/>
          <p:nvPr/>
        </p:nvSpPr>
        <p:spPr>
          <a:xfrm>
            <a:off x="6553200" y="5143500"/>
            <a:ext cx="6324600" cy="3886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9130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208A8-D8F2-0D9F-43F8-5AA959415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6F51EC-2F34-6B53-C3BD-46542A953FA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040DE3E-9795-5EC6-6EAC-5CA7C976B2ED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8EA30A6-3A2B-56CC-9BE3-A6726ACCD76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44F1A1-A319-EC83-D481-2C2131ADEA9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475B012-4537-49B4-3782-3CF05A0D23A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F036B95F-D4AF-40A8-3C48-81B5D4169D4B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E74E4BF-F8FD-2194-BE71-A7950B4D7E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1" y="4056463"/>
            <a:ext cx="13164295" cy="497323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0B7855C-ABD4-16C6-4E10-1204D6D1647F}"/>
              </a:ext>
            </a:extLst>
          </p:cNvPr>
          <p:cNvSpPr/>
          <p:nvPr/>
        </p:nvSpPr>
        <p:spPr>
          <a:xfrm>
            <a:off x="6553200" y="5143500"/>
            <a:ext cx="6324600" cy="3886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51000D5-8DDA-3153-6AB6-3FCA4DE944A1}"/>
              </a:ext>
            </a:extLst>
          </p:cNvPr>
          <p:cNvSpPr txBox="1"/>
          <p:nvPr/>
        </p:nvSpPr>
        <p:spPr>
          <a:xfrm>
            <a:off x="2962290" y="32979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5C9A6DC-925D-098E-51CB-FCAB3D0FAA7E}"/>
              </a:ext>
            </a:extLst>
          </p:cNvPr>
          <p:cNvSpPr txBox="1"/>
          <p:nvPr/>
        </p:nvSpPr>
        <p:spPr>
          <a:xfrm>
            <a:off x="2997850" y="92415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173267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8B884AD-56A4-2765-6486-839A2A0DE3CA}"/>
              </a:ext>
            </a:extLst>
          </p:cNvPr>
          <p:cNvSpPr/>
          <p:nvPr/>
        </p:nvSpPr>
        <p:spPr>
          <a:xfrm>
            <a:off x="2286000" y="2889589"/>
            <a:ext cx="8458200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3A7FFE48-4BE9-DC2B-CA5A-7EF74E89BEB9}"/>
              </a:ext>
            </a:extLst>
          </p:cNvPr>
          <p:cNvSpPr txBox="1"/>
          <p:nvPr/>
        </p:nvSpPr>
        <p:spPr>
          <a:xfrm>
            <a:off x="2400300" y="2609248"/>
            <a:ext cx="8229600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الإنشاءات الهندسية</a:t>
            </a: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4BA3E-48F3-DF4D-598F-31D0A3F15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49AF9E0-B873-7731-2DFB-5860ADAF955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121A3E4-1E97-DDBE-121A-F45AA2962D7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179D388-27F8-078C-791D-B4189B3A463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3797C7D-AAE1-D081-22F1-CB7ECA29886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64320CB-3BE1-4D12-C623-996C8DDEEAF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F22C9002-E94E-6D91-2044-16003BF5A18F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1EF5D22E-5140-9B87-C93F-AE5B1DB6DCDC}"/>
              </a:ext>
            </a:extLst>
          </p:cNvPr>
          <p:cNvSpPr/>
          <p:nvPr/>
        </p:nvSpPr>
        <p:spPr>
          <a:xfrm>
            <a:off x="1638297" y="3420423"/>
            <a:ext cx="10439401" cy="5906208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قررت تتوفر شيماء على خمس لوحات فنية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متقايسة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مستطيلة الشكل طول كل واحدة 1.6 مترا وعرضها 0.8 مترا. تريد أن تحيط كل لوحة بشريط أحمر لامع ثمنه 13 درهما للمتر الواحد.</a:t>
            </a: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احسب الثمن الإجمالي للشريط الذي ستستعمله؟</a:t>
            </a:r>
          </a:p>
        </p:txBody>
      </p:sp>
    </p:spTree>
    <p:extLst>
      <p:ext uri="{BB962C8B-B14F-4D97-AF65-F5344CB8AC3E}">
        <p14:creationId xmlns:p14="http://schemas.microsoft.com/office/powerpoint/2010/main" val="29328919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DD6E6-A1D5-A3DA-733F-04B044E0B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9DC32B7-9232-42D8-05D5-8AAD5890B2F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51F6E9-FA45-9B61-5325-FF0D7AFCAE0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F8D64C-25F1-6089-298F-0935612659D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1679BBD-116F-F65D-CDC4-D5250EF3FD8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5AF5E6-6D15-7AD5-7D9A-F67AA7D08C9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CB0A8E04-BD1D-661F-FAED-14AE213F22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0" y="4189508"/>
            <a:ext cx="7173037" cy="465118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1B0770F-2575-274A-66F9-A45B133D71EB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</p:txBody>
      </p:sp>
    </p:spTree>
    <p:extLst>
      <p:ext uri="{BB962C8B-B14F-4D97-AF65-F5344CB8AC3E}">
        <p14:creationId xmlns:p14="http://schemas.microsoft.com/office/powerpoint/2010/main" val="529639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1F24F-F437-2F11-DD81-80FE4E12E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F368503-BEE2-BEC9-C49A-589250AF1FC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F48185-234F-89FD-F413-67EBDF43C481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087F941-8507-416E-BE1E-9CF30CA7F45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420B313-5DBB-4C92-656F-8AC31072964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9BAE1-8745-75B3-ABAC-18923BAA528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7E5F53E3-B992-F36F-0778-2C0B24835E09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تفاعلي على السبورة، يتم حل المسألة باعتماد استراتيجية الأسئلة الأربعة، 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بنفس طريقة الاشتغال خلال الحصص السابقة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مطالبة المتعلمين بإنجاز العمليات الحسابية على الألواح.</a:t>
            </a:r>
            <a:endParaRPr lang="ar-SA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25349D6-D603-A242-48D9-E2353E6A6805}"/>
              </a:ext>
            </a:extLst>
          </p:cNvPr>
          <p:cNvSpPr/>
          <p:nvPr/>
        </p:nvSpPr>
        <p:spPr>
          <a:xfrm>
            <a:off x="1638297" y="3420423"/>
            <a:ext cx="10439401" cy="5906208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قررت تتوفر شيماء على خمس لوحات فنية </a:t>
            </a:r>
            <a:r>
              <a:rPr lang="ar-MA" sz="66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متقايسة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مستطيلة الشكل طول كل واحدة 1.6 مترا وعرضها 0.8 مترا. تريد أن تحيط كل لوحة بشريط أحمر لامع ثمنه 13 درهما للمتر الواحد.</a:t>
            </a: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احسب الثمن الإجمالي للشريط الذي ستستعمله؟</a:t>
            </a:r>
          </a:p>
        </p:txBody>
      </p:sp>
    </p:spTree>
    <p:extLst>
      <p:ext uri="{BB962C8B-B14F-4D97-AF65-F5344CB8AC3E}">
        <p14:creationId xmlns:p14="http://schemas.microsoft.com/office/powerpoint/2010/main" val="1685054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D342C-F229-1EB4-7644-3A0690264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F7B32E-2411-1957-9FEB-7169F026759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74287DE-7067-5801-13FB-977AE36591C0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335F1C-4135-372A-F5C8-04FEC4D31CE9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2A4F4B7-6990-9382-213C-7EE27DD73B8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EFE6D52-85A6-7F9D-0BD8-0926E3FD53A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30B6979-8275-4EAC-E754-BCE362BA07F1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51 وأنجزوا التمرين رقم 4.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دقيقتان للإنجاز سيحصل الأسرع منكم والذي توفق في إنجاز المطلوب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AE948F8-8C14-DBF2-FAB3-2D7A961533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7601" y="3948112"/>
            <a:ext cx="13040791" cy="515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4492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96AE4-0A3F-390F-CFCA-7F6E768ED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15438EB-EBB2-D19B-19E3-D73D0BA72A1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9582A0E-353D-2DCF-8555-7234BA5EC12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0604998-7B97-CEE1-4710-5C7FEBDF94C7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6F6EC36-D995-3850-3039-71C96022676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82D2A0F-5F1B-AE2A-E299-644A371CED4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الإنشاءات الهندسية </a:t>
                      </a:r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التحويلات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دعامات التذكر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DB476FF-ECC6-A3A1-1BEE-8CD6DE802096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76D3081-9F13-E398-3716-06F3FF0999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7601" y="3948112"/>
            <a:ext cx="13040791" cy="515778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4635D57-7005-322E-FFCD-052EA55E8202}"/>
              </a:ext>
            </a:extLst>
          </p:cNvPr>
          <p:cNvSpPr txBox="1"/>
          <p:nvPr/>
        </p:nvSpPr>
        <p:spPr>
          <a:xfrm>
            <a:off x="2962290" y="32217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D2169BE-6A32-5639-6472-DFD2520417C5}"/>
              </a:ext>
            </a:extLst>
          </p:cNvPr>
          <p:cNvSpPr txBox="1"/>
          <p:nvPr/>
        </p:nvSpPr>
        <p:spPr>
          <a:xfrm>
            <a:off x="2997850" y="93177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58450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677400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العرض الرقمي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المناولة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759243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المذكرة اليومية 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الإعداد المادي للأستاذ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7F2B76A-819F-38AF-4F51-5BF30EC594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1721" y="4649023"/>
            <a:ext cx="1983066" cy="285243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C4B74D0-8D36-C7C7-48DB-2248582139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094" y="4913815"/>
            <a:ext cx="2809875" cy="1980392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0168986C-84DD-3D7C-23E7-8FED50DECDE6}"/>
              </a:ext>
            </a:extLst>
          </p:cNvPr>
          <p:cNvSpPr txBox="1"/>
          <p:nvPr/>
        </p:nvSpPr>
        <p:spPr>
          <a:xfrm>
            <a:off x="4114800" y="7657672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ملحق جداول التحويلات ص 56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7FD6D83-13B3-CF0E-108E-63BE53B4D6B2}"/>
              </a:ext>
            </a:extLst>
          </p:cNvPr>
          <p:cNvSpPr txBox="1"/>
          <p:nvPr/>
        </p:nvSpPr>
        <p:spPr>
          <a:xfrm>
            <a:off x="6495574" y="7674547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الأدوات الهندسية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62733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 descr="Une image contenant rouge, capture d’écran, tapis, conception&#10;&#10;Le contenu généré par l’IA peut être incorrect.">
            <a:extLst>
              <a:ext uri="{FF2B5EF4-FFF2-40B4-BE49-F238E27FC236}">
                <a16:creationId xmlns:a16="http://schemas.microsoft.com/office/drawing/2014/main" id="{357212AB-89BE-48E8-CC2D-6DE3600283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881" y="1943100"/>
            <a:ext cx="6587319" cy="4038600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2997200" y="342900"/>
            <a:ext cx="7239000" cy="174348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200400" y="419100"/>
            <a:ext cx="67319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تتويج أبطال التحدي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0" name="TextBox 6">
            <a:extLst>
              <a:ext uri="{FF2B5EF4-FFF2-40B4-BE49-F238E27FC236}">
                <a16:creationId xmlns:a16="http://schemas.microsoft.com/office/drawing/2014/main" id="{D178EAD7-0599-A16D-5524-FF71C0CF8A78}"/>
              </a:ext>
            </a:extLst>
          </p:cNvPr>
          <p:cNvSpPr txBox="1"/>
          <p:nvPr/>
        </p:nvSpPr>
        <p:spPr>
          <a:xfrm>
            <a:off x="2667000" y="6368806"/>
            <a:ext cx="7966881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marR="0" lvl="0" indent="-571500" algn="r" defTabSz="685834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MA" sz="36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تحديد 3 تلاميذ الذين حصلوا على أكبر عدد من النجمات خلال لبنة التحدي؛</a:t>
            </a:r>
          </a:p>
          <a:p>
            <a:pPr marL="571500" marR="0" lvl="0" indent="-571500" algn="r" defTabSz="685834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يمرون إلى السبورة وينالون تصفيقات زملائهم؛</a:t>
            </a:r>
          </a:p>
          <a:p>
            <a:pPr marL="571500" marR="0" lvl="0" indent="-571500" algn="r" defTabSz="685834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MA" sz="36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تدون أسماؤهم في سبورة الأبطال.</a:t>
            </a: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srgbClr val="01070A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62177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2919553" y="3337269"/>
            <a:ext cx="77644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376753" y="3044228"/>
            <a:ext cx="7089814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بطاقات تفكيك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35" b="8035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91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بطاقات تفكيك الأعداد..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بطاقات تفكيك الأعداد</a:t>
            </a:r>
            <a:endParaRPr kumimoji="0" lang="ar-S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0443813-8A0F-8EC1-732E-D35FF66249DB}"/>
              </a:ext>
            </a:extLst>
          </p:cNvPr>
          <p:cNvGrpSpPr/>
          <p:nvPr/>
        </p:nvGrpSpPr>
        <p:grpSpPr>
          <a:xfrm>
            <a:off x="2846511" y="4172837"/>
            <a:ext cx="2717752" cy="3034617"/>
            <a:chOff x="7560235" y="3823383"/>
            <a:chExt cx="2717752" cy="3034617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7581B00B-796C-1C78-E163-63DEF7100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C4661DFF-6376-0525-BCEC-63F0E4DD0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6C3215D-98ED-60D1-0701-CD4428EE6201}"/>
              </a:ext>
            </a:extLst>
          </p:cNvPr>
          <p:cNvGrpSpPr/>
          <p:nvPr/>
        </p:nvGrpSpPr>
        <p:grpSpPr>
          <a:xfrm>
            <a:off x="1612084" y="6914875"/>
            <a:ext cx="2593303" cy="1791249"/>
            <a:chOff x="1732052" y="4407217"/>
            <a:chExt cx="2593303" cy="1791249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E0FD1EF0-AE5F-627D-CAB9-B1398CF9C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13" name="Picture 3">
              <a:extLst>
                <a:ext uri="{FF2B5EF4-FFF2-40B4-BE49-F238E27FC236}">
                  <a16:creationId xmlns:a16="http://schemas.microsoft.com/office/drawing/2014/main" id="{B0AC2441-2DBA-09C8-6A03-25E1EDC2D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32517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الأنشطة المتبقية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منازلهم مع تذكيرهم بأن مراقبة ال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4000" b="1" dirty="0" err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012274C8-4202-ED21-27B5-4518142E87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5776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92251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/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+mj-cs"/>
                        </a:rPr>
                        <a:t>التهيئة</a:t>
                      </a:r>
                      <a:endParaRPr lang="fr-MA" sz="23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+mj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3592560" y="4610988"/>
            <a:ext cx="9544050" cy="3214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3150" b="1" dirty="0">
                <a:solidFill>
                  <a:prstClr val="black"/>
                </a:solidFill>
                <a:highlight>
                  <a:srgbClr val="00FFFF"/>
                </a:highlight>
                <a:latin typeface="Dubai" panose="020B0503030403030204" pitchFamily="34" charset="-78"/>
                <a:cs typeface="Arial" panose="020B0604020202020204" pitchFamily="34" charset="0"/>
              </a:rPr>
              <a:t>يقوم الميسر(ة) بنمذجة النشاط</a:t>
            </a:r>
            <a:r>
              <a:rPr lang="ar-MA" sz="2700" b="1" dirty="0">
                <a:solidFill>
                  <a:prstClr val="black"/>
                </a:solidFill>
                <a:latin typeface="Dubai" panose="020B0503030403030204" pitchFamily="34" charset="-78"/>
                <a:cs typeface="Arial" panose="020B0604020202020204" pitchFamily="34" charset="0"/>
              </a:rPr>
              <a:t>: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يقدم للمتعلمين عددا معينا. مثلا:  </a:t>
            </a:r>
            <a:r>
              <a:rPr lang="fr-MA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1753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 </a:t>
            </a: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يسأل المتعلمين عن الكتابة المفككة، أو عن الأرقام المكونة لهذا العدد</a:t>
            </a:r>
            <a:r>
              <a:rPr lang="en-US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. </a:t>
            </a:r>
            <a:endParaRPr lang="fr-FR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يقدم الميسر الكتابة المفككة، ويشرح للمتعلمين عملية التفكيك.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 (</a:t>
            </a:r>
            <a:r>
              <a:rPr lang="fr-MA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1000+700+50+3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)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بعد إ</a:t>
            </a: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عادة الشرح للفصل بأكمله مرتين أو ثلاثة مع الحرص على تنويع الأمثلة، يقوم بوضع </a:t>
            </a: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جميع البطاقات على الأرض.</a:t>
            </a:r>
          </a:p>
        </p:txBody>
      </p:sp>
      <p:grpSp>
        <p:nvGrpSpPr>
          <p:cNvPr id="16" name="Groupe 15"/>
          <p:cNvGrpSpPr/>
          <p:nvPr/>
        </p:nvGrpSpPr>
        <p:grpSpPr>
          <a:xfrm>
            <a:off x="632063" y="4610987"/>
            <a:ext cx="2254307" cy="2079585"/>
            <a:chOff x="7560235" y="3823383"/>
            <a:chExt cx="2717752" cy="3034617"/>
          </a:xfrm>
        </p:grpSpPr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968DC7D4-304A-E530-4264-5EA1CB9F3B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9" name="Groupe 18"/>
          <p:cNvGrpSpPr/>
          <p:nvPr/>
        </p:nvGrpSpPr>
        <p:grpSpPr>
          <a:xfrm>
            <a:off x="888340" y="6837778"/>
            <a:ext cx="2144987" cy="1531233"/>
            <a:chOff x="1732052" y="4407217"/>
            <a:chExt cx="2593303" cy="1791249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21" name="Picture 3">
              <a:extLst>
                <a:ext uri="{FF2B5EF4-FFF2-40B4-BE49-F238E27FC236}">
                  <a16:creationId xmlns:a16="http://schemas.microsoft.com/office/drawing/2014/main" id="{084CE143-B19D-9069-356E-976319B4C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C511ACA5-4C9C-3429-D7D3-3B26FB11BF0C}"/>
              </a:ext>
            </a:extLst>
          </p:cNvPr>
          <p:cNvSpPr txBox="1">
            <a:spLocks/>
          </p:cNvSpPr>
          <p:nvPr/>
        </p:nvSpPr>
        <p:spPr>
          <a:xfrm>
            <a:off x="2144209" y="135088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 بطاقات تفكيك الأعداد </a:t>
            </a:r>
            <a:endParaRPr lang="ar-MA" sz="4050" b="1" dirty="0">
              <a:solidFill>
                <a:prstClr val="black"/>
              </a:solidFill>
              <a:latin typeface="29LT Bukra Regular" panose="020B0604020202020204" charset="-78"/>
              <a:ea typeface="Arial Black"/>
              <a:cs typeface="+mj-cs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32575507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4F64E1F-21E0-0DB3-6356-56A321E794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6D91A2-AFD6-90DB-911A-5134C34B5D25}"/>
              </a:ext>
            </a:extLst>
          </p:cNvPr>
          <p:cNvSpPr txBox="1"/>
          <p:nvPr/>
        </p:nvSpPr>
        <p:spPr>
          <a:xfrm>
            <a:off x="3245451" y="3278818"/>
            <a:ext cx="9910981" cy="4877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يكتب على السبورة عددا من ثلاثة أو أربعة أرقام، ويطلب من المتعلمين قراءته بصوت مرتفع.</a:t>
            </a:r>
            <a:endParaRPr lang="fr-FR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يطلب من أحد المتعلمين القيام للسبورة لتمثيل هذا العدد على شكل كتابة مفككة باستخدام بطاقات التركيب</a:t>
            </a:r>
            <a:r>
              <a:rPr lang="en-US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.</a:t>
            </a:r>
            <a:endParaRPr lang="fr-FR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S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يطلب من المتعلم إظهار الكتابة المفككة لأصدقائه</a:t>
            </a:r>
            <a:r>
              <a:rPr lang="en-US" sz="2250" b="1" dirty="0">
                <a:solidFill>
                  <a:prstClr val="black"/>
                </a:solidFill>
                <a:latin typeface="Dubai" panose="020B0503030403030204" pitchFamily="34" charset="-78"/>
              </a:rPr>
              <a:t>.</a:t>
            </a:r>
            <a:endParaRPr lang="ar-MA" sz="2250" b="1" dirty="0">
              <a:solidFill>
                <a:prstClr val="black"/>
              </a:solidFill>
              <a:latin typeface="Dubai" panose="020B0503030403030204" pitchFamily="34" charset="-78"/>
              <a:cs typeface="Times New Roman" panose="02020603050405020304" pitchFamily="18" charset="0"/>
            </a:endParaRP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يقسم الميسر المتعلمين إلى مجموعات صغرى من 4 إلى 5 أفراد، ويوزع على كل مجموعة بطاقات التركيب.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ينظم الميسر مسابقة بين المجموعات لتحديد الكتابة المفككة للأعداد المقدمة على السبورة.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يحرص الميسر أثناء الشرح على اختيار الأعداد المناسبة لمستوى المتعلمين.</a:t>
            </a:r>
          </a:p>
          <a:p>
            <a:pPr marL="321469" indent="-321469" algn="just" defTabSz="1028700" rtl="1">
              <a:lnSpc>
                <a:spcPct val="150000"/>
              </a:lnSpc>
              <a:spcBef>
                <a:spcPts val="248"/>
              </a:spcBef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lang="ar-MA" sz="2250" b="1" dirty="0">
                <a:solidFill>
                  <a:prstClr val="black"/>
                </a:solidFill>
                <a:latin typeface="Dubai" panose="020B0503030403030204" pitchFamily="34" charset="-78"/>
                <a:cs typeface="Times New Roman" panose="02020603050405020304" pitchFamily="18" charset="0"/>
              </a:rPr>
              <a:t>يحرص الميسر على توفير العدد الكافي من بطاقات التركيب لمجموعات العمل.</a:t>
            </a:r>
            <a:endParaRPr lang="fr-MA" sz="2250" b="1" dirty="0">
              <a:solidFill>
                <a:prstClr val="black"/>
              </a:solidFill>
              <a:latin typeface="Dubai" panose="020B0503030403030204" pitchFamily="34" charset="-78"/>
            </a:endParaRPr>
          </a:p>
        </p:txBody>
      </p:sp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26A99F63-E372-5387-74ED-EB412590B63C}"/>
              </a:ext>
            </a:extLst>
          </p:cNvPr>
          <p:cNvSpPr txBox="1">
            <a:spLocks/>
          </p:cNvSpPr>
          <p:nvPr/>
        </p:nvSpPr>
        <p:spPr>
          <a:xfrm>
            <a:off x="2144209" y="135088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29LT Bukra Regular" panose="020B0604020202020204" charset="-78"/>
                <a:cs typeface="+mj-cs"/>
                <a:sym typeface="Arial Black"/>
              </a:rPr>
              <a:t>  بطاقات تفكيك الأعداد </a:t>
            </a:r>
            <a:endParaRPr lang="ar-MA" sz="4050" b="1" dirty="0">
              <a:solidFill>
                <a:prstClr val="black"/>
              </a:solidFill>
              <a:latin typeface="29LT Bukra Regular" panose="020B0604020202020204" charset="-78"/>
              <a:ea typeface="Arial Black"/>
              <a:cs typeface="+mj-cs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562526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5334000" y="5377516"/>
            <a:ext cx="57814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–الإنشاءات الهندسية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التوازي والتعامد، الزوايا والمنصف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باستعمال استراتيجية الأسئلة الأربعة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3123254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– بناء دعامات التذكر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محيط: المعين ومتوازي الأضلاع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4218539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التحويلات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تحويل وحدات قياس الكتل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954056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 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بطاقات تفكيك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40926" y="2857500"/>
            <a:ext cx="846729" cy="96371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4129745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577545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2086" y="6839336"/>
            <a:ext cx="753201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28755</TotalTime>
  <Words>1778</Words>
  <Application>Microsoft Office PowerPoint</Application>
  <PresentationFormat>Personnalisé</PresentationFormat>
  <Paragraphs>377</Paragraphs>
  <Slides>56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56</vt:i4>
      </vt:variant>
    </vt:vector>
  </HeadingPairs>
  <TitlesOfParts>
    <vt:vector size="71" baseType="lpstr">
      <vt:lpstr>Montserrat Medium</vt:lpstr>
      <vt:lpstr>Carelia</vt:lpstr>
      <vt:lpstr>Montserrat Light</vt:lpstr>
      <vt:lpstr>Dreaming Outloud Script Pro</vt:lpstr>
      <vt:lpstr>Montserrat</vt:lpstr>
      <vt:lpstr>Dosis</vt:lpstr>
      <vt:lpstr>Arial</vt:lpstr>
      <vt:lpstr>Wingdings</vt:lpstr>
      <vt:lpstr>29LT Bukra Regular</vt:lpstr>
      <vt:lpstr>Microsoft Uighur</vt:lpstr>
      <vt:lpstr>Dubai</vt:lpstr>
      <vt:lpstr>Calibri Light</vt:lpstr>
      <vt:lpstr>Calibri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239</cp:revision>
  <dcterms:created xsi:type="dcterms:W3CDTF">2006-08-16T00:00:00Z</dcterms:created>
  <dcterms:modified xsi:type="dcterms:W3CDTF">2025-10-03T12:54:26Z</dcterms:modified>
  <dc:identifier>DAFtlvZnwz4</dc:identifier>
</cp:coreProperties>
</file>