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61" r:id="rId2"/>
  </p:sldMasterIdLst>
  <p:notesMasterIdLst>
    <p:notesMasterId r:id="rId57"/>
  </p:notesMasterIdLst>
  <p:sldIdLst>
    <p:sldId id="257" r:id="rId3"/>
    <p:sldId id="2134808553" r:id="rId4"/>
    <p:sldId id="2134808554" r:id="rId5"/>
    <p:sldId id="2134808552" r:id="rId6"/>
    <p:sldId id="2147482528" r:id="rId7"/>
    <p:sldId id="2134805155" r:id="rId8"/>
    <p:sldId id="2134808443" r:id="rId9"/>
    <p:sldId id="2134808556" r:id="rId10"/>
    <p:sldId id="386" r:id="rId11"/>
    <p:sldId id="2134808444" r:id="rId12"/>
    <p:sldId id="2134808674" r:id="rId13"/>
    <p:sldId id="2134805396" r:id="rId14"/>
    <p:sldId id="2134808570" r:id="rId15"/>
    <p:sldId id="2134808590" r:id="rId16"/>
    <p:sldId id="2147482529" r:id="rId17"/>
    <p:sldId id="2147482530" r:id="rId18"/>
    <p:sldId id="2147482531" r:id="rId19"/>
    <p:sldId id="2147482532" r:id="rId20"/>
    <p:sldId id="2147482533" r:id="rId21"/>
    <p:sldId id="2147482534" r:id="rId22"/>
    <p:sldId id="2147482535" r:id="rId23"/>
    <p:sldId id="2147482536" r:id="rId24"/>
    <p:sldId id="2134808459" r:id="rId25"/>
    <p:sldId id="2134808653" r:id="rId26"/>
    <p:sldId id="2147482537" r:id="rId27"/>
    <p:sldId id="2147482538" r:id="rId28"/>
    <p:sldId id="2147482539" r:id="rId29"/>
    <p:sldId id="2147482541" r:id="rId30"/>
    <p:sldId id="2147482542" r:id="rId31"/>
    <p:sldId id="2147482543" r:id="rId32"/>
    <p:sldId id="2134808460" r:id="rId33"/>
    <p:sldId id="2134808453" r:id="rId34"/>
    <p:sldId id="2147482544" r:id="rId35"/>
    <p:sldId id="2147482545" r:id="rId36"/>
    <p:sldId id="2147482546" r:id="rId37"/>
    <p:sldId id="2147482547" r:id="rId38"/>
    <p:sldId id="2147482548" r:id="rId39"/>
    <p:sldId id="2147482549" r:id="rId40"/>
    <p:sldId id="2147482550" r:id="rId41"/>
    <p:sldId id="2147482551" r:id="rId42"/>
    <p:sldId id="2147482552" r:id="rId43"/>
    <p:sldId id="2147482554" r:id="rId44"/>
    <p:sldId id="2134808543" r:id="rId45"/>
    <p:sldId id="2147482555" r:id="rId46"/>
    <p:sldId id="2147482557" r:id="rId47"/>
    <p:sldId id="2147482556" r:id="rId48"/>
    <p:sldId id="2147482558" r:id="rId49"/>
    <p:sldId id="2147482559" r:id="rId50"/>
    <p:sldId id="2134808690" r:id="rId51"/>
    <p:sldId id="2134808691" r:id="rId52"/>
    <p:sldId id="2134808503" r:id="rId53"/>
    <p:sldId id="2134808504" r:id="rId54"/>
    <p:sldId id="2134804381" r:id="rId55"/>
    <p:sldId id="2134804382" r:id="rId56"/>
  </p:sldIdLst>
  <p:sldSz cx="13716000" cy="10287000"/>
  <p:notesSz cx="6858000" cy="9144000"/>
  <p:embeddedFontLst>
    <p:embeddedFont>
      <p:font typeface="29LT Bukra Regular" panose="020B0604020202020204" charset="0"/>
      <p:regular r:id="rId58"/>
    </p:embeddedFont>
    <p:embeddedFont>
      <p:font typeface="Carelia" panose="020B0604020202020204" charset="0"/>
      <p:regular r:id="rId59"/>
    </p:embeddedFont>
    <p:embeddedFont>
      <p:font typeface="Dosis" pitchFamily="2" charset="0"/>
      <p:regular r:id="rId60"/>
      <p:bold r:id="rId61"/>
    </p:embeddedFont>
    <p:embeddedFont>
      <p:font typeface="Dubai" panose="020B0503030403030204" pitchFamily="34" charset="-78"/>
      <p:regular r:id="rId62"/>
      <p:bold r:id="rId63"/>
    </p:embeddedFont>
    <p:embeddedFont>
      <p:font typeface="Microsoft Uighur" panose="02000000000000000000" pitchFamily="2" charset="-78"/>
      <p:regular r:id="rId64"/>
      <p:bold r:id="rId65"/>
    </p:embeddedFont>
    <p:embeddedFont>
      <p:font typeface="Montserrat" panose="00000500000000000000" pitchFamily="2" charset="0"/>
      <p:regular r:id="rId66"/>
      <p:bold r:id="rId67"/>
      <p:italic r:id="rId68"/>
      <p:boldItalic r:id="rId69"/>
    </p:embeddedFont>
    <p:embeddedFont>
      <p:font typeface="Montserrat Light" panose="00000400000000000000" pitchFamily="2" charset="0"/>
      <p:regular r:id="rId70"/>
      <p:italic r:id="rId71"/>
    </p:embeddedFont>
    <p:embeddedFont>
      <p:font typeface="Montserrat Medium" panose="00000600000000000000" pitchFamily="2" charset="0"/>
      <p:regular r:id="rId72"/>
      <p:italic r:id="rId73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29D4A"/>
    <a:srgbClr val="02BDC9"/>
    <a:srgbClr val="F98F51"/>
    <a:srgbClr val="0097B2"/>
    <a:srgbClr val="4AC283"/>
    <a:srgbClr val="3D8FA5"/>
    <a:srgbClr val="106585"/>
    <a:srgbClr val="7ACFB0"/>
    <a:srgbClr val="FCCF9E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132" autoAdjust="0"/>
    <p:restoredTop sz="95226" autoAdjust="0"/>
  </p:normalViewPr>
  <p:slideViewPr>
    <p:cSldViewPr>
      <p:cViewPr varScale="1">
        <p:scale>
          <a:sx n="47" d="100"/>
          <a:sy n="47" d="100"/>
        </p:scale>
        <p:origin x="1308" y="48"/>
      </p:cViewPr>
      <p:guideLst>
        <p:guide orient="horz" pos="216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-22579"/>
    </p:cViewPr>
  </p:sorterViewPr>
  <p:notesViewPr>
    <p:cSldViewPr>
      <p:cViewPr>
        <p:scale>
          <a:sx n="80" d="100"/>
          <a:sy n="80" d="100"/>
        </p:scale>
        <p:origin x="2755" y="-451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63" Type="http://schemas.openxmlformats.org/officeDocument/2006/relationships/font" Target="fonts/font6.fntdata"/><Relationship Id="rId68" Type="http://schemas.openxmlformats.org/officeDocument/2006/relationships/font" Target="fonts/font11.fntdata"/><Relationship Id="rId16" Type="http://schemas.openxmlformats.org/officeDocument/2006/relationships/slide" Target="slides/slide1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font" Target="fonts/font1.fntdata"/><Relationship Id="rId66" Type="http://schemas.openxmlformats.org/officeDocument/2006/relationships/font" Target="fonts/font9.fntdata"/><Relationship Id="rId74" Type="http://schemas.openxmlformats.org/officeDocument/2006/relationships/presProps" Target="presProps.xml"/><Relationship Id="rId5" Type="http://schemas.openxmlformats.org/officeDocument/2006/relationships/slide" Target="slides/slide3.xml"/><Relationship Id="rId61" Type="http://schemas.openxmlformats.org/officeDocument/2006/relationships/font" Target="fonts/font4.fntdata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64" Type="http://schemas.openxmlformats.org/officeDocument/2006/relationships/font" Target="fonts/font7.fntdata"/><Relationship Id="rId69" Type="http://schemas.openxmlformats.org/officeDocument/2006/relationships/font" Target="fonts/font12.fntdata"/><Relationship Id="rId77" Type="http://schemas.openxmlformats.org/officeDocument/2006/relationships/tableStyles" Target="tableStyles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72" Type="http://schemas.openxmlformats.org/officeDocument/2006/relationships/font" Target="fonts/font15.fntdata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font" Target="fonts/font2.fntdata"/><Relationship Id="rId67" Type="http://schemas.openxmlformats.org/officeDocument/2006/relationships/font" Target="fonts/font10.fntdata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font" Target="fonts/font5.fntdata"/><Relationship Id="rId70" Type="http://schemas.openxmlformats.org/officeDocument/2006/relationships/font" Target="fonts/font13.fntdata"/><Relationship Id="rId75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font" Target="fonts/font3.fntdata"/><Relationship Id="rId65" Type="http://schemas.openxmlformats.org/officeDocument/2006/relationships/font" Target="fonts/font8.fntdata"/><Relationship Id="rId73" Type="http://schemas.openxmlformats.org/officeDocument/2006/relationships/font" Target="fonts/font16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9" Type="http://schemas.openxmlformats.org/officeDocument/2006/relationships/slide" Target="slides/slide37.xml"/><Relationship Id="rId34" Type="http://schemas.openxmlformats.org/officeDocument/2006/relationships/slide" Target="slides/slide32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76" Type="http://schemas.openxmlformats.org/officeDocument/2006/relationships/theme" Target="theme/theme1.xml"/><Relationship Id="rId7" Type="http://schemas.openxmlformats.org/officeDocument/2006/relationships/slide" Target="slides/slide5.xml"/><Relationship Id="rId71" Type="http://schemas.openxmlformats.org/officeDocument/2006/relationships/font" Target="fonts/font14.fntdata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54976A81-8849-4F35-8359-AD67C3A6D20C}" type="datetimeFigureOut">
              <a:rPr lang="fr-MA" smtClean="0"/>
              <a:pPr/>
              <a:t>03/10/2025</a:t>
            </a:fld>
            <a:endParaRPr lang="fr-MA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MA" dirty="0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BA0AE87F-B08A-4342-80EC-80A3A2B8D41A}" type="slidenum">
              <a:rPr lang="fr-MA" smtClean="0"/>
              <a:pPr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7908784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3" name="Google Shape;143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05717072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3" name="Google Shape;143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4998123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3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3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0E1A7D-133A-C7BA-56F0-FA5259A55FD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6750"/>
            </a:lvl1pPr>
          </a:lstStyle>
          <a:p>
            <a:r>
              <a:rPr lang="en-GB"/>
              <a:t>Click to edit Master title style</a:t>
            </a:r>
            <a:endParaRPr lang="fr-FR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2817977-2114-8769-90D3-24A916DD375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2700"/>
            </a:lvl1pPr>
            <a:lvl2pPr marL="514350" indent="0" algn="ctr">
              <a:buNone/>
              <a:defRPr sz="2250"/>
            </a:lvl2pPr>
            <a:lvl3pPr marL="1028700" indent="0" algn="ctr">
              <a:buNone/>
              <a:defRPr sz="2025"/>
            </a:lvl3pPr>
            <a:lvl4pPr marL="1543050" indent="0" algn="ctr">
              <a:buNone/>
              <a:defRPr sz="1800"/>
            </a:lvl4pPr>
            <a:lvl5pPr marL="2057400" indent="0" algn="ctr">
              <a:buNone/>
              <a:defRPr sz="1800"/>
            </a:lvl5pPr>
            <a:lvl6pPr marL="2571750" indent="0" algn="ctr">
              <a:buNone/>
              <a:defRPr sz="1800"/>
            </a:lvl6pPr>
            <a:lvl7pPr marL="3086100" indent="0" algn="ctr">
              <a:buNone/>
              <a:defRPr sz="1800"/>
            </a:lvl7pPr>
            <a:lvl8pPr marL="3600450" indent="0" algn="ctr">
              <a:buNone/>
              <a:defRPr sz="1800"/>
            </a:lvl8pPr>
            <a:lvl9pPr marL="4114800" indent="0" algn="ctr">
              <a:buNone/>
              <a:defRPr sz="1800"/>
            </a:lvl9pPr>
          </a:lstStyle>
          <a:p>
            <a:r>
              <a:rPr lang="en-GB"/>
              <a:t>Click to edit Master subtitle style</a:t>
            </a:r>
            <a:endParaRPr lang="fr-F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75FD0DF-2F7C-4822-77AD-0F3908F485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6AEF54-8020-264E-8633-EC076FC4BE11}" type="datetimeFigureOut">
              <a:rPr lang="fr-FR" smtClean="0"/>
              <a:t>03/10/2025</a:t>
            </a:fld>
            <a:endParaRPr lang="fr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53959EE-46B8-70D4-AAD2-1EED90C2B6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0FEE603-8AC5-62D8-40DB-71E4F8049A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431A4C-33E2-9F49-8919-F092A1624A0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1325261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060B05-AE0D-C0A6-993B-BEEEA4D97E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fr-F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A33F8C-2FA1-99D0-42E2-4E48A168E7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r-F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4B2BAF6-8D2B-E9B5-7791-8E66FF697B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6AEF54-8020-264E-8633-EC076FC4BE11}" type="datetimeFigureOut">
              <a:rPr lang="fr-FR" smtClean="0"/>
              <a:t>03/10/2025</a:t>
            </a:fld>
            <a:endParaRPr lang="fr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BAB19E-7906-140B-9F51-C32F2123CB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9ACAD24-F178-81A6-6D9A-CF01BF127A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431A4C-33E2-9F49-8919-F092A1624A0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9323421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CBD564-84B5-86E7-115E-F55658D543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08"/>
            <a:ext cx="11830050" cy="4279106"/>
          </a:xfrm>
        </p:spPr>
        <p:txBody>
          <a:bodyPr anchor="b"/>
          <a:lstStyle>
            <a:lvl1pPr>
              <a:defRPr sz="6750"/>
            </a:lvl1pPr>
          </a:lstStyle>
          <a:p>
            <a:r>
              <a:rPr lang="en-GB"/>
              <a:t>Click to edit Master title style</a:t>
            </a:r>
            <a:endParaRPr lang="fr-F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ED527C3-460A-283D-5920-9720C9859C0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5"/>
            <a:ext cx="11830050" cy="2250281"/>
          </a:xfrm>
        </p:spPr>
        <p:txBody>
          <a:bodyPr/>
          <a:lstStyle>
            <a:lvl1pPr marL="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1pPr>
            <a:lvl2pPr marL="514350" indent="0">
              <a:buNone/>
              <a:defRPr sz="2250">
                <a:solidFill>
                  <a:schemeClr val="tx1">
                    <a:tint val="75000"/>
                  </a:schemeClr>
                </a:solidFill>
              </a:defRPr>
            </a:lvl2pPr>
            <a:lvl3pPr marL="1028700" indent="0">
              <a:buNone/>
              <a:defRPr sz="2025">
                <a:solidFill>
                  <a:schemeClr val="tx1">
                    <a:tint val="75000"/>
                  </a:schemeClr>
                </a:solidFill>
              </a:defRPr>
            </a:lvl3pPr>
            <a:lvl4pPr marL="154305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4pPr>
            <a:lvl5pPr marL="2057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5pPr>
            <a:lvl6pPr marL="257175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6pPr>
            <a:lvl7pPr marL="30861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7pPr>
            <a:lvl8pPr marL="360045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8pPr>
            <a:lvl9pPr marL="41148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5A59D4-027F-8CBE-5422-4F5C374770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6AEF54-8020-264E-8633-EC076FC4BE11}" type="datetimeFigureOut">
              <a:rPr lang="fr-FR" smtClean="0"/>
              <a:t>03/10/2025</a:t>
            </a:fld>
            <a:endParaRPr lang="fr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C2F1D5-935B-9A0E-4D5B-A55556937C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09537EC-8FA4-669A-0227-9286C2534A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431A4C-33E2-9F49-8919-F092A1624A0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4749108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44B1A8-7534-9F2B-EE7E-243597D73F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fr-F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76DBEA-85C1-6821-9DAD-80C197D1AC1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r-FR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356D35F-6426-DCDC-7FD1-969A9C9BEA2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r-FR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CAFDCF5-88B6-3275-4126-7DF39F9B80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6AEF54-8020-264E-8633-EC076FC4BE11}" type="datetimeFigureOut">
              <a:rPr lang="fr-FR" smtClean="0"/>
              <a:t>03/10/2025</a:t>
            </a:fld>
            <a:endParaRPr lang="fr-F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B98BCF0-0953-206C-BEDC-86525F7DF5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1B1A3C4-7DBF-6ACC-7B2E-D7EB83C54C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431A4C-33E2-9F49-8919-F092A1624A0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8409287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C7838A-B38A-7D81-7135-6775BCAB75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88"/>
            <a:ext cx="11830050" cy="1988345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fr-F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94C4F29-D0FA-AF8F-1200-28B19CC809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5"/>
            <a:ext cx="5802510" cy="1235868"/>
          </a:xfrm>
        </p:spPr>
        <p:txBody>
          <a:bodyPr anchor="b"/>
          <a:lstStyle>
            <a:lvl1pPr marL="0" indent="0">
              <a:buNone/>
              <a:defRPr sz="2700" b="1"/>
            </a:lvl1pPr>
            <a:lvl2pPr marL="514350" indent="0">
              <a:buNone/>
              <a:defRPr sz="2250" b="1"/>
            </a:lvl2pPr>
            <a:lvl3pPr marL="1028700" indent="0">
              <a:buNone/>
              <a:defRPr sz="2025" b="1"/>
            </a:lvl3pPr>
            <a:lvl4pPr marL="1543050" indent="0">
              <a:buNone/>
              <a:defRPr sz="1800" b="1"/>
            </a:lvl4pPr>
            <a:lvl5pPr marL="2057400" indent="0">
              <a:buNone/>
              <a:defRPr sz="1800" b="1"/>
            </a:lvl5pPr>
            <a:lvl6pPr marL="2571750" indent="0">
              <a:buNone/>
              <a:defRPr sz="1800" b="1"/>
            </a:lvl6pPr>
            <a:lvl7pPr marL="3086100" indent="0">
              <a:buNone/>
              <a:defRPr sz="1800" b="1"/>
            </a:lvl7pPr>
            <a:lvl8pPr marL="3600450" indent="0">
              <a:buNone/>
              <a:defRPr sz="1800" b="1"/>
            </a:lvl8pPr>
            <a:lvl9pPr marL="4114800" indent="0">
              <a:buNone/>
              <a:defRPr sz="18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FB77517-2A09-8356-725B-E4F5C27AFD2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3"/>
            <a:ext cx="5802510" cy="5526882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r-FR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600CA60-C8A9-95A4-A811-16063AF8FCF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5" y="2521745"/>
            <a:ext cx="5831087" cy="1235868"/>
          </a:xfrm>
        </p:spPr>
        <p:txBody>
          <a:bodyPr anchor="b"/>
          <a:lstStyle>
            <a:lvl1pPr marL="0" indent="0">
              <a:buNone/>
              <a:defRPr sz="2700" b="1"/>
            </a:lvl1pPr>
            <a:lvl2pPr marL="514350" indent="0">
              <a:buNone/>
              <a:defRPr sz="2250" b="1"/>
            </a:lvl2pPr>
            <a:lvl3pPr marL="1028700" indent="0">
              <a:buNone/>
              <a:defRPr sz="2025" b="1"/>
            </a:lvl3pPr>
            <a:lvl4pPr marL="1543050" indent="0">
              <a:buNone/>
              <a:defRPr sz="1800" b="1"/>
            </a:lvl4pPr>
            <a:lvl5pPr marL="2057400" indent="0">
              <a:buNone/>
              <a:defRPr sz="1800" b="1"/>
            </a:lvl5pPr>
            <a:lvl6pPr marL="2571750" indent="0">
              <a:buNone/>
              <a:defRPr sz="1800" b="1"/>
            </a:lvl6pPr>
            <a:lvl7pPr marL="3086100" indent="0">
              <a:buNone/>
              <a:defRPr sz="1800" b="1"/>
            </a:lvl7pPr>
            <a:lvl8pPr marL="3600450" indent="0">
              <a:buNone/>
              <a:defRPr sz="1800" b="1"/>
            </a:lvl8pPr>
            <a:lvl9pPr marL="4114800" indent="0">
              <a:buNone/>
              <a:defRPr sz="18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181DEBB-336F-0C2C-200C-A303C85E3E8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5" y="3757613"/>
            <a:ext cx="5831087" cy="5526882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r-FR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86DF03B-31AD-EA1B-F705-1B955B9F10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6AEF54-8020-264E-8633-EC076FC4BE11}" type="datetimeFigureOut">
              <a:rPr lang="fr-FR" smtClean="0"/>
              <a:t>03/10/2025</a:t>
            </a:fld>
            <a:endParaRPr lang="fr-FR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A77AF87-2B70-7831-24D9-757DB92161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AC9090C-A3A0-8996-00BF-4C87AB5E41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431A4C-33E2-9F49-8919-F092A1624A0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3534718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01122B-589B-75E1-EEF5-360470CB97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fr-F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760C526-01BF-2678-FC3F-57E6B2CDF8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6AEF54-8020-264E-8633-EC076FC4BE11}" type="datetimeFigureOut">
              <a:rPr lang="fr-FR" smtClean="0"/>
              <a:t>03/10/2025</a:t>
            </a:fld>
            <a:endParaRPr lang="fr-F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486AC3B-610F-95F6-1333-8748B31FCF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17A35C6-9A41-8B82-4892-2A99A45934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431A4C-33E2-9F49-8919-F092A1624A0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6605275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920A9E8-7908-1260-3348-E55AF96BA8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6AEF54-8020-264E-8633-EC076FC4BE11}" type="datetimeFigureOut">
              <a:rPr lang="fr-FR" smtClean="0"/>
              <a:t>03/10/2025</a:t>
            </a:fld>
            <a:endParaRPr lang="fr-FR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FB2726B-AD8A-B55C-1C59-F028EC2BC1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29BD0E3-4A2F-B68F-0D2E-B50439E770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431A4C-33E2-9F49-8919-F092A1624A0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4487179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72FF7B-DDAE-EF54-5B92-FD50122047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3600"/>
            </a:lvl1pPr>
          </a:lstStyle>
          <a:p>
            <a:r>
              <a:rPr lang="en-GB"/>
              <a:t>Click to edit Master title style</a:t>
            </a:r>
            <a:endParaRPr lang="fr-F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3D2F47-A16E-4816-238B-7970F79269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87" y="1481138"/>
            <a:ext cx="6943725" cy="7310438"/>
          </a:xfrm>
        </p:spPr>
        <p:txBody>
          <a:bodyPr/>
          <a:lstStyle>
            <a:lvl1pPr>
              <a:defRPr sz="3600"/>
            </a:lvl1pPr>
            <a:lvl2pPr>
              <a:defRPr sz="3150"/>
            </a:lvl2pPr>
            <a:lvl3pPr>
              <a:defRPr sz="2700"/>
            </a:lvl3pPr>
            <a:lvl4pPr>
              <a:defRPr sz="2250"/>
            </a:lvl4pPr>
            <a:lvl5pPr>
              <a:defRPr sz="2250"/>
            </a:lvl5pPr>
            <a:lvl6pPr>
              <a:defRPr sz="2250"/>
            </a:lvl6pPr>
            <a:lvl7pPr>
              <a:defRPr sz="2250"/>
            </a:lvl7pPr>
            <a:lvl8pPr>
              <a:defRPr sz="2250"/>
            </a:lvl8pPr>
            <a:lvl9pPr>
              <a:defRPr sz="225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r-F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E420B14-7611-2175-A553-108549621FF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1800"/>
            </a:lvl1pPr>
            <a:lvl2pPr marL="514350" indent="0">
              <a:buNone/>
              <a:defRPr sz="1575"/>
            </a:lvl2pPr>
            <a:lvl3pPr marL="1028700" indent="0">
              <a:buNone/>
              <a:defRPr sz="1350"/>
            </a:lvl3pPr>
            <a:lvl4pPr marL="1543050" indent="0">
              <a:buNone/>
              <a:defRPr sz="1125"/>
            </a:lvl4pPr>
            <a:lvl5pPr marL="2057400" indent="0">
              <a:buNone/>
              <a:defRPr sz="1125"/>
            </a:lvl5pPr>
            <a:lvl6pPr marL="2571750" indent="0">
              <a:buNone/>
              <a:defRPr sz="1125"/>
            </a:lvl6pPr>
            <a:lvl7pPr marL="3086100" indent="0">
              <a:buNone/>
              <a:defRPr sz="1125"/>
            </a:lvl7pPr>
            <a:lvl8pPr marL="3600450" indent="0">
              <a:buNone/>
              <a:defRPr sz="1125"/>
            </a:lvl8pPr>
            <a:lvl9pPr marL="4114800" indent="0">
              <a:buNone/>
              <a:defRPr sz="1125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9F203B8-DCAF-0CDA-17AC-4131BA35F7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6AEF54-8020-264E-8633-EC076FC4BE11}" type="datetimeFigureOut">
              <a:rPr lang="fr-FR" smtClean="0"/>
              <a:t>03/10/2025</a:t>
            </a:fld>
            <a:endParaRPr lang="fr-F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E6EABE8-1034-2E11-57E6-536A8145D1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83B5A67-99A1-AF6F-EE71-5A3F4BE5A5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431A4C-33E2-9F49-8919-F092A1624A0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15208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9887DF-05E6-FF46-D444-52E565E99C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3600"/>
            </a:lvl1pPr>
          </a:lstStyle>
          <a:p>
            <a:r>
              <a:rPr lang="en-GB"/>
              <a:t>Click to edit Master title style</a:t>
            </a:r>
            <a:endParaRPr lang="fr-FR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D7DDEE1-2F69-51BE-B875-00F7CCF4B64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87" y="1481138"/>
            <a:ext cx="6943725" cy="7310438"/>
          </a:xfrm>
        </p:spPr>
        <p:txBody>
          <a:bodyPr/>
          <a:lstStyle>
            <a:lvl1pPr marL="0" indent="0">
              <a:buNone/>
              <a:defRPr sz="3600"/>
            </a:lvl1pPr>
            <a:lvl2pPr marL="514350" indent="0">
              <a:buNone/>
              <a:defRPr sz="3150"/>
            </a:lvl2pPr>
            <a:lvl3pPr marL="1028700" indent="0">
              <a:buNone/>
              <a:defRPr sz="2700"/>
            </a:lvl3pPr>
            <a:lvl4pPr marL="1543050" indent="0">
              <a:buNone/>
              <a:defRPr sz="2250"/>
            </a:lvl4pPr>
            <a:lvl5pPr marL="2057400" indent="0">
              <a:buNone/>
              <a:defRPr sz="2250"/>
            </a:lvl5pPr>
            <a:lvl6pPr marL="2571750" indent="0">
              <a:buNone/>
              <a:defRPr sz="2250"/>
            </a:lvl6pPr>
            <a:lvl7pPr marL="3086100" indent="0">
              <a:buNone/>
              <a:defRPr sz="2250"/>
            </a:lvl7pPr>
            <a:lvl8pPr marL="3600450" indent="0">
              <a:buNone/>
              <a:defRPr sz="2250"/>
            </a:lvl8pPr>
            <a:lvl9pPr marL="4114800" indent="0">
              <a:buNone/>
              <a:defRPr sz="2250"/>
            </a:lvl9pPr>
          </a:lstStyle>
          <a:p>
            <a:endParaRPr lang="fr-F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BF25769-1055-6E36-0171-F107295ACF9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1800"/>
            </a:lvl1pPr>
            <a:lvl2pPr marL="514350" indent="0">
              <a:buNone/>
              <a:defRPr sz="1575"/>
            </a:lvl2pPr>
            <a:lvl3pPr marL="1028700" indent="0">
              <a:buNone/>
              <a:defRPr sz="1350"/>
            </a:lvl3pPr>
            <a:lvl4pPr marL="1543050" indent="0">
              <a:buNone/>
              <a:defRPr sz="1125"/>
            </a:lvl4pPr>
            <a:lvl5pPr marL="2057400" indent="0">
              <a:buNone/>
              <a:defRPr sz="1125"/>
            </a:lvl5pPr>
            <a:lvl6pPr marL="2571750" indent="0">
              <a:buNone/>
              <a:defRPr sz="1125"/>
            </a:lvl6pPr>
            <a:lvl7pPr marL="3086100" indent="0">
              <a:buNone/>
              <a:defRPr sz="1125"/>
            </a:lvl7pPr>
            <a:lvl8pPr marL="3600450" indent="0">
              <a:buNone/>
              <a:defRPr sz="1125"/>
            </a:lvl8pPr>
            <a:lvl9pPr marL="4114800" indent="0">
              <a:buNone/>
              <a:defRPr sz="1125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C3F11B4-5019-D5E8-9932-DACFAAFEDD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6AEF54-8020-264E-8633-EC076FC4BE11}" type="datetimeFigureOut">
              <a:rPr lang="fr-FR" smtClean="0"/>
              <a:t>03/10/2025</a:t>
            </a:fld>
            <a:endParaRPr lang="fr-F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23E3999-7D4A-226D-9BF1-254F118330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FE6996B-8DF5-A997-D8A2-BEFBEF1A34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431A4C-33E2-9F49-8919-F092A1624A0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7765060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B3E3F6-7846-90CD-92FA-684562CAA4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fr-F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17C1EBC-60B2-9345-3633-69C116B7B79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r-F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7FDC100-35C2-F87E-AECE-6F43CE0A8F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6AEF54-8020-264E-8633-EC076FC4BE11}" type="datetimeFigureOut">
              <a:rPr lang="fr-FR" smtClean="0"/>
              <a:t>03/10/2025</a:t>
            </a:fld>
            <a:endParaRPr lang="fr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05F89B8-62CF-2AB2-3340-71A4402E5B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4DC5BCB-E35A-F406-0A50-79C1B59281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431A4C-33E2-9F49-8919-F092A1624A0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1273880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CA0AF2E-B9D9-E3CC-9559-789A57BBCE0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2" y="547688"/>
            <a:ext cx="2957513" cy="8717757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fr-F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6CEF40B-56E7-6359-4B41-D37D4F6C11A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8"/>
            <a:ext cx="8701088" cy="8717757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r-F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F289521-DDEC-DF4F-76CD-DEA501485B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6AEF54-8020-264E-8633-EC076FC4BE11}" type="datetimeFigureOut">
              <a:rPr lang="fr-FR" smtClean="0"/>
              <a:t>03/10/2025</a:t>
            </a:fld>
            <a:endParaRPr lang="fr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1E2D56-F0DC-0F44-81EC-2A262D8880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82274EB-77BA-A83F-7ABD-C2AD5EC470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431A4C-33E2-9F49-8919-F092A1624A0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0415619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Section Header">
  <p:cSld name="2_Section Header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11"/>
          <p:cNvSpPr txBox="1">
            <a:spLocks noGrp="1"/>
          </p:cNvSpPr>
          <p:nvPr>
            <p:ph type="body" idx="1"/>
          </p:nvPr>
        </p:nvSpPr>
        <p:spPr>
          <a:xfrm>
            <a:off x="701021" y="2488853"/>
            <a:ext cx="8614108" cy="6865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514350" lvl="0" indent="-257175" algn="l">
              <a:lnSpc>
                <a:spcPct val="90000"/>
              </a:lnSpc>
              <a:spcBef>
                <a:spcPts val="1125"/>
              </a:spcBef>
              <a:spcAft>
                <a:spcPts val="0"/>
              </a:spcAft>
              <a:buClr>
                <a:schemeClr val="dk1"/>
              </a:buClr>
              <a:buSzPts val="2667"/>
              <a:buNone/>
              <a:defRPr sz="3000">
                <a:latin typeface="Montserrat"/>
                <a:ea typeface="Montserrat"/>
                <a:cs typeface="Montserrat"/>
                <a:sym typeface="Montserrat"/>
              </a:defRPr>
            </a:lvl1pPr>
            <a:lvl2pPr marL="1028700" lvl="1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543050" lvl="2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2057400" lvl="3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571750" lvl="4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3086100" lvl="5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600450" lvl="6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114800" lvl="7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629150" lvl="8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11"/>
          <p:cNvSpPr txBox="1">
            <a:spLocks noGrp="1"/>
          </p:cNvSpPr>
          <p:nvPr>
            <p:ph type="title"/>
          </p:nvPr>
        </p:nvSpPr>
        <p:spPr>
          <a:xfrm>
            <a:off x="701019" y="1274513"/>
            <a:ext cx="8614107" cy="10844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67"/>
              <a:buFont typeface="Montserrat"/>
              <a:buNone/>
              <a:defRPr sz="4800"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11"/>
          <p:cNvSpPr txBox="1">
            <a:spLocks noGrp="1"/>
          </p:cNvSpPr>
          <p:nvPr>
            <p:ph type="body" idx="2"/>
          </p:nvPr>
        </p:nvSpPr>
        <p:spPr>
          <a:xfrm>
            <a:off x="701021" y="3305276"/>
            <a:ext cx="8614108" cy="16970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514350" lvl="0" indent="-257175" algn="l">
              <a:lnSpc>
                <a:spcPct val="90000"/>
              </a:lnSpc>
              <a:spcBef>
                <a:spcPts val="1125"/>
              </a:spcBef>
              <a:spcAft>
                <a:spcPts val="0"/>
              </a:spcAft>
              <a:buClr>
                <a:srgbClr val="009A92"/>
              </a:buClr>
              <a:buSzPts val="2133"/>
              <a:buNone/>
              <a:defRPr sz="2400" b="0" i="0">
                <a:solidFill>
                  <a:srgbClr val="009A92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1pPr>
            <a:lvl2pPr marL="1028700" lvl="1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543050" lvl="2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2057400" lvl="3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571750" lvl="4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3086100" lvl="5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600450" lvl="6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114800" lvl="7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629150" lvl="8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6" name="Google Shape;26;p11"/>
          <p:cNvSpPr txBox="1">
            <a:spLocks noGrp="1"/>
          </p:cNvSpPr>
          <p:nvPr>
            <p:ph type="body" idx="3"/>
          </p:nvPr>
        </p:nvSpPr>
        <p:spPr>
          <a:xfrm>
            <a:off x="701021" y="5334413"/>
            <a:ext cx="8614108" cy="2638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514350" lvl="0" indent="-257175" algn="l">
              <a:lnSpc>
                <a:spcPct val="90000"/>
              </a:lnSpc>
              <a:spcBef>
                <a:spcPts val="1125"/>
              </a:spcBef>
              <a:spcAft>
                <a:spcPts val="0"/>
              </a:spcAft>
              <a:buClr>
                <a:srgbClr val="4D4D4D"/>
              </a:buClr>
              <a:buSzPts val="1600"/>
              <a:buNone/>
              <a:defRPr sz="1800" b="0" i="0">
                <a:solidFill>
                  <a:srgbClr val="4D4D4D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1pPr>
            <a:lvl2pPr marL="1028700" lvl="1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543050" lvl="2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2057400" lvl="3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571750" lvl="4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3086100" lvl="5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600450" lvl="6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114800" lvl="7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629150" lvl="8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8" name="Google Shape;28;p11"/>
          <p:cNvSpPr txBox="1">
            <a:spLocks noGrp="1"/>
          </p:cNvSpPr>
          <p:nvPr>
            <p:ph type="ftr" idx="11"/>
          </p:nvPr>
        </p:nvSpPr>
        <p:spPr>
          <a:xfrm>
            <a:off x="4543425" y="9534526"/>
            <a:ext cx="4629150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11"/>
          <p:cNvSpPr txBox="1">
            <a:spLocks noGrp="1"/>
          </p:cNvSpPr>
          <p:nvPr>
            <p:ph type="sldNum" idx="12"/>
          </p:nvPr>
        </p:nvSpPr>
        <p:spPr>
          <a:xfrm>
            <a:off x="9686925" y="9534526"/>
            <a:ext cx="3086100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IN" smtClean="0"/>
              <a:pPr/>
              <a:t>‹N°›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9887180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5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89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2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2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1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1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2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9" y="273055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2" y="1435105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5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10/3/2025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5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685783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68" indent="-257168" algn="l" defTabSz="68578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199" indent="-214308" algn="l" defTabSz="685783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28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20" indent="-171446" algn="l" defTabSz="685783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12" indent="-171446" algn="l" defTabSz="685783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03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000543A-A2CB-78C2-5526-670A96E343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88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fr-F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770BFC9-483D-ED92-86CD-0929AAA65FA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r-F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CE37933-9631-11C8-8942-6DCF0E2BC0C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26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3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6AEF54-8020-264E-8633-EC076FC4BE11}" type="datetimeFigureOut">
              <a:rPr lang="fr-FR" smtClean="0"/>
              <a:t>03/10/2025</a:t>
            </a:fld>
            <a:endParaRPr lang="fr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F47678-CA23-0578-E4A5-F98CB9DA644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26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3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865BF07-A173-6F24-54E9-D1B79183F85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26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431A4C-33E2-9F49-8919-F092A1624A0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770940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l" defTabSz="1028700" rtl="0" eaLnBrk="1" latinLnBrk="0" hangingPunct="1">
        <a:lnSpc>
          <a:spcPct val="90000"/>
        </a:lnSpc>
        <a:spcBef>
          <a:spcPct val="0"/>
        </a:spcBef>
        <a:buNone/>
        <a:defRPr sz="495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75" indent="-257175" algn="l" defTabSz="1028700" rtl="0" eaLnBrk="1" latinLnBrk="0" hangingPunct="1">
        <a:lnSpc>
          <a:spcPct val="90000"/>
        </a:lnSpc>
        <a:spcBef>
          <a:spcPts val="1125"/>
        </a:spcBef>
        <a:buFont typeface="Arial" panose="020B0604020202020204" pitchFamily="34" charset="0"/>
        <a:buChar char="•"/>
        <a:defRPr sz="3150" kern="1200">
          <a:solidFill>
            <a:schemeClr val="tx1"/>
          </a:solidFill>
          <a:latin typeface="+mn-lt"/>
          <a:ea typeface="+mn-ea"/>
          <a:cs typeface="+mn-cs"/>
        </a:defRPr>
      </a:lvl1pPr>
      <a:lvl2pPr marL="771525" indent="-257175" algn="l" defTabSz="1028700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285875" indent="-257175" algn="l" defTabSz="1028700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2250" kern="1200">
          <a:solidFill>
            <a:schemeClr val="tx1"/>
          </a:solidFill>
          <a:latin typeface="+mn-lt"/>
          <a:ea typeface="+mn-ea"/>
          <a:cs typeface="+mn-cs"/>
        </a:defRPr>
      </a:lvl3pPr>
      <a:lvl4pPr marL="1800225" indent="-257175" algn="l" defTabSz="1028700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2025" kern="1200">
          <a:solidFill>
            <a:schemeClr val="tx1"/>
          </a:solidFill>
          <a:latin typeface="+mn-lt"/>
          <a:ea typeface="+mn-ea"/>
          <a:cs typeface="+mn-cs"/>
        </a:defRPr>
      </a:lvl4pPr>
      <a:lvl5pPr marL="2314575" indent="-257175" algn="l" defTabSz="1028700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2025" kern="1200">
          <a:solidFill>
            <a:schemeClr val="tx1"/>
          </a:solidFill>
          <a:latin typeface="+mn-lt"/>
          <a:ea typeface="+mn-ea"/>
          <a:cs typeface="+mn-cs"/>
        </a:defRPr>
      </a:lvl5pPr>
      <a:lvl6pPr marL="2828925" indent="-257175" algn="l" defTabSz="1028700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2025" kern="1200">
          <a:solidFill>
            <a:schemeClr val="tx1"/>
          </a:solidFill>
          <a:latin typeface="+mn-lt"/>
          <a:ea typeface="+mn-ea"/>
          <a:cs typeface="+mn-cs"/>
        </a:defRPr>
      </a:lvl6pPr>
      <a:lvl7pPr marL="3343275" indent="-257175" algn="l" defTabSz="1028700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2025" kern="1200">
          <a:solidFill>
            <a:schemeClr val="tx1"/>
          </a:solidFill>
          <a:latin typeface="+mn-lt"/>
          <a:ea typeface="+mn-ea"/>
          <a:cs typeface="+mn-cs"/>
        </a:defRPr>
      </a:lvl7pPr>
      <a:lvl8pPr marL="3857625" indent="-257175" algn="l" defTabSz="1028700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2025" kern="1200">
          <a:solidFill>
            <a:schemeClr val="tx1"/>
          </a:solidFill>
          <a:latin typeface="+mn-lt"/>
          <a:ea typeface="+mn-ea"/>
          <a:cs typeface="+mn-cs"/>
        </a:defRPr>
      </a:lvl8pPr>
      <a:lvl9pPr marL="4371975" indent="-257175" algn="l" defTabSz="1028700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202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MA"/>
      </a:defPPr>
      <a:lvl1pPr marL="0" algn="l" defTabSz="1028700" rtl="0" eaLnBrk="1" latinLnBrk="0" hangingPunct="1">
        <a:defRPr sz="2025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algn="l" defTabSz="1028700" rtl="0" eaLnBrk="1" latinLnBrk="0" hangingPunct="1">
        <a:defRPr sz="2025" kern="1200">
          <a:solidFill>
            <a:schemeClr val="tx1"/>
          </a:solidFill>
          <a:latin typeface="+mn-lt"/>
          <a:ea typeface="+mn-ea"/>
          <a:cs typeface="+mn-cs"/>
        </a:defRPr>
      </a:lvl2pPr>
      <a:lvl3pPr marL="1028700" algn="l" defTabSz="1028700" rtl="0" eaLnBrk="1" latinLnBrk="0" hangingPunct="1">
        <a:defRPr sz="2025" kern="1200">
          <a:solidFill>
            <a:schemeClr val="tx1"/>
          </a:solidFill>
          <a:latin typeface="+mn-lt"/>
          <a:ea typeface="+mn-ea"/>
          <a:cs typeface="+mn-cs"/>
        </a:defRPr>
      </a:lvl3pPr>
      <a:lvl4pPr marL="1543050" algn="l" defTabSz="1028700" rtl="0" eaLnBrk="1" latinLnBrk="0" hangingPunct="1">
        <a:defRPr sz="2025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algn="l" defTabSz="1028700" rtl="0" eaLnBrk="1" latinLnBrk="0" hangingPunct="1">
        <a:defRPr sz="2025" kern="1200">
          <a:solidFill>
            <a:schemeClr val="tx1"/>
          </a:solidFill>
          <a:latin typeface="+mn-lt"/>
          <a:ea typeface="+mn-ea"/>
          <a:cs typeface="+mn-cs"/>
        </a:defRPr>
      </a:lvl5pPr>
      <a:lvl6pPr marL="2571750" algn="l" defTabSz="1028700" rtl="0" eaLnBrk="1" latinLnBrk="0" hangingPunct="1">
        <a:defRPr sz="2025" kern="1200">
          <a:solidFill>
            <a:schemeClr val="tx1"/>
          </a:solidFill>
          <a:latin typeface="+mn-lt"/>
          <a:ea typeface="+mn-ea"/>
          <a:cs typeface="+mn-cs"/>
        </a:defRPr>
      </a:lvl6pPr>
      <a:lvl7pPr marL="3086100" algn="l" defTabSz="1028700" rtl="0" eaLnBrk="1" latinLnBrk="0" hangingPunct="1">
        <a:defRPr sz="2025" kern="1200">
          <a:solidFill>
            <a:schemeClr val="tx1"/>
          </a:solidFill>
          <a:latin typeface="+mn-lt"/>
          <a:ea typeface="+mn-ea"/>
          <a:cs typeface="+mn-cs"/>
        </a:defRPr>
      </a:lvl7pPr>
      <a:lvl8pPr marL="3600450" algn="l" defTabSz="1028700" rtl="0" eaLnBrk="1" latinLnBrk="0" hangingPunct="1">
        <a:defRPr sz="2025" kern="1200">
          <a:solidFill>
            <a:schemeClr val="tx1"/>
          </a:solidFill>
          <a:latin typeface="+mn-lt"/>
          <a:ea typeface="+mn-ea"/>
          <a:cs typeface="+mn-cs"/>
        </a:defRPr>
      </a:lvl8pPr>
      <a:lvl9pPr marL="4114800" algn="l" defTabSz="1028700" rtl="0" eaLnBrk="1" latinLnBrk="0" hangingPunct="1">
        <a:defRPr sz="202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8.png"/><Relationship Id="rId7" Type="http://schemas.openxmlformats.org/officeDocument/2006/relationships/image" Target="../media/image34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Relationship Id="rId6" Type="http://schemas.openxmlformats.org/officeDocument/2006/relationships/image" Target="../media/image33.png"/><Relationship Id="rId5" Type="http://schemas.openxmlformats.org/officeDocument/2006/relationships/image" Target="../media/image24.png"/><Relationship Id="rId4" Type="http://schemas.openxmlformats.org/officeDocument/2006/relationships/image" Target="../media/image9.svg"/><Relationship Id="rId9" Type="http://schemas.openxmlformats.org/officeDocument/2006/relationships/image" Target="../media/image36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7" Type="http://schemas.openxmlformats.org/officeDocument/2006/relationships/image" Target="../media/image40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9.jpeg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1.png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7.sv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5.png"/><Relationship Id="rId4" Type="http://schemas.openxmlformats.org/officeDocument/2006/relationships/image" Target="../media/image4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7.png"/><Relationship Id="rId4" Type="http://schemas.openxmlformats.org/officeDocument/2006/relationships/image" Target="../media/image3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2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2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2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8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3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3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7.sv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9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0.png"/><Relationship Id="rId4" Type="http://schemas.openxmlformats.org/officeDocument/2006/relationships/image" Target="../media/image3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.JPG"/><Relationship Id="rId4" Type="http://schemas.openxmlformats.org/officeDocument/2006/relationships/image" Target="../media/image42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1.jpeg"/><Relationship Id="rId5" Type="http://schemas.openxmlformats.org/officeDocument/2006/relationships/image" Target="../media/image45.png"/><Relationship Id="rId4" Type="http://schemas.openxmlformats.org/officeDocument/2006/relationships/image" Target="../media/image42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2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1.jpeg"/><Relationship Id="rId5" Type="http://schemas.openxmlformats.org/officeDocument/2006/relationships/image" Target="../media/image45.png"/><Relationship Id="rId4" Type="http://schemas.openxmlformats.org/officeDocument/2006/relationships/image" Target="../media/image42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2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1.jpeg"/><Relationship Id="rId5" Type="http://schemas.openxmlformats.org/officeDocument/2006/relationships/image" Target="../media/image45.png"/><Relationship Id="rId4" Type="http://schemas.openxmlformats.org/officeDocument/2006/relationships/image" Target="../media/image42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2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1.jpeg"/><Relationship Id="rId5" Type="http://schemas.openxmlformats.org/officeDocument/2006/relationships/image" Target="../media/image45.png"/><Relationship Id="rId4" Type="http://schemas.openxmlformats.org/officeDocument/2006/relationships/image" Target="../media/image4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svg"/><Relationship Id="rId5" Type="http://schemas.openxmlformats.org/officeDocument/2006/relationships/image" Target="../media/image14.png"/><Relationship Id="rId4" Type="http://schemas.openxmlformats.org/officeDocument/2006/relationships/image" Target="../media/image7.sv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2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3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3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4.png"/><Relationship Id="rId4" Type="http://schemas.openxmlformats.org/officeDocument/2006/relationships/image" Target="../media/image3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5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6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6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7.pn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G"/><Relationship Id="rId3" Type="http://schemas.openxmlformats.org/officeDocument/2006/relationships/image" Target="../media/image6.png"/><Relationship Id="rId7" Type="http://schemas.openxmlformats.org/officeDocument/2006/relationships/image" Target="../media/image19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7.svg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png"/><Relationship Id="rId3" Type="http://schemas.openxmlformats.org/officeDocument/2006/relationships/image" Target="../media/image9.svg"/><Relationship Id="rId7" Type="http://schemas.openxmlformats.org/officeDocument/2006/relationships/image" Target="../media/image5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8.png"/><Relationship Id="rId5" Type="http://schemas.openxmlformats.org/officeDocument/2006/relationships/image" Target="../media/image45.png"/><Relationship Id="rId4" Type="http://schemas.openxmlformats.org/officeDocument/2006/relationships/image" Target="../media/image54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1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png"/><Relationship Id="rId4" Type="http://schemas.openxmlformats.org/officeDocument/2006/relationships/image" Target="../media/image61.jpe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60.png"/><Relationship Id="rId5" Type="http://schemas.openxmlformats.org/officeDocument/2006/relationships/image" Target="../media/image59.png"/><Relationship Id="rId4" Type="http://schemas.openxmlformats.org/officeDocument/2006/relationships/image" Target="../media/image58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23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7.sv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25.jpeg"/><Relationship Id="rId7" Type="http://schemas.openxmlformats.org/officeDocument/2006/relationships/image" Target="../media/image29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3623843" y="2534062"/>
            <a:ext cx="6963158" cy="20672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7868"/>
              </a:lnSpc>
            </a:pPr>
            <a:r>
              <a:rPr lang="ar-MA" sz="765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برنامج دعم التعلمات الأساس</a:t>
            </a:r>
          </a:p>
          <a:p>
            <a:pPr algn="ctr" defTabSz="685834">
              <a:lnSpc>
                <a:spcPts val="7868"/>
              </a:lnSpc>
            </a:pPr>
            <a:r>
              <a:rPr lang="ar-MA" sz="765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رياضيات-</a:t>
            </a:r>
            <a:r>
              <a:rPr lang="fr-MA" sz="765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-</a:t>
            </a:r>
            <a:endParaRPr lang="en-US" sz="7650" b="1" dirty="0">
              <a:solidFill>
                <a:srgbClr val="1F497D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F20449E5-A915-52F7-9A79-1DAEEE7AAA65}"/>
              </a:ext>
            </a:extLst>
          </p:cNvPr>
          <p:cNvGrpSpPr/>
          <p:nvPr/>
        </p:nvGrpSpPr>
        <p:grpSpPr>
          <a:xfrm>
            <a:off x="3840481" y="7125051"/>
            <a:ext cx="5029200" cy="813494"/>
            <a:chOff x="3700264" y="7007413"/>
            <a:chExt cx="5029200" cy="813494"/>
          </a:xfrm>
        </p:grpSpPr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C7D7DD4C-7B77-183D-F3D6-F7060A8F6D60}"/>
                </a:ext>
              </a:extLst>
            </p:cNvPr>
            <p:cNvSpPr/>
            <p:nvPr/>
          </p:nvSpPr>
          <p:spPr>
            <a:xfrm>
              <a:off x="4833798" y="7007413"/>
              <a:ext cx="3200400" cy="813494"/>
            </a:xfrm>
            <a:prstGeom prst="roundRect">
              <a:avLst>
                <a:gd name="adj" fmla="val 32324"/>
              </a:avLst>
            </a:prstGeom>
            <a:solidFill>
              <a:srgbClr val="02BDC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685834" rtl="1" eaLnBrk="1" latinLnBrk="0" hangingPunct="1"/>
              <a:endParaRPr lang="fr-MA" sz="16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9" name="TextBox 7">
              <a:extLst>
                <a:ext uri="{FF2B5EF4-FFF2-40B4-BE49-F238E27FC236}">
                  <a16:creationId xmlns:a16="http://schemas.microsoft.com/office/drawing/2014/main" id="{45B0A1E8-F2BA-31DC-A793-BDED4E478A5A}"/>
                </a:ext>
              </a:extLst>
            </p:cNvPr>
            <p:cNvSpPr txBox="1"/>
            <p:nvPr/>
          </p:nvSpPr>
          <p:spPr>
            <a:xfrm>
              <a:off x="3700264" y="7100224"/>
              <a:ext cx="5029200" cy="654025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 defTabSz="685834">
                <a:lnSpc>
                  <a:spcPts val="5139"/>
                </a:lnSpc>
              </a:pPr>
              <a:r>
                <a:rPr lang="ar-MA" sz="44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الحصة 5</a:t>
              </a:r>
              <a:endParaRPr lang="en-US" sz="44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8210" y="657600"/>
            <a:ext cx="9999580" cy="139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6DF3C3DF-BC80-4970-481E-ADCBABF05D3F}"/>
              </a:ext>
            </a:extLst>
          </p:cNvPr>
          <p:cNvSpPr/>
          <p:nvPr/>
        </p:nvSpPr>
        <p:spPr>
          <a:xfrm>
            <a:off x="3642589" y="6337711"/>
            <a:ext cx="4150825" cy="813494"/>
          </a:xfrm>
          <a:prstGeom prst="roundRect">
            <a:avLst>
              <a:gd name="adj" fmla="val 32324"/>
            </a:avLst>
          </a:prstGeom>
          <a:solidFill>
            <a:srgbClr val="0097B2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r>
              <a:rPr lang="ar-MA" sz="40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التحدي</a:t>
            </a:r>
            <a:endParaRPr lang="fr-MA" sz="4000" b="1" dirty="0">
              <a:solidFill>
                <a:prstClr val="white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1279739E-FA6F-27BB-DBC4-1A1F427472A5}"/>
              </a:ext>
            </a:extLst>
          </p:cNvPr>
          <p:cNvSpPr/>
          <p:nvPr/>
        </p:nvSpPr>
        <p:spPr>
          <a:xfrm>
            <a:off x="7433486" y="5939434"/>
            <a:ext cx="2072355" cy="2134760"/>
          </a:xfrm>
          <a:prstGeom prst="ellipse">
            <a:avLst/>
          </a:prstGeom>
          <a:solidFill>
            <a:srgbClr val="F98F5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المسار</a:t>
            </a:r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2</a:t>
            </a:r>
            <a:endParaRPr lang="ar-SA" sz="44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4" name="Image 13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85FFBA39-F1A6-F572-421F-35553D52C2D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8255" y="7413974"/>
            <a:ext cx="3063526" cy="3063526"/>
          </a:xfrm>
          <a:prstGeom prst="rect">
            <a:avLst/>
          </a:prstGeom>
        </p:spPr>
      </p:pic>
      <p:pic>
        <p:nvPicPr>
          <p:cNvPr id="15" name="Image 1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27481252-6931-A99A-AF05-0FA2124BDBE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46425" y="7828525"/>
            <a:ext cx="2648975" cy="2648975"/>
          </a:xfrm>
          <a:prstGeom prst="rect">
            <a:avLst/>
          </a:prstGeom>
        </p:spPr>
      </p:pic>
      <p:pic>
        <p:nvPicPr>
          <p:cNvPr id="17" name="Image 16" descr="Une image contenant symbole, capture d’écran, conception&#10;&#10;Le contenu généré par l’IA peut être incorrect.">
            <a:extLst>
              <a:ext uri="{FF2B5EF4-FFF2-40B4-BE49-F238E27FC236}">
                <a16:creationId xmlns:a16="http://schemas.microsoft.com/office/drawing/2014/main" id="{195FDF21-CBDC-AD79-08C0-1C60C5891DC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6904" y="3783357"/>
            <a:ext cx="2539233" cy="2539233"/>
          </a:xfrm>
          <a:prstGeom prst="rect">
            <a:avLst/>
          </a:prstGeom>
        </p:spPr>
      </p:pic>
      <p:sp>
        <p:nvSpPr>
          <p:cNvPr id="13" name="TextBox 3">
            <a:extLst>
              <a:ext uri="{FF2B5EF4-FFF2-40B4-BE49-F238E27FC236}">
                <a16:creationId xmlns:a16="http://schemas.microsoft.com/office/drawing/2014/main" id="{91603CC8-916E-6FBF-A24D-27A1DA4DD6EC}"/>
              </a:ext>
            </a:extLst>
          </p:cNvPr>
          <p:cNvSpPr txBox="1"/>
          <p:nvPr/>
        </p:nvSpPr>
        <p:spPr>
          <a:xfrm>
            <a:off x="10894387" y="4305300"/>
            <a:ext cx="2642230" cy="12311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/>
            <a:r>
              <a:rPr lang="ar-SA" sz="40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المستوى</a:t>
            </a:r>
          </a:p>
          <a:p>
            <a:pPr algn="ctr" defTabSz="685834"/>
            <a:r>
              <a:rPr lang="ar-MA" sz="40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</a:t>
            </a:r>
            <a:endParaRPr lang="en-US" sz="4000" b="1" dirty="0">
              <a:solidFill>
                <a:srgbClr val="1F497D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E7BD1A-FE39-7BDF-45B6-D7689558B9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288293A-4E92-41B3-A7BC-DCD582C6523E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B3C5B06-2EBA-66CA-353E-B52CBB573A13}"/>
              </a:ext>
            </a:extLst>
          </p:cNvPr>
          <p:cNvSpPr/>
          <p:nvPr/>
        </p:nvSpPr>
        <p:spPr>
          <a:xfrm>
            <a:off x="275854" y="1790700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CD33DA4-F21B-727A-2F2D-1EE6ACCA4145}"/>
              </a:ext>
            </a:extLst>
          </p:cNvPr>
          <p:cNvSpPr/>
          <p:nvPr/>
        </p:nvSpPr>
        <p:spPr>
          <a:xfrm>
            <a:off x="-1" y="644347"/>
            <a:ext cx="13716001" cy="84764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C4EF87B-108A-AA7A-13F7-22D743B96619}"/>
              </a:ext>
            </a:extLst>
          </p:cNvPr>
          <p:cNvSpPr txBox="1"/>
          <p:nvPr/>
        </p:nvSpPr>
        <p:spPr>
          <a:xfrm>
            <a:off x="1905000" y="863026"/>
            <a:ext cx="105346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/>
            <a:r>
              <a:rPr lang="ar-M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أبنائي الأعزاء، ضعوا اللوحة والقلم والكراسة في القمطر، س</a:t>
            </a:r>
            <a:r>
              <a:rPr lang="ar-SA" sz="3200" dirty="0" err="1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</a:t>
            </a:r>
            <a:r>
              <a:rPr lang="ar-M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حتاجونها في هذه الحصة.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0B03A6E4-D791-0664-B5DC-6865F659EF7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4B759D9E-8607-3B59-444E-407D74902FEB}"/>
              </a:ext>
            </a:extLst>
          </p:cNvPr>
          <p:cNvSpPr/>
          <p:nvPr/>
        </p:nvSpPr>
        <p:spPr>
          <a:xfrm>
            <a:off x="1014227" y="6441792"/>
            <a:ext cx="1981200" cy="685800"/>
          </a:xfrm>
          <a:prstGeom prst="roundRect">
            <a:avLst/>
          </a:prstGeom>
          <a:solidFill>
            <a:srgbClr val="7ACFB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200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كراسة</a:t>
            </a:r>
            <a:endParaRPr lang="fr-FR" sz="3200" dirty="0">
              <a:solidFill>
                <a:schemeClr val="bg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9D49095E-06EB-DFB1-985B-687705CB7474}"/>
              </a:ext>
            </a:extLst>
          </p:cNvPr>
          <p:cNvSpPr/>
          <p:nvPr/>
        </p:nvSpPr>
        <p:spPr>
          <a:xfrm>
            <a:off x="6724821" y="6441792"/>
            <a:ext cx="1981200" cy="685800"/>
          </a:xfrm>
          <a:prstGeom prst="roundRect">
            <a:avLst/>
          </a:prstGeom>
          <a:solidFill>
            <a:srgbClr val="7ACFB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قلم الرصاص</a:t>
            </a:r>
            <a:endParaRPr lang="fr-FR" sz="3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EFBACE6E-3932-951B-7F06-875255624020}"/>
              </a:ext>
            </a:extLst>
          </p:cNvPr>
          <p:cNvSpPr/>
          <p:nvPr/>
        </p:nvSpPr>
        <p:spPr>
          <a:xfrm>
            <a:off x="9699936" y="6441792"/>
            <a:ext cx="2409454" cy="685800"/>
          </a:xfrm>
          <a:prstGeom prst="roundRect">
            <a:avLst/>
          </a:prstGeom>
          <a:solidFill>
            <a:srgbClr val="7ACFB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لوحة</a:t>
            </a:r>
            <a:endParaRPr lang="fr-FR" sz="3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020964A2-754F-A0B0-FC79-3E0B728DE22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44994653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Picture 4">
            <a:extLst>
              <a:ext uri="{FF2B5EF4-FFF2-40B4-BE49-F238E27FC236}">
                <a16:creationId xmlns:a16="http://schemas.microsoft.com/office/drawing/2014/main" id="{1290F031-40BF-5A06-E91B-D443AFCF008A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1025" t="14561" r="11389" b="14089"/>
          <a:stretch>
            <a:fillRect/>
          </a:stretch>
        </p:blipFill>
        <p:spPr>
          <a:xfrm>
            <a:off x="9296400" y="4009482"/>
            <a:ext cx="2910470" cy="2069668"/>
          </a:xfrm>
          <a:prstGeom prst="roundRect">
            <a:avLst/>
          </a:prstGeom>
        </p:spPr>
      </p:pic>
      <p:pic>
        <p:nvPicPr>
          <p:cNvPr id="12" name="Image 11" descr="Une image contenant illustration&#10;&#10;Le contenu généré par l’IA peut être incorrect.">
            <a:extLst>
              <a:ext uri="{FF2B5EF4-FFF2-40B4-BE49-F238E27FC236}">
                <a16:creationId xmlns:a16="http://schemas.microsoft.com/office/drawing/2014/main" id="{32DCAF6E-9E5A-D9C1-63B7-B5790A0BFBF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9270" y="4026109"/>
            <a:ext cx="2244168" cy="2244168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9C4BB3C8-33B4-6B90-52A9-4B4EA1E1D30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7" r="387"/>
          <a:stretch/>
        </p:blipFill>
        <p:spPr>
          <a:xfrm>
            <a:off x="1247110" y="3788858"/>
            <a:ext cx="1853394" cy="2464792"/>
          </a:xfrm>
          <a:prstGeom prst="rect">
            <a:avLst/>
          </a:prstGeom>
        </p:spPr>
      </p:pic>
      <p:pic>
        <p:nvPicPr>
          <p:cNvPr id="2" name="Image 1" descr="Une image contenant dessin humoristique, dessin, capture d’écran, Dessin d’enfant&#10;&#10;Description générée automatiquement">
            <a:extLst>
              <a:ext uri="{FF2B5EF4-FFF2-40B4-BE49-F238E27FC236}">
                <a16:creationId xmlns:a16="http://schemas.microsoft.com/office/drawing/2014/main" id="{C65D06D5-468A-F820-08FD-509EB448027E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31" t="56294" r="43963" b="7778"/>
          <a:stretch/>
        </p:blipFill>
        <p:spPr>
          <a:xfrm>
            <a:off x="3884734" y="4046128"/>
            <a:ext cx="1511389" cy="2069668"/>
          </a:xfrm>
          <a:prstGeom prst="rect">
            <a:avLst/>
          </a:prstGeom>
        </p:spPr>
      </p:pic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7B971DA1-3C01-7970-1A46-20F644813AB4}"/>
              </a:ext>
            </a:extLst>
          </p:cNvPr>
          <p:cNvSpPr/>
          <p:nvPr/>
        </p:nvSpPr>
        <p:spPr>
          <a:xfrm>
            <a:off x="3741401" y="6441792"/>
            <a:ext cx="1981200" cy="685800"/>
          </a:xfrm>
          <a:prstGeom prst="roundRect">
            <a:avLst/>
          </a:prstGeom>
          <a:solidFill>
            <a:srgbClr val="7ACFB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دفتر البحث</a:t>
            </a:r>
            <a:endParaRPr lang="fr-FR" sz="3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B8A0D0CD-5209-C7CD-1B28-0088AF941B2B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872" y="800100"/>
            <a:ext cx="755373" cy="628963"/>
          </a:xfrm>
          <a:prstGeom prst="rect">
            <a:avLst/>
          </a:prstGeom>
          <a:ln w="19050"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25774828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03F665-24F9-0CB2-7722-B15F6987C1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984F0E9-E2D2-DBAF-B662-7DDB2DF11040}"/>
              </a:ext>
            </a:extLst>
          </p:cNvPr>
          <p:cNvSpPr/>
          <p:nvPr/>
        </p:nvSpPr>
        <p:spPr>
          <a:xfrm>
            <a:off x="-1" y="1478568"/>
            <a:ext cx="13716001" cy="8808431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B1F68F6-98FA-E650-288E-8738BF9F2510}"/>
              </a:ext>
            </a:extLst>
          </p:cNvPr>
          <p:cNvSpPr/>
          <p:nvPr/>
        </p:nvSpPr>
        <p:spPr>
          <a:xfrm>
            <a:off x="275852" y="1806083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BA20754-305B-6278-0D81-9CD1204C51E9}"/>
              </a:ext>
            </a:extLst>
          </p:cNvPr>
          <p:cNvSpPr/>
          <p:nvPr/>
        </p:nvSpPr>
        <p:spPr>
          <a:xfrm>
            <a:off x="-1" y="712299"/>
            <a:ext cx="13716001" cy="77969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801CE61A-BFF9-E0E0-AB05-0ACA9A3DBBC5}"/>
              </a:ext>
            </a:extLst>
          </p:cNvPr>
          <p:cNvSpPr txBox="1"/>
          <p:nvPr/>
        </p:nvSpPr>
        <p:spPr>
          <a:xfrm>
            <a:off x="3753062" y="865084"/>
            <a:ext cx="89935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3200" dirty="0">
                <a:solidFill>
                  <a:prstClr val="white">
                    <a:lumMod val="7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كيف أشتغل مع زميلي في القسم؟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BD60DCAD-1E50-1CD4-C30A-F1EA78AF6415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5F3EB2B-500F-2268-9915-834C181954BA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Étoile à 5 branches 3">
            <a:extLst>
              <a:ext uri="{FF2B5EF4-FFF2-40B4-BE49-F238E27FC236}">
                <a16:creationId xmlns:a16="http://schemas.microsoft.com/office/drawing/2014/main" id="{7B8CF8D3-5DF4-B32E-CB08-C8ABBDD09FB2}"/>
              </a:ext>
            </a:extLst>
          </p:cNvPr>
          <p:cNvSpPr/>
          <p:nvPr/>
        </p:nvSpPr>
        <p:spPr>
          <a:xfrm>
            <a:off x="2255124" y="8573782"/>
            <a:ext cx="919617" cy="1032973"/>
          </a:xfrm>
          <a:prstGeom prst="star5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09245B94-0A60-CE79-2855-F5AE025013B8}"/>
              </a:ext>
            </a:extLst>
          </p:cNvPr>
          <p:cNvSpPr/>
          <p:nvPr/>
        </p:nvSpPr>
        <p:spPr>
          <a:xfrm>
            <a:off x="4540188" y="8562828"/>
            <a:ext cx="8231588" cy="1132734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سيفوز التلاميذ الذين يلتزمون بهذه السلوك</a:t>
            </a: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ات</a:t>
            </a:r>
            <a:r>
              <a:rPr kumimoji="0" lang="ar-S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بنجمة التميز</a:t>
            </a:r>
            <a:endParaRPr kumimoji="0" lang="fr-FR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0BBB2B27-118F-DEA1-F362-02C38555951E}"/>
              </a:ext>
            </a:extLst>
          </p:cNvPr>
          <p:cNvSpPr txBox="1"/>
          <p:nvPr/>
        </p:nvSpPr>
        <p:spPr>
          <a:xfrm>
            <a:off x="6857998" y="1835872"/>
            <a:ext cx="5352008" cy="102335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>
              <a:lnSpc>
                <a:spcPct val="150000"/>
              </a:lnSpc>
            </a:pPr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أُشارِكُ الْعَمَلَ مَعَ زَميلي بِهُدوءٍ؛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79165CCD-46FF-FE25-453E-7AF182E9305E}"/>
              </a:ext>
            </a:extLst>
          </p:cNvPr>
          <p:cNvSpPr txBox="1"/>
          <p:nvPr/>
        </p:nvSpPr>
        <p:spPr>
          <a:xfrm>
            <a:off x="5842000" y="3794425"/>
            <a:ext cx="6342606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أَنْصَحُهُ إِذا خالَفَ أَحَدَ بُنودِ ميثاقِ الْقِسْمِ؛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EDC0739E-9B8C-1C63-E686-5E57C8B2BC80}"/>
              </a:ext>
            </a:extLst>
          </p:cNvPr>
          <p:cNvSpPr txBox="1"/>
          <p:nvPr/>
        </p:nvSpPr>
        <p:spPr>
          <a:xfrm>
            <a:off x="6742541" y="6515100"/>
            <a:ext cx="5352008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أُصَحِّحُ لَهُ خَطَأَهُ بِأَدَبٍ؛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9AD85A0A-EDA7-8EB2-B798-7E337D3FEB99}"/>
              </a:ext>
            </a:extLst>
          </p:cNvPr>
          <p:cNvSpPr txBox="1"/>
          <p:nvPr/>
        </p:nvSpPr>
        <p:spPr>
          <a:xfrm>
            <a:off x="6918894" y="5326308"/>
            <a:ext cx="5352008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أُقَدِّمُ لَهُ الْمُساعَدَةَ مَتى ما طَلَبَها مِنّي؛</a:t>
            </a:r>
          </a:p>
        </p:txBody>
      </p:sp>
      <p:pic>
        <p:nvPicPr>
          <p:cNvPr id="20" name="Image 19" descr="Une image contenant table, meubles, dessin humoristique, intérieur&#10;&#10;Le contenu généré par l’IA peut être incorrect.">
            <a:extLst>
              <a:ext uri="{FF2B5EF4-FFF2-40B4-BE49-F238E27FC236}">
                <a16:creationId xmlns:a16="http://schemas.microsoft.com/office/drawing/2014/main" id="{92397712-BFAD-D814-8113-EFB8D705C72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0205" y="5219700"/>
            <a:ext cx="1605951" cy="133064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1" name="Image 20" descr="Une image contenant table, meubles, dessin humoristique, intérieur&#10;&#10;Le contenu généré par l’IA peut être incorrect.">
            <a:extLst>
              <a:ext uri="{FF2B5EF4-FFF2-40B4-BE49-F238E27FC236}">
                <a16:creationId xmlns:a16="http://schemas.microsoft.com/office/drawing/2014/main" id="{3EF25361-A158-7E1F-5A91-24CE73C4756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800" y="2019300"/>
            <a:ext cx="1605949" cy="133064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076AF1CE-2D6B-D4E2-4837-8C2AFC970FD5}"/>
              </a:ext>
            </a:extLst>
          </p:cNvPr>
          <p:cNvSpPr txBox="1"/>
          <p:nvPr/>
        </p:nvSpPr>
        <p:spPr>
          <a:xfrm>
            <a:off x="6815044" y="7200900"/>
            <a:ext cx="5352008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أَقْبَلُ تَصْحيحَهُ خَطَئي وَأَسْتَفيدُ مِنْهُ.</a:t>
            </a:r>
          </a:p>
        </p:txBody>
      </p:sp>
      <p:pic>
        <p:nvPicPr>
          <p:cNvPr id="24" name="Image 23" descr="Une image contenant table, meubles, dessin humoristique, intérieur&#10;&#10;Le contenu généré par l’IA peut être incorrect.">
            <a:extLst>
              <a:ext uri="{FF2B5EF4-FFF2-40B4-BE49-F238E27FC236}">
                <a16:creationId xmlns:a16="http://schemas.microsoft.com/office/drawing/2014/main" id="{0C875BAF-609C-39A3-4865-C3794971BE3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9391" y="3543300"/>
            <a:ext cx="1745837" cy="144655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5" name="Image 24" descr="Une image contenant table, meubles, dessin humoristique, intérieur&#10;&#10;Le contenu généré par l’IA peut être incorrect.">
            <a:extLst>
              <a:ext uri="{FF2B5EF4-FFF2-40B4-BE49-F238E27FC236}">
                <a16:creationId xmlns:a16="http://schemas.microsoft.com/office/drawing/2014/main" id="{F71D8915-E39B-34C5-7A8D-C89416D5010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9252" y="6667500"/>
            <a:ext cx="1745838" cy="144655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2506014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indefinite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" dur="indefinite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7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5" grpId="0"/>
      <p:bldP spid="7" grpId="0"/>
      <p:bldP spid="11" grpId="0"/>
      <p:bldP spid="14" grpId="0"/>
      <p:bldP spid="2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EACE2D-015E-B7EC-476F-459E862224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86AFFBD-AB31-112E-AE43-5B67F6168BBD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903BD3BA-D249-8EF9-31DD-8AADB7BE67FA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C2E63F76-A0FB-495A-0AA7-A1E1B8E1DAA1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11099"/>
              </a:lnSpc>
            </a:pPr>
            <a:r>
              <a:rPr lang="ar-M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بناء دعامات التذكر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8D498439-A3DF-0524-D425-F3DA6BD9685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22" name="Image 21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3D692949-8BD7-7CA3-D590-E030679E6CA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EE4B467B-95BA-B31F-3E0E-13855046ADDA}"/>
              </a:ext>
            </a:extLst>
          </p:cNvPr>
          <p:cNvSpPr txBox="1"/>
          <p:nvPr/>
        </p:nvSpPr>
        <p:spPr>
          <a:xfrm>
            <a:off x="3091912" y="5053761"/>
            <a:ext cx="726870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fr-MA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A3CB0558-3D21-D5A0-EA81-065E6A57242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76" b="3876"/>
          <a:stretch/>
        </p:blipFill>
        <p:spPr>
          <a:xfrm>
            <a:off x="5531000" y="6031763"/>
            <a:ext cx="2286000" cy="2553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822037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A8CBCB-E8E9-4303-49DF-3BDA60DA28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2DC9AA6-7D56-1F08-A430-7C9E2B62BBB9}"/>
              </a:ext>
            </a:extLst>
          </p:cNvPr>
          <p:cNvSpPr/>
          <p:nvPr/>
        </p:nvSpPr>
        <p:spPr>
          <a:xfrm>
            <a:off x="-1" y="2171700"/>
            <a:ext cx="13716001" cy="8115299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6DCAB51-D50D-1025-905C-D25931EB4298}"/>
              </a:ext>
            </a:extLst>
          </p:cNvPr>
          <p:cNvSpPr/>
          <p:nvPr/>
        </p:nvSpPr>
        <p:spPr>
          <a:xfrm>
            <a:off x="275854" y="2410369"/>
            <a:ext cx="13164293" cy="760993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01ACB2A-C1F1-1203-4050-149D5B5C5EDC}"/>
              </a:ext>
            </a:extLst>
          </p:cNvPr>
          <p:cNvSpPr/>
          <p:nvPr/>
        </p:nvSpPr>
        <p:spPr>
          <a:xfrm>
            <a:off x="-1" y="740647"/>
            <a:ext cx="13716002" cy="143105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F272D5EE-64F2-0D34-1885-325F3523135A}"/>
              </a:ext>
            </a:extLst>
          </p:cNvPr>
          <p:cNvSpPr txBox="1"/>
          <p:nvPr/>
        </p:nvSpPr>
        <p:spPr>
          <a:xfrm>
            <a:off x="1905000" y="863026"/>
            <a:ext cx="10534617" cy="5193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انتبهوا جيدا سنتذكر جميعا كيفية حساب قياس محيطات بعض الأشكال الهندسية</a:t>
            </a:r>
            <a:endParaRPr kumimoji="0" lang="fr-FR" sz="36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A4A601FB-C5D9-4116-08BE-C9B24C1A0D2E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51696AB1-EDA6-DB08-46F7-A62EDD9C835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69282807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دعامات التذكر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2" name="Image 1" descr="Une image contenant habits, personne, dessin humoristique, Visage humain&#10;&#10;Le contenu généré par l’IA peut être incorrect.">
            <a:extLst>
              <a:ext uri="{FF2B5EF4-FFF2-40B4-BE49-F238E27FC236}">
                <a16:creationId xmlns:a16="http://schemas.microsoft.com/office/drawing/2014/main" id="{8E502FFC-2D89-59F5-D249-38D9A29CB2A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3600" y="3238500"/>
            <a:ext cx="5244160" cy="518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137107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AFA46D-BA74-FDEA-C367-FC17BECD49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B70A9EA-5152-51E0-85B9-1D50DE47CEBB}"/>
              </a:ext>
            </a:extLst>
          </p:cNvPr>
          <p:cNvSpPr/>
          <p:nvPr/>
        </p:nvSpPr>
        <p:spPr>
          <a:xfrm>
            <a:off x="-1" y="2582185"/>
            <a:ext cx="13716001" cy="7704814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7D1F4E9-A590-6C18-7D9C-F33D8E6C2F64}"/>
              </a:ext>
            </a:extLst>
          </p:cNvPr>
          <p:cNvSpPr/>
          <p:nvPr/>
        </p:nvSpPr>
        <p:spPr>
          <a:xfrm>
            <a:off x="275854" y="2792507"/>
            <a:ext cx="13164293" cy="7227793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F900A2E-E1A9-53DA-FA4A-A66CFF470D5D}"/>
              </a:ext>
            </a:extLst>
          </p:cNvPr>
          <p:cNvSpPr/>
          <p:nvPr/>
        </p:nvSpPr>
        <p:spPr>
          <a:xfrm>
            <a:off x="-1" y="740647"/>
            <a:ext cx="13716002" cy="184153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B13F2A98-B51C-72AA-DE14-C2B4241CC3F8}"/>
              </a:ext>
            </a:extLst>
          </p:cNvPr>
          <p:cNvSpPr txBox="1"/>
          <p:nvPr/>
        </p:nvSpPr>
        <p:spPr>
          <a:xfrm>
            <a:off x="0" y="901111"/>
            <a:ext cx="12877800" cy="16427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بصفة عامة محيط المضلع يساوي مجموع قياسات أطوال أضلاعه</a:t>
            </a:r>
            <a:endParaRPr lang="fr-FR" sz="36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للشكل التالي 5 أضلاع، قياس كل ضلع هو </a:t>
            </a:r>
            <a:r>
              <a:rPr lang="fr-FR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5cm</a:t>
            </a:r>
            <a:endParaRPr lang="ar-MA" sz="36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لحساب قياس محيطه نجمع قياس أضلاعه الخمسة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fr-FR" sz="28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ar-SA" sz="28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78495A0D-C01C-FFB4-EB49-D74C05AC5204}"/>
              </a:ext>
            </a:extLst>
          </p:cNvPr>
          <p:cNvSpPr/>
          <p:nvPr/>
        </p:nvSpPr>
        <p:spPr>
          <a:xfrm rot="10800000">
            <a:off x="13037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368EB390-9855-AEFE-7556-8B0B47A3714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91154553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دعامات التذكر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Pentagone 3">
            <a:extLst>
              <a:ext uri="{FF2B5EF4-FFF2-40B4-BE49-F238E27FC236}">
                <a16:creationId xmlns:a16="http://schemas.microsoft.com/office/drawing/2014/main" id="{BEF536A4-08D4-4E30-F8E3-9EBF59550388}"/>
              </a:ext>
            </a:extLst>
          </p:cNvPr>
          <p:cNvSpPr/>
          <p:nvPr/>
        </p:nvSpPr>
        <p:spPr>
          <a:xfrm>
            <a:off x="5486400" y="4114800"/>
            <a:ext cx="2362200" cy="2057400"/>
          </a:xfrm>
          <a:prstGeom prst="pentagon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FD9E42E0-AB33-A2E0-77C4-0B741B4DFE07}"/>
              </a:ext>
            </a:extLst>
          </p:cNvPr>
          <p:cNvSpPr txBox="1"/>
          <p:nvPr/>
        </p:nvSpPr>
        <p:spPr>
          <a:xfrm>
            <a:off x="7315200" y="4000500"/>
            <a:ext cx="838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/>
              <a:t>2 cm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D2AF4AFD-7A94-D00C-4C11-0DE3260BDFE1}"/>
              </a:ext>
            </a:extLst>
          </p:cNvPr>
          <p:cNvSpPr txBox="1"/>
          <p:nvPr/>
        </p:nvSpPr>
        <p:spPr>
          <a:xfrm>
            <a:off x="6248400" y="6265945"/>
            <a:ext cx="838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/>
              <a:t>2 cm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D8872FFD-6B83-F7E0-87E7-99CDCF603DC7}"/>
              </a:ext>
            </a:extLst>
          </p:cNvPr>
          <p:cNvSpPr txBox="1"/>
          <p:nvPr/>
        </p:nvSpPr>
        <p:spPr>
          <a:xfrm>
            <a:off x="7785100" y="5297248"/>
            <a:ext cx="838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/>
              <a:t>2 cm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88A55D24-DB13-BB1D-C0F7-B0F79A9AA3C5}"/>
              </a:ext>
            </a:extLst>
          </p:cNvPr>
          <p:cNvSpPr txBox="1"/>
          <p:nvPr/>
        </p:nvSpPr>
        <p:spPr>
          <a:xfrm>
            <a:off x="5257800" y="4021055"/>
            <a:ext cx="838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/>
              <a:t>2 cm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6AED1BFE-C5AF-46F2-DCAA-72F76B230C74}"/>
              </a:ext>
            </a:extLst>
          </p:cNvPr>
          <p:cNvSpPr txBox="1"/>
          <p:nvPr/>
        </p:nvSpPr>
        <p:spPr>
          <a:xfrm>
            <a:off x="4791447" y="5295900"/>
            <a:ext cx="838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/>
              <a:t>2 cm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A381836B-F4F7-D198-F35D-85E3E2EF874A}"/>
              </a:ext>
            </a:extLst>
          </p:cNvPr>
          <p:cNvSpPr txBox="1"/>
          <p:nvPr/>
        </p:nvSpPr>
        <p:spPr>
          <a:xfrm>
            <a:off x="3238499" y="6995160"/>
            <a:ext cx="7239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200" b="1" dirty="0"/>
              <a:t>P = 2 + 2 +2 + 2 + 2 = 10 cm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6B1122AD-AA6D-F7DB-ED46-9D646B5D330B}"/>
              </a:ext>
            </a:extLst>
          </p:cNvPr>
          <p:cNvSpPr txBox="1"/>
          <p:nvPr/>
        </p:nvSpPr>
        <p:spPr>
          <a:xfrm>
            <a:off x="3238499" y="7676183"/>
            <a:ext cx="7239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3200" b="1" dirty="0"/>
              <a:t>نرمز للمحيط ب</a:t>
            </a:r>
            <a:r>
              <a:rPr lang="fr-FR" sz="3200" b="1" dirty="0"/>
              <a:t> P  : </a:t>
            </a:r>
          </a:p>
        </p:txBody>
      </p:sp>
    </p:spTree>
    <p:extLst>
      <p:ext uri="{BB962C8B-B14F-4D97-AF65-F5344CB8AC3E}">
        <p14:creationId xmlns:p14="http://schemas.microsoft.com/office/powerpoint/2010/main" val="266829977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951F21-F347-A40D-F139-DE97499CCF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3E9FA9C-A1C8-89AB-7F47-1EA7C070BFAC}"/>
              </a:ext>
            </a:extLst>
          </p:cNvPr>
          <p:cNvSpPr/>
          <p:nvPr/>
        </p:nvSpPr>
        <p:spPr>
          <a:xfrm>
            <a:off x="-1" y="2582185"/>
            <a:ext cx="13716001" cy="7704814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EB1370BA-48BA-C71B-1F16-484BE062B8A3}"/>
              </a:ext>
            </a:extLst>
          </p:cNvPr>
          <p:cNvSpPr/>
          <p:nvPr/>
        </p:nvSpPr>
        <p:spPr>
          <a:xfrm>
            <a:off x="275854" y="2792507"/>
            <a:ext cx="13164293" cy="7227793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98672EC-348E-4C42-4F38-F4A9BD09598D}"/>
              </a:ext>
            </a:extLst>
          </p:cNvPr>
          <p:cNvSpPr/>
          <p:nvPr/>
        </p:nvSpPr>
        <p:spPr>
          <a:xfrm>
            <a:off x="-1" y="740647"/>
            <a:ext cx="13716002" cy="184153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9EB53C51-302D-4E3E-9DDD-F57BE4BE05AF}"/>
              </a:ext>
            </a:extLst>
          </p:cNvPr>
          <p:cNvSpPr txBox="1"/>
          <p:nvPr/>
        </p:nvSpPr>
        <p:spPr>
          <a:xfrm>
            <a:off x="0" y="901111"/>
            <a:ext cx="12877800" cy="8733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خذوا ألواحكم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fr-FR" sz="28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ar-SA" sz="28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8B884737-DD16-EBFE-FD95-350FA08907FD}"/>
              </a:ext>
            </a:extLst>
          </p:cNvPr>
          <p:cNvSpPr/>
          <p:nvPr/>
        </p:nvSpPr>
        <p:spPr>
          <a:xfrm rot="10800000">
            <a:off x="13037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BF40A825-A000-D3BB-E4A8-B708875F6FF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دعامات التذكر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2" name="Image 1" descr="Une image contenant Rectangle, capture d’écran, vert, carré&#10;&#10;Le contenu généré par l’IA peut être incorrect.">
            <a:extLst>
              <a:ext uri="{FF2B5EF4-FFF2-40B4-BE49-F238E27FC236}">
                <a16:creationId xmlns:a16="http://schemas.microsoft.com/office/drawing/2014/main" id="{EA651C05-D666-CC24-8D4E-740C0724ADA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77" t="21200" r="8808" b="27600"/>
          <a:stretch>
            <a:fillRect/>
          </a:stretch>
        </p:blipFill>
        <p:spPr>
          <a:xfrm>
            <a:off x="2895600" y="3564191"/>
            <a:ext cx="7924799" cy="50083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212220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13B719-5587-A313-A09C-89EF37C201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B644069-DDE0-D807-4CED-F5193AC037DB}"/>
              </a:ext>
            </a:extLst>
          </p:cNvPr>
          <p:cNvSpPr/>
          <p:nvPr/>
        </p:nvSpPr>
        <p:spPr>
          <a:xfrm>
            <a:off x="-1" y="2582185"/>
            <a:ext cx="13716001" cy="7704814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EE6F9F2E-AD7D-9CF1-A6F6-DFEA0902033F}"/>
              </a:ext>
            </a:extLst>
          </p:cNvPr>
          <p:cNvSpPr/>
          <p:nvPr/>
        </p:nvSpPr>
        <p:spPr>
          <a:xfrm>
            <a:off x="275854" y="2792507"/>
            <a:ext cx="13164293" cy="7227793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1BDB005-C772-79B1-2E67-F1ABD7392A71}"/>
              </a:ext>
            </a:extLst>
          </p:cNvPr>
          <p:cNvSpPr/>
          <p:nvPr/>
        </p:nvSpPr>
        <p:spPr>
          <a:xfrm>
            <a:off x="-1" y="740647"/>
            <a:ext cx="13716002" cy="184153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DBD1E998-4CD3-32C5-4C24-DE3C45911299}"/>
              </a:ext>
            </a:extLst>
          </p:cNvPr>
          <p:cNvSpPr txBox="1"/>
          <p:nvPr/>
        </p:nvSpPr>
        <p:spPr>
          <a:xfrm>
            <a:off x="0" y="901111"/>
            <a:ext cx="12877800" cy="8733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احسبوا قياس محيط الشكل بالسنتيمتر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fr-FR" sz="28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ar-SA" sz="28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D70963CF-80B3-34CE-798E-C95CA90E9173}"/>
              </a:ext>
            </a:extLst>
          </p:cNvPr>
          <p:cNvSpPr/>
          <p:nvPr/>
        </p:nvSpPr>
        <p:spPr>
          <a:xfrm rot="10800000">
            <a:off x="13037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74338D84-3AFB-8E6D-CF03-47DD28316D1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دعامات التذكر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Hexagone 3">
            <a:extLst>
              <a:ext uri="{FF2B5EF4-FFF2-40B4-BE49-F238E27FC236}">
                <a16:creationId xmlns:a16="http://schemas.microsoft.com/office/drawing/2014/main" id="{91B4B56B-CBEA-6073-9871-B4FBE98CC01F}"/>
              </a:ext>
            </a:extLst>
          </p:cNvPr>
          <p:cNvSpPr/>
          <p:nvPr/>
        </p:nvSpPr>
        <p:spPr>
          <a:xfrm>
            <a:off x="4953000" y="4991100"/>
            <a:ext cx="2971800" cy="2514600"/>
          </a:xfrm>
          <a:prstGeom prst="hexagon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8EF9D902-D44B-C7F6-1A00-F6F1BAAB21B8}"/>
              </a:ext>
            </a:extLst>
          </p:cNvPr>
          <p:cNvSpPr txBox="1"/>
          <p:nvPr/>
        </p:nvSpPr>
        <p:spPr>
          <a:xfrm>
            <a:off x="6050279" y="4451663"/>
            <a:ext cx="838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/>
              <a:t>3 cm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7D7D3E55-7B41-E593-7B0A-5095BB0D87A9}"/>
              </a:ext>
            </a:extLst>
          </p:cNvPr>
          <p:cNvSpPr txBox="1"/>
          <p:nvPr/>
        </p:nvSpPr>
        <p:spPr>
          <a:xfrm>
            <a:off x="4258047" y="5263954"/>
            <a:ext cx="838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/>
              <a:t>3 cm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8900B314-058A-FCB4-2630-6A884A6A312A}"/>
              </a:ext>
            </a:extLst>
          </p:cNvPr>
          <p:cNvSpPr txBox="1"/>
          <p:nvPr/>
        </p:nvSpPr>
        <p:spPr>
          <a:xfrm>
            <a:off x="7704586" y="5263955"/>
            <a:ext cx="838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/>
              <a:t>3 cm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A6310DF5-8DC9-01FD-E598-D04249493C81}"/>
              </a:ext>
            </a:extLst>
          </p:cNvPr>
          <p:cNvSpPr txBox="1"/>
          <p:nvPr/>
        </p:nvSpPr>
        <p:spPr>
          <a:xfrm>
            <a:off x="4258047" y="6743699"/>
            <a:ext cx="838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/>
              <a:t>3 cm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240739B1-CE57-937B-713E-D260CC58911B}"/>
              </a:ext>
            </a:extLst>
          </p:cNvPr>
          <p:cNvSpPr txBox="1"/>
          <p:nvPr/>
        </p:nvSpPr>
        <p:spPr>
          <a:xfrm>
            <a:off x="7704586" y="6743700"/>
            <a:ext cx="838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/>
              <a:t>3 cm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EA86243B-2AE6-7545-BA7A-89D45299AADD}"/>
              </a:ext>
            </a:extLst>
          </p:cNvPr>
          <p:cNvSpPr txBox="1"/>
          <p:nvPr/>
        </p:nvSpPr>
        <p:spPr>
          <a:xfrm>
            <a:off x="6050279" y="7583472"/>
            <a:ext cx="838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/>
              <a:t>3 cm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E71E5D80-E501-4CED-F6E7-0D797F537346}"/>
              </a:ext>
            </a:extLst>
          </p:cNvPr>
          <p:cNvSpPr txBox="1"/>
          <p:nvPr/>
        </p:nvSpPr>
        <p:spPr>
          <a:xfrm>
            <a:off x="3268979" y="8178224"/>
            <a:ext cx="7239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200" b="1" dirty="0"/>
              <a:t>P = </a:t>
            </a:r>
            <a:r>
              <a:rPr lang="fr-FR" sz="3200" dirty="0"/>
              <a:t>…………………………….</a:t>
            </a:r>
          </a:p>
        </p:txBody>
      </p:sp>
      <p:pic>
        <p:nvPicPr>
          <p:cNvPr id="16" name="Image 15" descr="Une image contenant Rectangle, capture d’écran, vert, carré&#10;&#10;Le contenu généré par l’IA peut être incorrect.">
            <a:extLst>
              <a:ext uri="{FF2B5EF4-FFF2-40B4-BE49-F238E27FC236}">
                <a16:creationId xmlns:a16="http://schemas.microsoft.com/office/drawing/2014/main" id="{50DB5773-F813-82D1-7781-0DBAD643A0E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77" t="21200" r="8808" b="27600"/>
          <a:stretch>
            <a:fillRect/>
          </a:stretch>
        </p:blipFill>
        <p:spPr>
          <a:xfrm>
            <a:off x="590932" y="998124"/>
            <a:ext cx="1295400" cy="818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615272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0A0950-6BA9-8CDE-A1E2-F7F8DEF228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84D8E2C-B68E-4869-62F8-9D5EB2728F43}"/>
              </a:ext>
            </a:extLst>
          </p:cNvPr>
          <p:cNvSpPr/>
          <p:nvPr/>
        </p:nvSpPr>
        <p:spPr>
          <a:xfrm>
            <a:off x="-1" y="2582185"/>
            <a:ext cx="13716001" cy="7704814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4C2F38E-48EE-B22D-D48B-16C92306D58B}"/>
              </a:ext>
            </a:extLst>
          </p:cNvPr>
          <p:cNvSpPr/>
          <p:nvPr/>
        </p:nvSpPr>
        <p:spPr>
          <a:xfrm>
            <a:off x="275854" y="2792507"/>
            <a:ext cx="13164293" cy="7227793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CDE7E92-9ED8-7CCB-8E51-294A7191FEA0}"/>
              </a:ext>
            </a:extLst>
          </p:cNvPr>
          <p:cNvSpPr/>
          <p:nvPr/>
        </p:nvSpPr>
        <p:spPr>
          <a:xfrm>
            <a:off x="-1" y="740647"/>
            <a:ext cx="13716002" cy="184153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8952BD8-AD71-2EF9-2085-2D988F374859}"/>
              </a:ext>
            </a:extLst>
          </p:cNvPr>
          <p:cNvSpPr txBox="1"/>
          <p:nvPr/>
        </p:nvSpPr>
        <p:spPr>
          <a:xfrm>
            <a:off x="0" y="901111"/>
            <a:ext cx="12877800" cy="8733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احسبوا قياس محيط الشكل بالسنتيمتر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fr-FR" sz="28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ar-SA" sz="28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99435932-88D1-6FB8-761C-BE40381D4D2C}"/>
              </a:ext>
            </a:extLst>
          </p:cNvPr>
          <p:cNvSpPr/>
          <p:nvPr/>
        </p:nvSpPr>
        <p:spPr>
          <a:xfrm rot="10800000">
            <a:off x="13037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659A8D0F-D87A-50CB-A4C7-53FE512861E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دعامات التذكر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Hexagone 3">
            <a:extLst>
              <a:ext uri="{FF2B5EF4-FFF2-40B4-BE49-F238E27FC236}">
                <a16:creationId xmlns:a16="http://schemas.microsoft.com/office/drawing/2014/main" id="{91986FD9-B103-98A2-1849-390192E59D9F}"/>
              </a:ext>
            </a:extLst>
          </p:cNvPr>
          <p:cNvSpPr/>
          <p:nvPr/>
        </p:nvSpPr>
        <p:spPr>
          <a:xfrm>
            <a:off x="4953000" y="4991100"/>
            <a:ext cx="2971800" cy="2514600"/>
          </a:xfrm>
          <a:prstGeom prst="hexagon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D6A3DE47-6924-61F0-7FBB-E826C00C7131}"/>
              </a:ext>
            </a:extLst>
          </p:cNvPr>
          <p:cNvSpPr txBox="1"/>
          <p:nvPr/>
        </p:nvSpPr>
        <p:spPr>
          <a:xfrm>
            <a:off x="6050279" y="4451663"/>
            <a:ext cx="838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/>
              <a:t>3 cm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63E7F4E1-38B2-2161-8A81-31AE046D6A0F}"/>
              </a:ext>
            </a:extLst>
          </p:cNvPr>
          <p:cNvSpPr txBox="1"/>
          <p:nvPr/>
        </p:nvSpPr>
        <p:spPr>
          <a:xfrm>
            <a:off x="4258047" y="5263954"/>
            <a:ext cx="838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/>
              <a:t>3 cm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B4D75843-2269-7243-F916-EE03ADE4C72C}"/>
              </a:ext>
            </a:extLst>
          </p:cNvPr>
          <p:cNvSpPr txBox="1"/>
          <p:nvPr/>
        </p:nvSpPr>
        <p:spPr>
          <a:xfrm>
            <a:off x="7704586" y="5263955"/>
            <a:ext cx="838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/>
              <a:t>3 cm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53B961DD-2731-B9B8-98EB-0BA30BFE9735}"/>
              </a:ext>
            </a:extLst>
          </p:cNvPr>
          <p:cNvSpPr txBox="1"/>
          <p:nvPr/>
        </p:nvSpPr>
        <p:spPr>
          <a:xfrm>
            <a:off x="4258047" y="6743699"/>
            <a:ext cx="838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/>
              <a:t>3 cm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87222EF7-DA6D-3B95-D7EC-67A449526AAA}"/>
              </a:ext>
            </a:extLst>
          </p:cNvPr>
          <p:cNvSpPr txBox="1"/>
          <p:nvPr/>
        </p:nvSpPr>
        <p:spPr>
          <a:xfrm>
            <a:off x="7704586" y="6743700"/>
            <a:ext cx="838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/>
              <a:t>3 cm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914E2F57-8815-8E67-6002-3FB1E45EBD88}"/>
              </a:ext>
            </a:extLst>
          </p:cNvPr>
          <p:cNvSpPr txBox="1"/>
          <p:nvPr/>
        </p:nvSpPr>
        <p:spPr>
          <a:xfrm>
            <a:off x="6050279" y="7583472"/>
            <a:ext cx="838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/>
              <a:t>3 cm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4703F1B8-9CFD-E63F-E787-A3CB6C54E4B7}"/>
              </a:ext>
            </a:extLst>
          </p:cNvPr>
          <p:cNvSpPr txBox="1"/>
          <p:nvPr/>
        </p:nvSpPr>
        <p:spPr>
          <a:xfrm>
            <a:off x="3268979" y="8178224"/>
            <a:ext cx="7239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200" b="1" dirty="0"/>
              <a:t>P = </a:t>
            </a:r>
            <a:r>
              <a:rPr lang="fr-FR" sz="3200" dirty="0">
                <a:solidFill>
                  <a:srgbClr val="FF0000"/>
                </a:solidFill>
              </a:rPr>
              <a:t>3 + 3 + 3 + 3 + 3 + 3 </a:t>
            </a:r>
            <a:r>
              <a:rPr lang="fr-FR" sz="3200" b="1" dirty="0"/>
              <a:t>=</a:t>
            </a:r>
            <a:r>
              <a:rPr lang="fr-FR" sz="3200" dirty="0">
                <a:solidFill>
                  <a:srgbClr val="FF0000"/>
                </a:solidFill>
              </a:rPr>
              <a:t> 18 cm</a:t>
            </a:r>
          </a:p>
        </p:txBody>
      </p:sp>
      <p:pic>
        <p:nvPicPr>
          <p:cNvPr id="2" name="Image 1" descr="Une image contenant dessin humoristique, Dessin d’enfant, clipart, Dessin animé&#10;&#10;Le contenu généré par l’IA peut être incorrect.">
            <a:extLst>
              <a:ext uri="{FF2B5EF4-FFF2-40B4-BE49-F238E27FC236}">
                <a16:creationId xmlns:a16="http://schemas.microsoft.com/office/drawing/2014/main" id="{36BF64E7-E7DE-974C-84AC-259EF0169BA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112" y="916160"/>
            <a:ext cx="1148959" cy="821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176729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240786-A314-9F8B-E7A6-CBADB9E1C1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EDF5213F-945A-F057-C947-3059264BDE7F}"/>
              </a:ext>
            </a:extLst>
          </p:cNvPr>
          <p:cNvSpPr/>
          <p:nvPr/>
        </p:nvSpPr>
        <p:spPr>
          <a:xfrm>
            <a:off x="-1" y="2582185"/>
            <a:ext cx="13716001" cy="7704814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827304F-614D-F701-35EF-1E470D22D069}"/>
              </a:ext>
            </a:extLst>
          </p:cNvPr>
          <p:cNvSpPr/>
          <p:nvPr/>
        </p:nvSpPr>
        <p:spPr>
          <a:xfrm>
            <a:off x="275854" y="2792507"/>
            <a:ext cx="13164293" cy="7227793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922B63A-CC90-EB44-19B0-E4CE0D073FD2}"/>
              </a:ext>
            </a:extLst>
          </p:cNvPr>
          <p:cNvSpPr/>
          <p:nvPr/>
        </p:nvSpPr>
        <p:spPr>
          <a:xfrm>
            <a:off x="-1" y="740647"/>
            <a:ext cx="13716002" cy="184153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347B9C3A-9FB0-E5DA-294A-6F295747EDCB}"/>
              </a:ext>
            </a:extLst>
          </p:cNvPr>
          <p:cNvSpPr txBox="1"/>
          <p:nvPr/>
        </p:nvSpPr>
        <p:spPr>
          <a:xfrm>
            <a:off x="0" y="901111"/>
            <a:ext cx="12877800" cy="8733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احسبوا قياس محيط الشكل بالسنتيمتر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fr-FR" sz="28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ar-SA" sz="28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DA087FBA-4DD6-834F-8061-65652A07838F}"/>
              </a:ext>
            </a:extLst>
          </p:cNvPr>
          <p:cNvSpPr/>
          <p:nvPr/>
        </p:nvSpPr>
        <p:spPr>
          <a:xfrm rot="10800000">
            <a:off x="13037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AA969E4A-05A3-4B6E-BBE2-867A825F6CE6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دعامات التذكر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7" name="ZoneTexte 6">
            <a:extLst>
              <a:ext uri="{FF2B5EF4-FFF2-40B4-BE49-F238E27FC236}">
                <a16:creationId xmlns:a16="http://schemas.microsoft.com/office/drawing/2014/main" id="{166BA5DC-920B-1BDB-B463-958D9DE9EECB}"/>
              </a:ext>
            </a:extLst>
          </p:cNvPr>
          <p:cNvSpPr txBox="1"/>
          <p:nvPr/>
        </p:nvSpPr>
        <p:spPr>
          <a:xfrm>
            <a:off x="4578852" y="5510123"/>
            <a:ext cx="838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/>
              <a:t>4 cm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D89730C5-B02D-5D0D-1FAD-F7A1037844A5}"/>
              </a:ext>
            </a:extLst>
          </p:cNvPr>
          <p:cNvSpPr txBox="1"/>
          <p:nvPr/>
        </p:nvSpPr>
        <p:spPr>
          <a:xfrm>
            <a:off x="7521706" y="5507583"/>
            <a:ext cx="838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/>
              <a:t>4 cm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C5426FE1-92C6-D351-5E68-B60246B00845}"/>
              </a:ext>
            </a:extLst>
          </p:cNvPr>
          <p:cNvSpPr txBox="1"/>
          <p:nvPr/>
        </p:nvSpPr>
        <p:spPr>
          <a:xfrm>
            <a:off x="6019799" y="6953943"/>
            <a:ext cx="838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/>
              <a:t>4 cm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48756666-D52F-0089-7D2E-40A55BF097FE}"/>
              </a:ext>
            </a:extLst>
          </p:cNvPr>
          <p:cNvSpPr txBox="1"/>
          <p:nvPr/>
        </p:nvSpPr>
        <p:spPr>
          <a:xfrm>
            <a:off x="3268979" y="8178224"/>
            <a:ext cx="7239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200" b="1" dirty="0"/>
              <a:t>P = </a:t>
            </a:r>
            <a:r>
              <a:rPr lang="fr-FR" sz="3200" dirty="0"/>
              <a:t>…………………………….</a:t>
            </a:r>
          </a:p>
        </p:txBody>
      </p:sp>
      <p:pic>
        <p:nvPicPr>
          <p:cNvPr id="16" name="Image 15" descr="Une image contenant Rectangle, capture d’écran, vert, carré&#10;&#10;Le contenu généré par l’IA peut être incorrect.">
            <a:extLst>
              <a:ext uri="{FF2B5EF4-FFF2-40B4-BE49-F238E27FC236}">
                <a16:creationId xmlns:a16="http://schemas.microsoft.com/office/drawing/2014/main" id="{30069896-8515-46C7-5199-309461B6BC8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77" t="21200" r="8808" b="27600"/>
          <a:stretch>
            <a:fillRect/>
          </a:stretch>
        </p:blipFill>
        <p:spPr>
          <a:xfrm>
            <a:off x="590932" y="998124"/>
            <a:ext cx="1295400" cy="818666"/>
          </a:xfrm>
          <a:prstGeom prst="rect">
            <a:avLst/>
          </a:prstGeom>
        </p:spPr>
      </p:pic>
      <p:sp>
        <p:nvSpPr>
          <p:cNvPr id="2" name="Triangle isocèle 1">
            <a:extLst>
              <a:ext uri="{FF2B5EF4-FFF2-40B4-BE49-F238E27FC236}">
                <a16:creationId xmlns:a16="http://schemas.microsoft.com/office/drawing/2014/main" id="{43966079-6030-E5B1-BC87-1F2DCA190C81}"/>
              </a:ext>
            </a:extLst>
          </p:cNvPr>
          <p:cNvSpPr/>
          <p:nvPr/>
        </p:nvSpPr>
        <p:spPr>
          <a:xfrm>
            <a:off x="5135879" y="5062313"/>
            <a:ext cx="2667000" cy="1777423"/>
          </a:xfrm>
          <a:prstGeom prst="triangle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1520331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EFAE4B-1E1F-7901-4A47-527697872E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69A0061-D438-91EF-0155-599A75493EF3}"/>
              </a:ext>
            </a:extLst>
          </p:cNvPr>
          <p:cNvSpPr/>
          <p:nvPr/>
        </p:nvSpPr>
        <p:spPr>
          <a:xfrm>
            <a:off x="-1" y="2582185"/>
            <a:ext cx="13716001" cy="7704814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728F838-3BB3-A3B2-FE5F-1C6DFE420006}"/>
              </a:ext>
            </a:extLst>
          </p:cNvPr>
          <p:cNvSpPr/>
          <p:nvPr/>
        </p:nvSpPr>
        <p:spPr>
          <a:xfrm>
            <a:off x="275854" y="2792507"/>
            <a:ext cx="13164293" cy="7227793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CAE8CBC-84A6-D0D0-4F9E-3C59ADE303E9}"/>
              </a:ext>
            </a:extLst>
          </p:cNvPr>
          <p:cNvSpPr/>
          <p:nvPr/>
        </p:nvSpPr>
        <p:spPr>
          <a:xfrm>
            <a:off x="-1" y="740647"/>
            <a:ext cx="13716002" cy="184153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90B37D50-EB36-82F2-B3BF-25788A5A92CB}"/>
              </a:ext>
            </a:extLst>
          </p:cNvPr>
          <p:cNvSpPr txBox="1"/>
          <p:nvPr/>
        </p:nvSpPr>
        <p:spPr>
          <a:xfrm>
            <a:off x="0" y="901111"/>
            <a:ext cx="12877800" cy="8733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احسبوا قياس محيط الشكل بالسنتيمتر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fr-FR" sz="28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ar-SA" sz="28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A77149E5-A7F9-C694-7453-5D5DDDBAF069}"/>
              </a:ext>
            </a:extLst>
          </p:cNvPr>
          <p:cNvSpPr/>
          <p:nvPr/>
        </p:nvSpPr>
        <p:spPr>
          <a:xfrm rot="10800000">
            <a:off x="13037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F3805AB5-F657-A128-CB31-CE3A45EB170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دعامات التذكر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14" name="ZoneTexte 13">
            <a:extLst>
              <a:ext uri="{FF2B5EF4-FFF2-40B4-BE49-F238E27FC236}">
                <a16:creationId xmlns:a16="http://schemas.microsoft.com/office/drawing/2014/main" id="{1C051B96-796E-1AF9-33EE-7E1608A340C3}"/>
              </a:ext>
            </a:extLst>
          </p:cNvPr>
          <p:cNvSpPr txBox="1"/>
          <p:nvPr/>
        </p:nvSpPr>
        <p:spPr>
          <a:xfrm>
            <a:off x="3268979" y="8178224"/>
            <a:ext cx="7239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200" b="1" dirty="0"/>
              <a:t>P = </a:t>
            </a:r>
            <a:r>
              <a:rPr lang="fr-FR" sz="3200" dirty="0">
                <a:solidFill>
                  <a:srgbClr val="FF0000"/>
                </a:solidFill>
              </a:rPr>
              <a:t>4 + 4 + 4 </a:t>
            </a:r>
            <a:r>
              <a:rPr lang="fr-FR" sz="3200" b="1" dirty="0"/>
              <a:t>=</a:t>
            </a:r>
            <a:r>
              <a:rPr lang="fr-FR" sz="3200" dirty="0">
                <a:solidFill>
                  <a:srgbClr val="FF0000"/>
                </a:solidFill>
              </a:rPr>
              <a:t> 12 cm</a:t>
            </a:r>
          </a:p>
        </p:txBody>
      </p:sp>
      <p:pic>
        <p:nvPicPr>
          <p:cNvPr id="2" name="Image 1" descr="Une image contenant dessin humoristique, Dessin d’enfant, clipart, Dessin animé&#10;&#10;Le contenu généré par l’IA peut être incorrect.">
            <a:extLst>
              <a:ext uri="{FF2B5EF4-FFF2-40B4-BE49-F238E27FC236}">
                <a16:creationId xmlns:a16="http://schemas.microsoft.com/office/drawing/2014/main" id="{74EA4C20-2342-9711-F7B4-9E4C8E80493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112" y="916160"/>
            <a:ext cx="1148959" cy="821798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13E649B4-020C-9B12-8AC2-662862DD7F95}"/>
              </a:ext>
            </a:extLst>
          </p:cNvPr>
          <p:cNvSpPr txBox="1"/>
          <p:nvPr/>
        </p:nvSpPr>
        <p:spPr>
          <a:xfrm>
            <a:off x="4578852" y="5510123"/>
            <a:ext cx="838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/>
              <a:t>4 cm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FD25D36C-03B1-954E-1714-58EEA45026A0}"/>
              </a:ext>
            </a:extLst>
          </p:cNvPr>
          <p:cNvSpPr txBox="1"/>
          <p:nvPr/>
        </p:nvSpPr>
        <p:spPr>
          <a:xfrm>
            <a:off x="7521706" y="5507583"/>
            <a:ext cx="838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/>
              <a:t>4 cm</a:t>
            </a: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2D8FDB4C-7286-8C55-739B-012F9F524B55}"/>
              </a:ext>
            </a:extLst>
          </p:cNvPr>
          <p:cNvSpPr txBox="1"/>
          <p:nvPr/>
        </p:nvSpPr>
        <p:spPr>
          <a:xfrm>
            <a:off x="6019799" y="6953943"/>
            <a:ext cx="838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/>
              <a:t>4 cm</a:t>
            </a:r>
          </a:p>
        </p:txBody>
      </p:sp>
      <p:sp>
        <p:nvSpPr>
          <p:cNvPr id="18" name="Triangle isocèle 17">
            <a:extLst>
              <a:ext uri="{FF2B5EF4-FFF2-40B4-BE49-F238E27FC236}">
                <a16:creationId xmlns:a16="http://schemas.microsoft.com/office/drawing/2014/main" id="{F2E65F16-021E-06B8-D2D5-21CA53E24123}"/>
              </a:ext>
            </a:extLst>
          </p:cNvPr>
          <p:cNvSpPr/>
          <p:nvPr/>
        </p:nvSpPr>
        <p:spPr>
          <a:xfrm>
            <a:off x="5135879" y="5062313"/>
            <a:ext cx="2667000" cy="1777423"/>
          </a:xfrm>
          <a:prstGeom prst="triangle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081833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11C0EB-B04A-44FA-412B-9853957808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4D773D9-4AB5-D589-30C7-11C5381C1E5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B466F6F8-12C2-20C3-C36D-3D3974B77E2C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915E1A51-0A01-5BA5-4953-023250B25CFD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l" defTabSz="685834" rtl="0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93F08AE0-31C7-6E40-362F-30CDC1F537FC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F9E632CD-CCED-6CB5-9816-91792C6287C9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31DCD915-7FB3-2B42-0458-D7E085A0BD1E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416C8293-ADAE-7744-3C0E-0503B7D3D186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العرض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1E08986A-DE47-481B-D636-CB203EF8F1CD}"/>
              </a:ext>
            </a:extLst>
          </p:cNvPr>
          <p:cNvSpPr/>
          <p:nvPr/>
        </p:nvSpPr>
        <p:spPr>
          <a:xfrm>
            <a:off x="11049000" y="2796619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C6BDC8EF-9BB5-4D44-520B-D47A2DFDAAF0}"/>
              </a:ext>
            </a:extLst>
          </p:cNvPr>
          <p:cNvSpPr/>
          <p:nvPr/>
        </p:nvSpPr>
        <p:spPr>
          <a:xfrm rot="10800000">
            <a:off x="11197075" y="4807887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4495D9EB-9188-23BF-EC3B-70E26E689E3D}"/>
              </a:ext>
            </a:extLst>
          </p:cNvPr>
          <p:cNvSpPr/>
          <p:nvPr/>
        </p:nvSpPr>
        <p:spPr>
          <a:xfrm>
            <a:off x="1981200" y="3167811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شرائح خاصة بالأستاذ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39E44F33-391F-1012-62D3-E3C3023FAA92}"/>
              </a:ext>
            </a:extLst>
          </p:cNvPr>
          <p:cNvSpPr/>
          <p:nvPr/>
        </p:nvSpPr>
        <p:spPr>
          <a:xfrm>
            <a:off x="1981200" y="4718020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إرشادات وشروحات  يجب على الأستاذ قولها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8E1C7E21-69AA-FCFA-C180-A8C4E895D44D}"/>
              </a:ext>
            </a:extLst>
          </p:cNvPr>
          <p:cNvSpPr/>
          <p:nvPr/>
        </p:nvSpPr>
        <p:spPr>
          <a:xfrm>
            <a:off x="1981200" y="6572501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إيقاف العرض والقيام بمناولة /نمذجة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677F80AF-D8F5-A33D-886C-3A4CD4BA273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1212" y="6381299"/>
            <a:ext cx="1009944" cy="1009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498032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2B3EC0-59C5-70DF-2254-9E1452552C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EDA6911-CA25-79E4-D92D-ACE4C433DD97}"/>
              </a:ext>
            </a:extLst>
          </p:cNvPr>
          <p:cNvSpPr/>
          <p:nvPr/>
        </p:nvSpPr>
        <p:spPr>
          <a:xfrm>
            <a:off x="-1" y="2582185"/>
            <a:ext cx="13716001" cy="7704814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4DB44ED-192D-FE6F-2210-F277DD7D02C1}"/>
              </a:ext>
            </a:extLst>
          </p:cNvPr>
          <p:cNvSpPr/>
          <p:nvPr/>
        </p:nvSpPr>
        <p:spPr>
          <a:xfrm>
            <a:off x="275854" y="2792507"/>
            <a:ext cx="13164293" cy="7227793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FDCFD6E-181F-98AD-B020-38F3D1921C9D}"/>
              </a:ext>
            </a:extLst>
          </p:cNvPr>
          <p:cNvSpPr/>
          <p:nvPr/>
        </p:nvSpPr>
        <p:spPr>
          <a:xfrm>
            <a:off x="-1" y="740647"/>
            <a:ext cx="13716002" cy="184153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9FDD385C-AB06-5DEE-434B-0C62B64ED47B}"/>
              </a:ext>
            </a:extLst>
          </p:cNvPr>
          <p:cNvSpPr txBox="1"/>
          <p:nvPr/>
        </p:nvSpPr>
        <p:spPr>
          <a:xfrm>
            <a:off x="0" y="901111"/>
            <a:ext cx="12877800" cy="8733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سأذكركم بقاعدة حساب محيط كل من المربع والمستطيل والدائرة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fr-FR" sz="28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ar-SA" sz="28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D94EC7D3-49E5-AD7C-C018-0B6DDD85ACD2}"/>
              </a:ext>
            </a:extLst>
          </p:cNvPr>
          <p:cNvSpPr/>
          <p:nvPr/>
        </p:nvSpPr>
        <p:spPr>
          <a:xfrm rot="10800000">
            <a:off x="13037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1668001B-23A9-FB2D-8B9E-89273C3E6164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دعامات التذكر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 descr="Une image contenant habits, personne, dessin humoristique, Visage humain&#10;&#10;Le contenu généré par l’IA peut être incorrect.">
            <a:extLst>
              <a:ext uri="{FF2B5EF4-FFF2-40B4-BE49-F238E27FC236}">
                <a16:creationId xmlns:a16="http://schemas.microsoft.com/office/drawing/2014/main" id="{CE410FDB-4BB5-C192-7DA5-92067767418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4740" y="3843792"/>
            <a:ext cx="5244160" cy="5181600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7DEC1B7B-7528-4281-FE25-83DEBD21C32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5300" y="3623585"/>
            <a:ext cx="4762500" cy="4762500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41269012-B330-2F3B-B8D6-6B5BABF10A35}"/>
              </a:ext>
            </a:extLst>
          </p:cNvPr>
          <p:cNvSpPr txBox="1"/>
          <p:nvPr/>
        </p:nvSpPr>
        <p:spPr>
          <a:xfrm>
            <a:off x="8827716" y="4571643"/>
            <a:ext cx="3214355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يذكر الأستاذ بقواعد حساب محيطات الأشكال المعنية.</a:t>
            </a:r>
            <a:endParaRPr lang="fr-FR" sz="44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78471955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AD49D0-E127-AD40-B043-C649F5FB70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23DD940A-E9BA-4F68-73F6-3EE68FD116F8}"/>
              </a:ext>
            </a:extLst>
          </p:cNvPr>
          <p:cNvSpPr/>
          <p:nvPr/>
        </p:nvSpPr>
        <p:spPr>
          <a:xfrm>
            <a:off x="-1" y="2582185"/>
            <a:ext cx="13716001" cy="7704814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8D7E577-ED8A-19BA-5006-3075C8550B02}"/>
              </a:ext>
            </a:extLst>
          </p:cNvPr>
          <p:cNvSpPr/>
          <p:nvPr/>
        </p:nvSpPr>
        <p:spPr>
          <a:xfrm>
            <a:off x="275854" y="2792507"/>
            <a:ext cx="13164293" cy="7227793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02772D8-4613-3CBA-490C-0C3438B00AB9}"/>
              </a:ext>
            </a:extLst>
          </p:cNvPr>
          <p:cNvSpPr/>
          <p:nvPr/>
        </p:nvSpPr>
        <p:spPr>
          <a:xfrm>
            <a:off x="-1" y="740647"/>
            <a:ext cx="13716002" cy="184153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584607B-68C8-2C8F-1114-28A243BC1A5E}"/>
              </a:ext>
            </a:extLst>
          </p:cNvPr>
          <p:cNvSpPr txBox="1"/>
          <p:nvPr/>
        </p:nvSpPr>
        <p:spPr>
          <a:xfrm>
            <a:off x="0" y="901111"/>
            <a:ext cx="12877800" cy="12580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افتحوا كراساتكم (الصفحة 50)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تذكروا مراجعة هذه القواعد في منازلكم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fr-FR" sz="28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ar-SA" sz="28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FDB2150-441B-7E31-1214-A84FEF0C8B7D}"/>
              </a:ext>
            </a:extLst>
          </p:cNvPr>
          <p:cNvSpPr/>
          <p:nvPr/>
        </p:nvSpPr>
        <p:spPr>
          <a:xfrm rot="10800000">
            <a:off x="13037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D9CF9B4D-A6A0-6803-5088-8E617140520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دعامات التذكر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4">
            <a:extLst>
              <a:ext uri="{FF2B5EF4-FFF2-40B4-BE49-F238E27FC236}">
                <a16:creationId xmlns:a16="http://schemas.microsoft.com/office/drawing/2014/main" id="{E9E47C94-622D-07AA-DFFF-185F2960196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4800" y="3943350"/>
            <a:ext cx="13135346" cy="4552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274659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0AA010-D157-A1B8-3E25-648BECA8FB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CA62CB9-F5E5-BA60-7DDA-F790039E157D}"/>
              </a:ext>
            </a:extLst>
          </p:cNvPr>
          <p:cNvSpPr/>
          <p:nvPr/>
        </p:nvSpPr>
        <p:spPr>
          <a:xfrm>
            <a:off x="-1" y="2582185"/>
            <a:ext cx="13716001" cy="7704814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A3D5934-B81B-159B-67A3-5419A929938D}"/>
              </a:ext>
            </a:extLst>
          </p:cNvPr>
          <p:cNvSpPr/>
          <p:nvPr/>
        </p:nvSpPr>
        <p:spPr>
          <a:xfrm>
            <a:off x="275854" y="2792507"/>
            <a:ext cx="13164293" cy="7227793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F68C043-2BC0-526A-574F-E00E15FF450C}"/>
              </a:ext>
            </a:extLst>
          </p:cNvPr>
          <p:cNvSpPr/>
          <p:nvPr/>
        </p:nvSpPr>
        <p:spPr>
          <a:xfrm>
            <a:off x="-1" y="740647"/>
            <a:ext cx="13716002" cy="184153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0A29F0DB-D2A9-1906-F3F5-F01FB8933719}"/>
              </a:ext>
            </a:extLst>
          </p:cNvPr>
          <p:cNvSpPr txBox="1"/>
          <p:nvPr/>
        </p:nvSpPr>
        <p:spPr>
          <a:xfrm>
            <a:off x="0" y="901111"/>
            <a:ext cx="12877800" cy="16427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خذوا ألواحكم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يعطي الأستاذ تطبيقات لحساب بعض المحيطات على الألواح ويتم تصحيحها بشكل تفاعلي على السبورة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تطبيق واحد لكل شكل.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fr-FR" sz="28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ar-SA" sz="28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5399AC86-9422-07EC-94A7-F23A35439FA8}"/>
              </a:ext>
            </a:extLst>
          </p:cNvPr>
          <p:cNvSpPr/>
          <p:nvPr/>
        </p:nvSpPr>
        <p:spPr>
          <a:xfrm rot="10800000">
            <a:off x="13037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66E77662-8177-0A07-AB5E-EDBE38851552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دعامات التذكر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2" name="Image 1" descr="Une image contenant Rectangle, capture d’écran, vert, carré&#10;&#10;Le contenu généré par l’IA peut être incorrect.">
            <a:extLst>
              <a:ext uri="{FF2B5EF4-FFF2-40B4-BE49-F238E27FC236}">
                <a16:creationId xmlns:a16="http://schemas.microsoft.com/office/drawing/2014/main" id="{F5F1E97C-889E-EAFB-FAE8-B209F2A1238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77" t="21200" r="8808" b="27600"/>
          <a:stretch>
            <a:fillRect/>
          </a:stretch>
        </p:blipFill>
        <p:spPr>
          <a:xfrm>
            <a:off x="2895600" y="3868991"/>
            <a:ext cx="7924799" cy="50083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597285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86552B-D09F-1E52-18F2-44F9906F53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36C8619-49CE-E3CD-2915-34EA9BCD195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l" defTabSz="685834" rtl="0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27A00D05-5D7A-CDDF-6312-31BA432C3368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64B43CFE-4F97-345F-908D-CA19E853F8AB}"/>
              </a:ext>
            </a:extLst>
          </p:cNvPr>
          <p:cNvSpPr txBox="1"/>
          <p:nvPr/>
        </p:nvSpPr>
        <p:spPr>
          <a:xfrm>
            <a:off x="1441490" y="3969513"/>
            <a:ext cx="10744200" cy="12753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>
              <a:lnSpc>
                <a:spcPts val="11099"/>
              </a:lnSpc>
            </a:pPr>
            <a:r>
              <a:rPr lang="ar-M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تحويل وحدات قياس الأطوال</a:t>
            </a:r>
            <a:endParaRPr lang="ar-SA" sz="54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5BE51A30-354A-19B9-C336-9B908067F1A4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M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التحويلات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B84CDE6B-6DB4-CFA9-29A9-D7FB556EADA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6B412981-112B-6EAB-525B-BE9ADBDD0B2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949F06EB-BCE0-6FF0-4E33-581EBCAAE3B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83" r="3883"/>
          <a:stretch/>
        </p:blipFill>
        <p:spPr>
          <a:xfrm>
            <a:off x="5714999" y="5676900"/>
            <a:ext cx="2285999" cy="2769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2665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6BE72E-AF88-42F9-2F04-0E232C4434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64B91D4-1244-E478-BBD7-060D31E7A5EE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EE57CC1-8CEE-58A2-4599-340726834E7D}"/>
              </a:ext>
            </a:extLst>
          </p:cNvPr>
          <p:cNvSpPr/>
          <p:nvPr/>
        </p:nvSpPr>
        <p:spPr>
          <a:xfrm>
            <a:off x="275852" y="2878962"/>
            <a:ext cx="13164293" cy="693901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6A09877-80CA-A37E-FC46-51AA00360F44}"/>
              </a:ext>
            </a:extLst>
          </p:cNvPr>
          <p:cNvSpPr/>
          <p:nvPr/>
        </p:nvSpPr>
        <p:spPr>
          <a:xfrm>
            <a:off x="-1" y="752746"/>
            <a:ext cx="13716001" cy="178239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B64D2D80-EB44-C84C-FB77-DA42E94BD384}"/>
              </a:ext>
            </a:extLst>
          </p:cNvPr>
          <p:cNvSpPr txBox="1"/>
          <p:nvPr/>
        </p:nvSpPr>
        <p:spPr>
          <a:xfrm>
            <a:off x="2209800" y="863026"/>
            <a:ext cx="10229817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سوف نتعرف على وحدات قياس الأطوال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من يذكرني بالوحدات التي يعرفها؟ يوزع الأستاذ الكلمة على المتعلمين بحيث يعطي كل متعلم وحدة قياس واحدة مع ذكر رمزها. يسجل الأستاذ الوحدات المذكورة على السبورة.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C199B3E8-9B71-E1C3-E20A-FCCCABEB132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74121356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التحويلات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دعامات التذكر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F24D9972-DC55-A2D2-1192-6114B18C2E73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3" name="Image 2" descr="Une image contenant habits, personne, dessin humoristique, Visage humain&#10;&#10;Le contenu généré par l’IA peut être incorrect.">
            <a:extLst>
              <a:ext uri="{FF2B5EF4-FFF2-40B4-BE49-F238E27FC236}">
                <a16:creationId xmlns:a16="http://schemas.microsoft.com/office/drawing/2014/main" id="{47B9CA4A-E857-D39E-FE9C-F9538200876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6828" y="3848100"/>
            <a:ext cx="5244160" cy="518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947485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53E9BA-F45F-635B-8829-36FC3A3D8B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2D7A5D2-EE55-12BF-CE18-0346BFD1F262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F6C6ED1-C450-2479-C800-B4B710B75354}"/>
              </a:ext>
            </a:extLst>
          </p:cNvPr>
          <p:cNvSpPr/>
          <p:nvPr/>
        </p:nvSpPr>
        <p:spPr>
          <a:xfrm>
            <a:off x="275852" y="2878962"/>
            <a:ext cx="13164293" cy="693901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535EDA7-70FE-1F46-C75B-C56C145977CB}"/>
              </a:ext>
            </a:extLst>
          </p:cNvPr>
          <p:cNvSpPr/>
          <p:nvPr/>
        </p:nvSpPr>
        <p:spPr>
          <a:xfrm>
            <a:off x="-1" y="752746"/>
            <a:ext cx="13716001" cy="178239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8BCFDE7-9B17-503B-3D2B-2ED4A4B41FE2}"/>
              </a:ext>
            </a:extLst>
          </p:cNvPr>
          <p:cNvSpPr txBox="1"/>
          <p:nvPr/>
        </p:nvSpPr>
        <p:spPr>
          <a:xfrm>
            <a:off x="2209800" y="863026"/>
            <a:ext cx="10229817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سوف نتعرف على العلاقات بين وحدات قياس الأطوال.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يتم التذكير ببعض العلاقات وتدوينها على السبورة. مثال: </a:t>
            </a:r>
            <a:r>
              <a:rPr lang="fr-FR" sz="3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 m = ……cm</a:t>
            </a:r>
            <a:r>
              <a:rPr lang="ar-MA" sz="3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و</a:t>
            </a:r>
            <a:r>
              <a:rPr lang="fr-FR" sz="3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1 mm = …….dm</a:t>
            </a:r>
            <a:r>
              <a:rPr lang="fr-FR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3B0FB74E-E4EA-D348-3AE0-87C76E25ACE3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التحويلات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دعامات التذكر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7156F538-BCC6-1FAB-16AE-D7AE8152CDEC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3" name="Image 2" descr="Une image contenant habits, personne, dessin humoristique, Visage humain&#10;&#10;Le contenu généré par l’IA peut être incorrect.">
            <a:extLst>
              <a:ext uri="{FF2B5EF4-FFF2-40B4-BE49-F238E27FC236}">
                <a16:creationId xmlns:a16="http://schemas.microsoft.com/office/drawing/2014/main" id="{05578703-0C4E-4494-5F8E-6B4A92ABD4A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5918" y="3543301"/>
            <a:ext cx="5244160" cy="518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735669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9A46FC-DAAA-43B0-AA4C-67BB4545BD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1B81817-3F74-0605-4ECA-E002AA086BAE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EF9BC14-6809-58F8-56AC-35E507E79811}"/>
              </a:ext>
            </a:extLst>
          </p:cNvPr>
          <p:cNvSpPr/>
          <p:nvPr/>
        </p:nvSpPr>
        <p:spPr>
          <a:xfrm>
            <a:off x="275852" y="2878962"/>
            <a:ext cx="13164293" cy="693901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671A42E-8ECE-F355-9418-3FF3379F69FD}"/>
              </a:ext>
            </a:extLst>
          </p:cNvPr>
          <p:cNvSpPr/>
          <p:nvPr/>
        </p:nvSpPr>
        <p:spPr>
          <a:xfrm>
            <a:off x="-1" y="752746"/>
            <a:ext cx="13716001" cy="178239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AD4620E0-42B2-0867-6093-C05A3EED124D}"/>
              </a:ext>
            </a:extLst>
          </p:cNvPr>
          <p:cNvSpPr txBox="1"/>
          <p:nvPr/>
        </p:nvSpPr>
        <p:spPr>
          <a:xfrm>
            <a:off x="2209800" y="863026"/>
            <a:ext cx="10229817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سوف نتعرف على جدول تحويل وحدات قياس الأطوال.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يبني الأستاذ جدول التحويلات على السبورة ويعطي أمثلة عملية لإجراء التحويلات.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17B33A1A-875D-3CC3-763D-CDC3CABF5349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التحويلات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دعامات التذكر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B6F9D024-F738-4631-6DD9-D3ABC0B24F97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3" name="Image 2" descr="Une image contenant habits, personne, dessin humoristique, Visage humain&#10;&#10;Le contenu généré par l’IA peut être incorrect.">
            <a:extLst>
              <a:ext uri="{FF2B5EF4-FFF2-40B4-BE49-F238E27FC236}">
                <a16:creationId xmlns:a16="http://schemas.microsoft.com/office/drawing/2014/main" id="{1AE2CA5D-0BCF-6CFF-D43A-59A91847D46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5918" y="3543301"/>
            <a:ext cx="5244160" cy="518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772308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28D042-125E-EC3F-B162-33D0354AF5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E220356-CA47-90C9-A602-8EDBE5D6D303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EBB113A2-CCB8-4FCE-8547-E605986AEDAB}"/>
              </a:ext>
            </a:extLst>
          </p:cNvPr>
          <p:cNvSpPr/>
          <p:nvPr/>
        </p:nvSpPr>
        <p:spPr>
          <a:xfrm>
            <a:off x="275852" y="2878962"/>
            <a:ext cx="13164293" cy="693901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B789F32E-D8CE-C7A4-5CA9-654A616BC33B}"/>
              </a:ext>
            </a:extLst>
          </p:cNvPr>
          <p:cNvSpPr/>
          <p:nvPr/>
        </p:nvSpPr>
        <p:spPr>
          <a:xfrm>
            <a:off x="-1" y="752746"/>
            <a:ext cx="13716001" cy="178239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95F01D3-F5EB-3B3C-2966-E34AF795AF17}"/>
              </a:ext>
            </a:extLst>
          </p:cNvPr>
          <p:cNvSpPr txBox="1"/>
          <p:nvPr/>
        </p:nvSpPr>
        <p:spPr>
          <a:xfrm>
            <a:off x="2209800" y="863026"/>
            <a:ext cx="10229817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خذوا كراساتكم (الصفحة 56)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الجدول الأول هو جدول وحدات قياس الأطوال. سيساعدكم على إجراء التحويلات على وحدات قياس الأطوال.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E98D3F64-14FB-B343-5B33-47058C16648B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التحويلات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دعامات التذكر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D325ADE2-CB64-C0C9-1C6B-CD44D3EB6692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E7F3C6FD-2F86-41F8-9EE7-4A89E50EC91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4310" y="4633913"/>
            <a:ext cx="13011148" cy="32527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460913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BEBFC1-0CB0-D061-E02B-42CC2C886E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698ECAE-4621-F8F3-3FC4-218F5914FD19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1D65C1B-AB80-ACBA-7C81-2F89382FD9E2}"/>
              </a:ext>
            </a:extLst>
          </p:cNvPr>
          <p:cNvSpPr/>
          <p:nvPr/>
        </p:nvSpPr>
        <p:spPr>
          <a:xfrm>
            <a:off x="275852" y="2878962"/>
            <a:ext cx="13164293" cy="693901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24A0367-2330-CAD6-ED77-DD113BBFC15E}"/>
              </a:ext>
            </a:extLst>
          </p:cNvPr>
          <p:cNvSpPr/>
          <p:nvPr/>
        </p:nvSpPr>
        <p:spPr>
          <a:xfrm>
            <a:off x="-1" y="752746"/>
            <a:ext cx="13716001" cy="178239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6168C265-E090-D1ED-9A2E-E9DFF1309A2A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التحويلات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دعامات التذكر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5B0B90BB-0B95-D77C-E003-D216079D096A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2" name="Image 1" descr="Une image contenant Rectangle, capture d’écran, vert, carré&#10;&#10;Le contenu généré par l’IA peut être incorrect.">
            <a:extLst>
              <a:ext uri="{FF2B5EF4-FFF2-40B4-BE49-F238E27FC236}">
                <a16:creationId xmlns:a16="http://schemas.microsoft.com/office/drawing/2014/main" id="{EF6EC058-D23F-D0AA-34E2-3EC5FFC1B75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77" t="21200" r="8808" b="27600"/>
          <a:stretch>
            <a:fillRect/>
          </a:stretch>
        </p:blipFill>
        <p:spPr>
          <a:xfrm>
            <a:off x="2895600" y="3868991"/>
            <a:ext cx="7924799" cy="5008309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2CF7B0B1-7506-D587-EF31-CCEFBD50DA3A}"/>
              </a:ext>
            </a:extLst>
          </p:cNvPr>
          <p:cNvSpPr txBox="1"/>
          <p:nvPr/>
        </p:nvSpPr>
        <p:spPr>
          <a:xfrm>
            <a:off x="2057400" y="876300"/>
            <a:ext cx="10591800" cy="16427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خذوا ألواحكم، واستعينوا بجدول وحدات قياس الأطوال لإجراء بعض التحويلات.</a:t>
            </a:r>
          </a:p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يعطي الأستاذ 4 تحويلات على الأكثر، يتم في كل مرة التصحيح على السبورة بمرور أحد المتعلمين لإجراء التحويل أمام زملائه مع التأكيد على ضرورة الحديث بصوت مرتفع.</a:t>
            </a:r>
          </a:p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  <a:endParaRPr kumimoji="0" lang="ar-SA" sz="2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33677328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8B10DC-7702-BD67-2E8D-DB19D7A955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D17FD2B-027C-17EF-AB99-64BA7064D983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62A4902-B919-35A2-8CF7-3185098E22F5}"/>
              </a:ext>
            </a:extLst>
          </p:cNvPr>
          <p:cNvSpPr/>
          <p:nvPr/>
        </p:nvSpPr>
        <p:spPr>
          <a:xfrm>
            <a:off x="275852" y="2878962"/>
            <a:ext cx="13164293" cy="693901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BD7F7707-7FBD-BE0E-C1BE-1B282C5338FA}"/>
              </a:ext>
            </a:extLst>
          </p:cNvPr>
          <p:cNvSpPr/>
          <p:nvPr/>
        </p:nvSpPr>
        <p:spPr>
          <a:xfrm>
            <a:off x="-1" y="752746"/>
            <a:ext cx="13716001" cy="178239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1656F05D-2101-F485-6829-9125B549164B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التحويلات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دعامات التذكر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E55D4282-E476-1E5D-FC2B-C67C2B4E14B6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2D6ED7E8-8993-C879-D4F2-BB7D96A118EB}"/>
              </a:ext>
            </a:extLst>
          </p:cNvPr>
          <p:cNvSpPr txBox="1"/>
          <p:nvPr/>
        </p:nvSpPr>
        <p:spPr>
          <a:xfrm>
            <a:off x="275851" y="882595"/>
            <a:ext cx="12344993" cy="16427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  <a:defRPr/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خذوا كراساتكم الصفحة 50 وأنجزوا التمرين رقم 2. </a:t>
            </a:r>
            <a:r>
              <a:rPr lang="ar-MA" sz="36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 المتعلمين إلى تصحيح التحويل رقم 3 من خلال حذف رمز المساحة على </a:t>
            </a:r>
            <a:r>
              <a:rPr lang="fr-FR" sz="36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hm</a:t>
            </a:r>
            <a:r>
              <a:rPr lang="ar-MA" sz="36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وحذف </a:t>
            </a:r>
            <a:r>
              <a:rPr lang="fr-FR" sz="36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cm</a:t>
            </a:r>
            <a:r>
              <a:rPr lang="ar-MA" sz="36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  <a:defRPr/>
            </a:pPr>
            <a:r>
              <a:rPr kumimoji="0" lang="ar-MA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لديكم 3 دقائق للإنجاز سيحصل الأسرع منكم والذي لديه أكبر عدد من الإجابات الصحيحة على نجمة.</a:t>
            </a:r>
          </a:p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2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09C26404-B8F0-744D-8399-96833EB5887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5289" y="3919538"/>
            <a:ext cx="12745417" cy="4429126"/>
          </a:xfrm>
          <a:prstGeom prst="rect">
            <a:avLst/>
          </a:prstGeom>
        </p:spPr>
      </p:pic>
      <p:cxnSp>
        <p:nvCxnSpPr>
          <p:cNvPr id="9" name="Connecteur droit 8">
            <a:extLst>
              <a:ext uri="{FF2B5EF4-FFF2-40B4-BE49-F238E27FC236}">
                <a16:creationId xmlns:a16="http://schemas.microsoft.com/office/drawing/2014/main" id="{8E8C76FD-548A-96C4-F408-72500EA823E3}"/>
              </a:ext>
            </a:extLst>
          </p:cNvPr>
          <p:cNvCxnSpPr/>
          <p:nvPr/>
        </p:nvCxnSpPr>
        <p:spPr>
          <a:xfrm>
            <a:off x="2667000" y="6972300"/>
            <a:ext cx="457200" cy="38100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necteur droit 9">
            <a:extLst>
              <a:ext uri="{FF2B5EF4-FFF2-40B4-BE49-F238E27FC236}">
                <a16:creationId xmlns:a16="http://schemas.microsoft.com/office/drawing/2014/main" id="{36332DAC-9FE8-2C5B-D2E2-DD4CD87A0A5D}"/>
              </a:ext>
            </a:extLst>
          </p:cNvPr>
          <p:cNvCxnSpPr>
            <a:cxnSpLocks/>
          </p:cNvCxnSpPr>
          <p:nvPr/>
        </p:nvCxnSpPr>
        <p:spPr>
          <a:xfrm flipV="1">
            <a:off x="2667000" y="6972300"/>
            <a:ext cx="457200" cy="402244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necteur droit 11">
            <a:extLst>
              <a:ext uri="{FF2B5EF4-FFF2-40B4-BE49-F238E27FC236}">
                <a16:creationId xmlns:a16="http://schemas.microsoft.com/office/drawing/2014/main" id="{AE7B8772-AC92-1B1B-2FEB-68A082DCB447}"/>
              </a:ext>
            </a:extLst>
          </p:cNvPr>
          <p:cNvCxnSpPr>
            <a:cxnSpLocks/>
          </p:cNvCxnSpPr>
          <p:nvPr/>
        </p:nvCxnSpPr>
        <p:spPr>
          <a:xfrm>
            <a:off x="2438400" y="6923578"/>
            <a:ext cx="241346" cy="201122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necteur droit 13">
            <a:extLst>
              <a:ext uri="{FF2B5EF4-FFF2-40B4-BE49-F238E27FC236}">
                <a16:creationId xmlns:a16="http://schemas.microsoft.com/office/drawing/2014/main" id="{8C62B873-8CED-EE32-4DE2-240495A8CC3D}"/>
              </a:ext>
            </a:extLst>
          </p:cNvPr>
          <p:cNvCxnSpPr>
            <a:cxnSpLocks/>
          </p:cNvCxnSpPr>
          <p:nvPr/>
        </p:nvCxnSpPr>
        <p:spPr>
          <a:xfrm flipV="1">
            <a:off x="2448704" y="6923578"/>
            <a:ext cx="207993" cy="277322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721853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ACBB9B-F492-33FE-5F20-BF63685817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0BCB1B6-49A2-3CB4-0B06-A36F2CCF046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00F71B2F-CC78-8106-0BAD-67A188291612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FC42A3B4-BC2F-DB6D-0D9F-46235ABB7A27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9E2F9B00-D825-A53A-812B-A1A42A8CA133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8D48713E-6AA3-AFDF-E54A-DE5BFC6D3184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810497B7-C3BB-5209-683C-E413A7489E84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D672D10F-6FE2-8038-51BD-C12D90F18603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الكراسة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2" name="Image 11" descr="Une image contenant texte, diagramme, capture d’écran, cercle&#10;&#10;Le contenu généré par l’IA peut être incorrect.">
            <a:extLst>
              <a:ext uri="{FF2B5EF4-FFF2-40B4-BE49-F238E27FC236}">
                <a16:creationId xmlns:a16="http://schemas.microsoft.com/office/drawing/2014/main" id="{46E0360B-3C6E-AB2C-6BA0-C737B4E0F84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6600" y="2378075"/>
            <a:ext cx="4978734" cy="553085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18A41F9F-7DA3-7FF5-2368-47A142290322}"/>
              </a:ext>
            </a:extLst>
          </p:cNvPr>
          <p:cNvSpPr/>
          <p:nvPr/>
        </p:nvSpPr>
        <p:spPr>
          <a:xfrm>
            <a:off x="7315200" y="2705100"/>
            <a:ext cx="1905000" cy="8382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46BCDDB-73B2-8281-3351-F1E3A66348C5}"/>
              </a:ext>
            </a:extLst>
          </p:cNvPr>
          <p:cNvSpPr/>
          <p:nvPr/>
        </p:nvSpPr>
        <p:spPr>
          <a:xfrm>
            <a:off x="7315200" y="5829300"/>
            <a:ext cx="2286000" cy="9144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95EA725-F403-2B7B-FB14-1783C9E4C352}"/>
              </a:ext>
            </a:extLst>
          </p:cNvPr>
          <p:cNvSpPr/>
          <p:nvPr/>
        </p:nvSpPr>
        <p:spPr>
          <a:xfrm>
            <a:off x="8915400" y="4000500"/>
            <a:ext cx="3048000" cy="15240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14D724B-A0EC-9143-2C0F-B2A7B054C3C0}"/>
              </a:ext>
            </a:extLst>
          </p:cNvPr>
          <p:cNvSpPr/>
          <p:nvPr/>
        </p:nvSpPr>
        <p:spPr>
          <a:xfrm>
            <a:off x="10656280" y="8155867"/>
            <a:ext cx="1269666" cy="8382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9E18CEA4-4CFA-D7CA-44F8-4F7296DD3950}"/>
              </a:ext>
            </a:extLst>
          </p:cNvPr>
          <p:cNvSpPr/>
          <p:nvPr/>
        </p:nvSpPr>
        <p:spPr>
          <a:xfrm>
            <a:off x="7315200" y="8155867"/>
            <a:ext cx="3249172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أنشطة تنجز في القسم كما هي معروضة على الشرائح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7B26EFE9-24AF-B1A6-C880-9FEF63CD8DD1}"/>
              </a:ext>
            </a:extLst>
          </p:cNvPr>
          <p:cNvSpPr/>
          <p:nvPr/>
        </p:nvSpPr>
        <p:spPr>
          <a:xfrm>
            <a:off x="1411692" y="8155867"/>
            <a:ext cx="2855508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باقي الأنشطة تنجز في المنزل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22" name="Image 21" descr="Une image contenant texte, capture d’écran, Police, nombre&#10;&#10;Le contenu généré par l’IA peut être incorrect.">
            <a:extLst>
              <a:ext uri="{FF2B5EF4-FFF2-40B4-BE49-F238E27FC236}">
                <a16:creationId xmlns:a16="http://schemas.microsoft.com/office/drawing/2014/main" id="{E06CC337-FBC0-E567-A7B6-621E52C87CC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5594" y="2352907"/>
            <a:ext cx="4963756" cy="5530851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7395993A-6296-A958-8AA0-0F809DEB4BF6}"/>
              </a:ext>
            </a:extLst>
          </p:cNvPr>
          <p:cNvSpPr/>
          <p:nvPr/>
        </p:nvSpPr>
        <p:spPr>
          <a:xfrm>
            <a:off x="1456432" y="2644151"/>
            <a:ext cx="1905000" cy="975349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65D57405-826B-D91C-E25F-3291A9408625}"/>
              </a:ext>
            </a:extLst>
          </p:cNvPr>
          <p:cNvSpPr/>
          <p:nvPr/>
        </p:nvSpPr>
        <p:spPr>
          <a:xfrm>
            <a:off x="1265594" y="4260374"/>
            <a:ext cx="4754206" cy="474083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C168FC6F-DD29-1F45-DE32-804CC9814112}"/>
              </a:ext>
            </a:extLst>
          </p:cNvPr>
          <p:cNvSpPr/>
          <p:nvPr/>
        </p:nvSpPr>
        <p:spPr>
          <a:xfrm>
            <a:off x="1265594" y="5609206"/>
            <a:ext cx="1630006" cy="1366212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pic>
        <p:nvPicPr>
          <p:cNvPr id="27" name="Image 26" descr="Une image contenant Panneau de signalisation, signe, jaune&#10;&#10;Le contenu généré par l’IA peut être incorrect.">
            <a:extLst>
              <a:ext uri="{FF2B5EF4-FFF2-40B4-BE49-F238E27FC236}">
                <a16:creationId xmlns:a16="http://schemas.microsoft.com/office/drawing/2014/main" id="{11F98768-0069-A063-3BF7-0A41DBA855E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70" t="5682" r="17550" b="54203"/>
          <a:stretch>
            <a:fillRect/>
          </a:stretch>
        </p:blipFill>
        <p:spPr>
          <a:xfrm>
            <a:off x="4443238" y="8209268"/>
            <a:ext cx="756808" cy="630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157915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9A7E2B-6E24-8FA2-005A-F25EE9251D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7C905F7-9E40-2C1A-ECFB-BCECFFFF52F2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5F7EA9F-DEAE-217E-25BF-18495C44B305}"/>
              </a:ext>
            </a:extLst>
          </p:cNvPr>
          <p:cNvSpPr/>
          <p:nvPr/>
        </p:nvSpPr>
        <p:spPr>
          <a:xfrm>
            <a:off x="275852" y="2878962"/>
            <a:ext cx="13164293" cy="693901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D8CA9BF-758E-7F16-C13D-F9F8E2387012}"/>
              </a:ext>
            </a:extLst>
          </p:cNvPr>
          <p:cNvSpPr/>
          <p:nvPr/>
        </p:nvSpPr>
        <p:spPr>
          <a:xfrm>
            <a:off x="-1" y="752746"/>
            <a:ext cx="13716001" cy="178239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44F18235-58B7-526B-4456-3E989E254FF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التحويلات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دعامات التذكر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9D1FB2BE-3378-063B-E6F1-F59ACFDAA399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96781A51-207D-A90E-AD13-B17CFE1E500F}"/>
              </a:ext>
            </a:extLst>
          </p:cNvPr>
          <p:cNvSpPr txBox="1"/>
          <p:nvPr/>
        </p:nvSpPr>
        <p:spPr>
          <a:xfrm>
            <a:off x="275851" y="882595"/>
            <a:ext cx="12344993" cy="8733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  <a:defRPr/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  <a:r>
              <a:rPr kumimoji="0" lang="ar-MA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</a:p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2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DD4B27AE-18EB-1443-7B26-1A941F1CAC6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5289" y="3919538"/>
            <a:ext cx="12745417" cy="4429126"/>
          </a:xfrm>
          <a:prstGeom prst="rect">
            <a:avLst/>
          </a:prstGeom>
        </p:spPr>
      </p:pic>
      <p:cxnSp>
        <p:nvCxnSpPr>
          <p:cNvPr id="9" name="Connecteur droit 8">
            <a:extLst>
              <a:ext uri="{FF2B5EF4-FFF2-40B4-BE49-F238E27FC236}">
                <a16:creationId xmlns:a16="http://schemas.microsoft.com/office/drawing/2014/main" id="{E2E6A52B-7727-5B9F-6850-5097F461E375}"/>
              </a:ext>
            </a:extLst>
          </p:cNvPr>
          <p:cNvCxnSpPr/>
          <p:nvPr/>
        </p:nvCxnSpPr>
        <p:spPr>
          <a:xfrm>
            <a:off x="2667000" y="6972300"/>
            <a:ext cx="457200" cy="38100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necteur droit 9">
            <a:extLst>
              <a:ext uri="{FF2B5EF4-FFF2-40B4-BE49-F238E27FC236}">
                <a16:creationId xmlns:a16="http://schemas.microsoft.com/office/drawing/2014/main" id="{8021F9FB-2ED9-A3FC-D2E3-AAC7B61B8575}"/>
              </a:ext>
            </a:extLst>
          </p:cNvPr>
          <p:cNvCxnSpPr>
            <a:cxnSpLocks/>
          </p:cNvCxnSpPr>
          <p:nvPr/>
        </p:nvCxnSpPr>
        <p:spPr>
          <a:xfrm flipV="1">
            <a:off x="2667000" y="6972300"/>
            <a:ext cx="457200" cy="402244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necteur droit 11">
            <a:extLst>
              <a:ext uri="{FF2B5EF4-FFF2-40B4-BE49-F238E27FC236}">
                <a16:creationId xmlns:a16="http://schemas.microsoft.com/office/drawing/2014/main" id="{B7ED95C7-AD66-2E71-0874-98A1A9CF421B}"/>
              </a:ext>
            </a:extLst>
          </p:cNvPr>
          <p:cNvCxnSpPr>
            <a:cxnSpLocks/>
          </p:cNvCxnSpPr>
          <p:nvPr/>
        </p:nvCxnSpPr>
        <p:spPr>
          <a:xfrm>
            <a:off x="2438400" y="6923578"/>
            <a:ext cx="241346" cy="201122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necteur droit 13">
            <a:extLst>
              <a:ext uri="{FF2B5EF4-FFF2-40B4-BE49-F238E27FC236}">
                <a16:creationId xmlns:a16="http://schemas.microsoft.com/office/drawing/2014/main" id="{657ADF03-26FE-1103-7DF5-5F2EDA85F423}"/>
              </a:ext>
            </a:extLst>
          </p:cNvPr>
          <p:cNvCxnSpPr>
            <a:cxnSpLocks/>
          </p:cNvCxnSpPr>
          <p:nvPr/>
        </p:nvCxnSpPr>
        <p:spPr>
          <a:xfrm flipV="1">
            <a:off x="2448704" y="6923578"/>
            <a:ext cx="207993" cy="277322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ZoneTexte 1">
            <a:extLst>
              <a:ext uri="{FF2B5EF4-FFF2-40B4-BE49-F238E27FC236}">
                <a16:creationId xmlns:a16="http://schemas.microsoft.com/office/drawing/2014/main" id="{B9ECCFBC-8DBC-5E7B-BDED-FA77BA925E19}"/>
              </a:ext>
            </a:extLst>
          </p:cNvPr>
          <p:cNvSpPr txBox="1"/>
          <p:nvPr/>
        </p:nvSpPr>
        <p:spPr>
          <a:xfrm>
            <a:off x="2962290" y="3009900"/>
            <a:ext cx="7791417" cy="5501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ct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44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تصحيح</a:t>
            </a:r>
            <a:r>
              <a:rPr lang="ar-MA" sz="44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تفاعلي على السبورة الجانبية</a:t>
            </a:r>
            <a:endParaRPr lang="ar-SA" sz="44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E5041D77-9C0A-4722-CCA3-E1D975DBA749}"/>
              </a:ext>
            </a:extLst>
          </p:cNvPr>
          <p:cNvSpPr txBox="1"/>
          <p:nvPr/>
        </p:nvSpPr>
        <p:spPr>
          <a:xfrm>
            <a:off x="2997850" y="9039429"/>
            <a:ext cx="7791417" cy="5501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ct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44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تمنح النجمة للفائز في نهاية التصحيح</a:t>
            </a:r>
            <a:endParaRPr lang="ar-SA" sz="44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57603950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CCD218-B96A-AED1-BC3B-A91F2AD2B1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988D489-620C-4FBD-702B-DEE3ADC7B6A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l" defTabSz="685834" rtl="0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AE5AB9E-8732-CC3C-E9D5-EA7E28A88256}"/>
              </a:ext>
            </a:extLst>
          </p:cNvPr>
          <p:cNvSpPr/>
          <p:nvPr/>
        </p:nvSpPr>
        <p:spPr>
          <a:xfrm>
            <a:off x="2286000" y="2889589"/>
            <a:ext cx="8458200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AD755BCC-06DB-007A-5A75-EF0641CF5B06}"/>
              </a:ext>
            </a:extLst>
          </p:cNvPr>
          <p:cNvSpPr txBox="1"/>
          <p:nvPr/>
        </p:nvSpPr>
        <p:spPr>
          <a:xfrm>
            <a:off x="1409700" y="3941147"/>
            <a:ext cx="10896599" cy="12753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>
              <a:lnSpc>
                <a:spcPts val="11099"/>
              </a:lnSpc>
            </a:pPr>
            <a:r>
              <a:rPr lang="ar-M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التدرب على بعض الإنشاءات الهندسية</a:t>
            </a:r>
            <a:endParaRPr lang="en-US" sz="54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69A5B2C3-FCDD-96E1-B163-BA94521E05DC}"/>
              </a:ext>
            </a:extLst>
          </p:cNvPr>
          <p:cNvSpPr txBox="1"/>
          <p:nvPr/>
        </p:nvSpPr>
        <p:spPr>
          <a:xfrm>
            <a:off x="2400300" y="2609248"/>
            <a:ext cx="8229600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M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الإنشاءات الهندسية</a:t>
            </a:r>
            <a:r>
              <a:rPr lang="ar-S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وحل المسائل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E80015EB-A22A-E556-C57C-2854C4D776B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97772F9B-A80B-7ECA-E9E5-F2020D3854D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365D8BE4-4E3B-AB62-18DB-B9156F20434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2" b="52"/>
          <a:stretch/>
        </p:blipFill>
        <p:spPr>
          <a:xfrm>
            <a:off x="5593596" y="5600700"/>
            <a:ext cx="2265336" cy="2769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5295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4619AE-462D-8BFC-A053-6D29AD9654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74C91E8-41E7-8BCC-BD3D-E9BF71E04AE9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848F13A-052A-6670-5BB9-3A97E9E8A09B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61ED309-F58F-E4A9-7A97-5F7E2E010F50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85D4E1B-E9ED-E533-1FBC-BC2DC039012F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جيدا سنتدرب على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بعض الإنشاءات الهندسية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C1EBEF5-D50B-011E-A59D-0353498C73F3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922F5F0-AE47-7202-E130-1220856B61F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41160064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الإنشاءات الهندسية </a:t>
                      </a:r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التحويلات</a:t>
                      </a:r>
                      <a:endParaRPr lang="fr-FR" sz="2800" b="1" i="0" kern="120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دعامات التذكر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4" descr="Une image contenant habits, personne, dessin humoristique, Visage humain&#10;&#10;Le contenu généré par l’IA peut être incorrect.">
            <a:extLst>
              <a:ext uri="{FF2B5EF4-FFF2-40B4-BE49-F238E27FC236}">
                <a16:creationId xmlns:a16="http://schemas.microsoft.com/office/drawing/2014/main" id="{2C251281-D6A0-A519-5EDA-9F668899644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2200" y="3958182"/>
            <a:ext cx="5244160" cy="5181600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A01DA693-0E8E-AD90-8708-02098B0D976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83902" y="5593482"/>
            <a:ext cx="2809875" cy="1980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150661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85C21C-BA03-3F12-DF55-E5ADC585A3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A72BCA7-3AE4-6AE4-4A73-4DE596AD4A62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A644D1D-7EC7-8FE2-CFDF-4C5B43507B0F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85A1561-797F-35C0-7C93-10C9545090E7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21D37ACE-F2E7-9C82-9265-825ECA2E0A5B}"/>
              </a:ext>
            </a:extLst>
          </p:cNvPr>
          <p:cNvSpPr txBox="1"/>
          <p:nvPr/>
        </p:nvSpPr>
        <p:spPr>
          <a:xfrm>
            <a:off x="1905000" y="863026"/>
            <a:ext cx="105346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سنبدأ أولا بكيفية إنشاء مستقيمين متوازيين.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 err="1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ينمذج</a:t>
            </a:r>
            <a:r>
              <a:rPr lang="ar-MA" sz="3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الأستاذ إنشاء مستقيمين متوازيين على السبورة الجانبية باستعمال الأدوات الهندسية المناسبة.</a:t>
            </a:r>
            <a:endParaRPr lang="ar-SA" sz="32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66BEEF54-590A-213E-284E-DCCCB2834666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CF70A70E-DEA9-77EE-E54C-DD3DB5B8D8AA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الإنشاءات الهندسية </a:t>
                      </a:r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التحويلات</a:t>
                      </a:r>
                      <a:endParaRPr lang="fr-FR" sz="2800" b="1" i="0" kern="120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دعامات التذكر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 descr="Une image contenant habits, personne, dessin humoristique, Visage humain&#10;&#10;Le contenu généré par l’IA peut être incorrect.">
            <a:extLst>
              <a:ext uri="{FF2B5EF4-FFF2-40B4-BE49-F238E27FC236}">
                <a16:creationId xmlns:a16="http://schemas.microsoft.com/office/drawing/2014/main" id="{CA2EC599-D5E9-6F35-5BD4-E0FE8941012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4740" y="3843792"/>
            <a:ext cx="5244160" cy="5181600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393397E4-FA03-65E2-31D7-637E006217F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5300" y="3623585"/>
            <a:ext cx="4762500" cy="4762500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365ED26F-3503-D0A2-F50B-C4AF9726A0A9}"/>
              </a:ext>
            </a:extLst>
          </p:cNvPr>
          <p:cNvSpPr txBox="1"/>
          <p:nvPr/>
        </p:nvSpPr>
        <p:spPr>
          <a:xfrm>
            <a:off x="8827716" y="4571643"/>
            <a:ext cx="3214355" cy="3077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MA" sz="4400" b="1" dirty="0" err="1">
                <a:latin typeface="Microsoft Uighur" panose="02000000000000000000" pitchFamily="2" charset="-78"/>
                <a:cs typeface="Microsoft Uighur" panose="02000000000000000000" pitchFamily="2" charset="-78"/>
              </a:rPr>
              <a:t>ينمذج</a:t>
            </a:r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الأستاذ كيفية إنشاء مستقيمين متوازيين باستعمال الأدوات الهندسية.</a:t>
            </a:r>
            <a:endParaRPr lang="fr-FR" sz="44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endParaRPr lang="fr-FR" dirty="0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904DA524-8F50-AD54-DA38-12B1B9D8D9D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5235" y="6494373"/>
            <a:ext cx="1374353" cy="968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877591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0AD62F-2DB5-212B-DE5B-3DDA4E34D2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401CDDE-43A7-151A-FED9-A9A33D02B026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F89B8A9-6265-D1E1-6003-B4A4A0DF8E22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5B84275-92BC-0A27-14FC-21E21AB58763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3EA36B73-1E0A-2910-E2BE-36D7CB06DD97}"/>
              </a:ext>
            </a:extLst>
          </p:cNvPr>
          <p:cNvSpPr txBox="1"/>
          <p:nvPr/>
        </p:nvSpPr>
        <p:spPr>
          <a:xfrm>
            <a:off x="1905000" y="863026"/>
            <a:ext cx="10534617" cy="1273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دوركم، خذوا دفاتر البحث وقوموا بإنشاء مستقيمين متوازيين كما تعلمنا. سأمر بين الصفوف لأراقب أعمالكم. لديكم دقيقة واحدة.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يحصل كل متعلم توفق في الإنشاء على نجمة.</a:t>
            </a:r>
            <a:endParaRPr lang="ar-SA" sz="32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A9E9E67-6354-04CA-6656-11C7316FA6A7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F7C25F4A-D7EC-3F61-DDA7-CF174798C7D9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الإنشاءات الهندسية </a:t>
                      </a:r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التحويلات</a:t>
                      </a:r>
                      <a:endParaRPr lang="fr-FR" sz="2800" b="1" i="0" kern="120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دعامات التذكر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70DECB9F-A77F-0D09-06C6-5280E6147C2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709316" y="3903573"/>
            <a:ext cx="4297366" cy="518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540672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416F5C-2C20-C521-DF8A-4729008B95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66E3AB1-46FB-1E46-669C-B1059E821B5C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66AAE52-5BE2-4F1C-2248-39802F99A9D9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F5EEB18-BC6A-C12A-C029-106F04545628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DE523D1A-F332-7798-2309-0D15912AEA78}"/>
              </a:ext>
            </a:extLst>
          </p:cNvPr>
          <p:cNvSpPr txBox="1"/>
          <p:nvPr/>
        </p:nvSpPr>
        <p:spPr>
          <a:xfrm>
            <a:off x="1905000" y="863026"/>
            <a:ext cx="105346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سنمر الآن لتذكر كيفية إنشاء مستقيمين متعامدين.</a:t>
            </a:r>
          </a:p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ينمذج</a:t>
            </a: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الأستاذ إنشاء مستقيمين متعامدين على السبورة الجانبية باستعمال الأدوات الهندسية المناسبة.</a:t>
            </a:r>
            <a:endParaRPr kumimoji="0" lang="ar-SA" sz="32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492D7C60-A618-5587-D8E6-F191D8EEB79B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1C4A557-038B-B5A6-F828-B3632A5B6AE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الإنشاءات الهندسية </a:t>
                      </a:r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التحويلات</a:t>
                      </a:r>
                      <a:endParaRPr lang="fr-FR" sz="2800" b="1" i="0" kern="120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دعامات التذكر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 descr="Une image contenant habits, personne, dessin humoristique, Visage humain&#10;&#10;Le contenu généré par l’IA peut être incorrect.">
            <a:extLst>
              <a:ext uri="{FF2B5EF4-FFF2-40B4-BE49-F238E27FC236}">
                <a16:creationId xmlns:a16="http://schemas.microsoft.com/office/drawing/2014/main" id="{AF9120CF-E847-FA01-9C59-692D559EC49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4740" y="3843792"/>
            <a:ext cx="5244160" cy="5181600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2C65E8F5-C680-34FC-CABA-8810248FCB8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5300" y="3623585"/>
            <a:ext cx="4762500" cy="4762500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14778D1F-1568-90F8-F66B-8773394624F0}"/>
              </a:ext>
            </a:extLst>
          </p:cNvPr>
          <p:cNvSpPr txBox="1"/>
          <p:nvPr/>
        </p:nvSpPr>
        <p:spPr>
          <a:xfrm>
            <a:off x="8827716" y="4571643"/>
            <a:ext cx="3214355" cy="3077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ينمذج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الأستاذ كيفية إنشاء مستقيمين متعامدين باستعمال الأدوات الهندسية.</a:t>
            </a:r>
            <a:endParaRPr kumimoji="0" lang="fr-FR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3B22FDB7-21D1-EF1C-6299-0D7F9D51DB6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5235" y="6494373"/>
            <a:ext cx="1374353" cy="968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277705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59EFCB-65BF-35C1-4BB3-8065ED8505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69BC724-61D0-E960-F560-EF1FDE47B596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E6ECD5A-5068-6979-A950-034D7FFC00E7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A98E8A15-C9E6-5615-39FF-F9712513EF7F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73EE7F1-12A9-12DC-BAA3-16B693D690E8}"/>
              </a:ext>
            </a:extLst>
          </p:cNvPr>
          <p:cNvSpPr txBox="1"/>
          <p:nvPr/>
        </p:nvSpPr>
        <p:spPr>
          <a:xfrm>
            <a:off x="1905000" y="863026"/>
            <a:ext cx="10534617" cy="1273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الآن دوركم، خذوا دفاتر البحث وقوموا بإنشاء مستقيمين متعامدين كما تعلمنا. سأمر بين الصفوف لأراقب أعمالكم. لديكم دقيقة واحدة.</a:t>
            </a:r>
          </a:p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يحصل كل متعلم توفق في الإنشاء على نجمة.</a:t>
            </a:r>
            <a:endParaRPr kumimoji="0" lang="ar-SA" sz="32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2B2D003A-8AA3-C160-3B3A-7B18D72EE166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614492E7-E09F-3203-1D71-B276E38D5899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الإنشاءات الهندسية </a:t>
                      </a:r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التحويلات</a:t>
                      </a:r>
                      <a:endParaRPr lang="fr-FR" sz="2800" b="1" i="0" kern="120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دعامات التذكر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2BFF2F9A-7B1A-3AF8-9063-1A5ACAE821E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709316" y="3903573"/>
            <a:ext cx="4297366" cy="518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307921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6E1AE2-6EF7-8442-A7F8-B7D169778C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385A446-786A-4DE0-70EF-A9E7FF5A5554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BE2EEF1-C396-6710-C650-6C4C0B601900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B3191DB-95A6-2309-5A77-86D4CB4EA313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E2D3DE2F-A16C-41CC-6963-A2A98B82AA3D}"/>
              </a:ext>
            </a:extLst>
          </p:cNvPr>
          <p:cNvSpPr txBox="1"/>
          <p:nvPr/>
        </p:nvSpPr>
        <p:spPr>
          <a:xfrm>
            <a:off x="1905000" y="863026"/>
            <a:ext cx="105346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الآن سنتذكر كيفية إنشاء زاوية قياسها معلوم.</a:t>
            </a:r>
          </a:p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ينمذج</a:t>
            </a: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الأستاذ إنشاء زاوية قياسها معلوم على السبورة الجانبية باستعمال الأدوات الهندسية المناسبة.</a:t>
            </a:r>
            <a:endParaRPr kumimoji="0" lang="ar-SA" sz="32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FB43FEE-6CF4-C8DF-C9EA-473097C776A7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DEF94885-9BC4-83A6-3337-2DFB85A8FCC3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الإنشاءات الهندسية </a:t>
                      </a:r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التحويلات</a:t>
                      </a:r>
                      <a:endParaRPr lang="fr-FR" sz="2800" b="1" i="0" kern="120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دعامات التذكر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 descr="Une image contenant habits, personne, dessin humoristique, Visage humain&#10;&#10;Le contenu généré par l’IA peut être incorrect.">
            <a:extLst>
              <a:ext uri="{FF2B5EF4-FFF2-40B4-BE49-F238E27FC236}">
                <a16:creationId xmlns:a16="http://schemas.microsoft.com/office/drawing/2014/main" id="{B9AF2FBD-3841-CE6C-87CA-DB6064C1F4B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4740" y="3843792"/>
            <a:ext cx="5244160" cy="5181600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8685506C-AA49-5412-751A-7F63FC4E269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5300" y="3623585"/>
            <a:ext cx="4762500" cy="4762500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95FA55F8-72A5-25B2-5EC3-7C5AFF1CE98A}"/>
              </a:ext>
            </a:extLst>
          </p:cNvPr>
          <p:cNvSpPr txBox="1"/>
          <p:nvPr/>
        </p:nvSpPr>
        <p:spPr>
          <a:xfrm>
            <a:off x="8827716" y="4571643"/>
            <a:ext cx="3214355" cy="3077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ينمذج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الأستاذ كيفية إنشاء زاوية قياسها معلوم باستعمال الأدوات الهندسية.</a:t>
            </a:r>
            <a:endParaRPr kumimoji="0" lang="fr-FR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12754240-624C-8E05-4B8D-8A7A8B276BF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5235" y="6494373"/>
            <a:ext cx="1374353" cy="968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595382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CA0322-936B-6569-2ECF-AFDDCF8A0A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9BB2D83-140A-5348-3194-74322A100DF4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D513950-2611-2D6C-E313-9DD0E16162B5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F5E0737-3F74-79EC-BEEF-D683247DAD6B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A523C982-E95D-C6BC-6FBF-6E49B2B88642}"/>
              </a:ext>
            </a:extLst>
          </p:cNvPr>
          <p:cNvSpPr txBox="1"/>
          <p:nvPr/>
        </p:nvSpPr>
        <p:spPr>
          <a:xfrm>
            <a:off x="1905000" y="863026"/>
            <a:ext cx="10534617" cy="1273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الآن دوركم، خذوا دفاتر البحث وقوموا بإنشاء زاوية قياسها </a:t>
            </a:r>
            <a:r>
              <a:rPr kumimoji="0" lang="fr-FR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80°</a:t>
            </a: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كما تعلمنا. سأمر بين الصفوف لأراقب أعمالكم. لديكم دقيقة واحدة.</a:t>
            </a:r>
          </a:p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يحصل كل متعلم توفق في الإنشاء على نجمة.</a:t>
            </a:r>
            <a:endParaRPr kumimoji="0" lang="ar-SA" sz="32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8C7AACF3-94BD-0671-C928-65434CF9C8F7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146359C9-C112-1934-2D3A-762F5449D882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الإنشاءات الهندسية </a:t>
                      </a:r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التحويلات</a:t>
                      </a:r>
                      <a:endParaRPr lang="fr-FR" sz="2800" b="1" i="0" kern="120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دعامات التذكر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B5608FA6-8FC6-DCC4-63E6-53028EC189A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709316" y="3903573"/>
            <a:ext cx="4297366" cy="518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305995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8260AF-28D0-761F-AD4B-503CDD5155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CE4C7AF-07C5-4204-72AF-46ED59E71542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7E363FB-D735-5A9F-4D7F-F0A767A374BC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1BD9A74-622B-A19B-89D4-F1993DB46608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1872CFD-9213-7432-F786-8E9E04AE3A44}"/>
              </a:ext>
            </a:extLst>
          </p:cNvPr>
          <p:cNvSpPr txBox="1"/>
          <p:nvPr/>
        </p:nvSpPr>
        <p:spPr>
          <a:xfrm>
            <a:off x="1905000" y="863026"/>
            <a:ext cx="105346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الآن سنتعرف على كيفية إنشاء منصف زاوية.</a:t>
            </a:r>
          </a:p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ينمذج</a:t>
            </a: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الأستاذ إنشاء منصف زاوية على السبورة الجانبية باستعمال الأدوات الهندسية المناسبة.</a:t>
            </a:r>
            <a:endParaRPr kumimoji="0" lang="ar-SA" sz="32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3018A61C-A635-8885-14BD-F7657674690C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7BFCE641-E69E-5FE7-E2F6-26089CD83DD2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الإنشاءات الهندسية </a:t>
                      </a:r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التحويلات</a:t>
                      </a:r>
                      <a:endParaRPr lang="fr-FR" sz="2800" b="1" i="0" kern="120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دعامات التذكر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 descr="Une image contenant habits, personne, dessin humoristique, Visage humain&#10;&#10;Le contenu généré par l’IA peut être incorrect.">
            <a:extLst>
              <a:ext uri="{FF2B5EF4-FFF2-40B4-BE49-F238E27FC236}">
                <a16:creationId xmlns:a16="http://schemas.microsoft.com/office/drawing/2014/main" id="{64C9CDC0-1AED-CD13-3B32-919CE5714B0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4740" y="3843792"/>
            <a:ext cx="5244160" cy="5181600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69C784EF-2570-8455-F39A-1DEFB02B831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5300" y="3623585"/>
            <a:ext cx="4762500" cy="4762500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C4C07EE0-D641-2F49-8594-1A5C9900FAAA}"/>
              </a:ext>
            </a:extLst>
          </p:cNvPr>
          <p:cNvSpPr txBox="1"/>
          <p:nvPr/>
        </p:nvSpPr>
        <p:spPr>
          <a:xfrm>
            <a:off x="8827716" y="4571643"/>
            <a:ext cx="3214355" cy="3077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ينمذج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الأستاذ كيفية إنشاء منصف زاوية باستعمال الأدوات الهندسية.</a:t>
            </a:r>
            <a:endParaRPr kumimoji="0" lang="fr-FR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D15A5B50-FF00-5F45-63EE-25C55D5FE91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5235" y="6494373"/>
            <a:ext cx="1374353" cy="968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74757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89F599-00F4-FDA3-FA4A-A009DD8774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D0435E0C-E4A9-9C1D-4290-0D8B5C0AECE3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DD4814E5-102A-A987-FAFC-15EFB9556B39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5FD21565-12C8-EB42-B72F-877F6C6F792D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CDF60436-7E7F-8D56-69AF-39103AA8156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E2F9A610-BE0D-058D-D156-87C0444C7481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13DF67D6-7EAF-6CFE-830B-1F7FDA61819C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9DD593B7-2586-F456-0DDC-342CCF5056E8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أهداف الحصة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74E3D1F8-4B33-7A8D-6BB2-F6454707EBCF}"/>
              </a:ext>
            </a:extLst>
          </p:cNvPr>
          <p:cNvGrpSpPr/>
          <p:nvPr/>
        </p:nvGrpSpPr>
        <p:grpSpPr>
          <a:xfrm>
            <a:off x="1447801" y="4882189"/>
            <a:ext cx="10134599" cy="2104846"/>
            <a:chOff x="3302073" y="4600550"/>
            <a:chExt cx="9396747" cy="2104846"/>
          </a:xfrm>
        </p:grpSpPr>
        <p:sp>
          <p:nvSpPr>
            <p:cNvPr id="13" name="Freeform 17">
              <a:extLst>
                <a:ext uri="{FF2B5EF4-FFF2-40B4-BE49-F238E27FC236}">
                  <a16:creationId xmlns:a16="http://schemas.microsoft.com/office/drawing/2014/main" id="{FCBEC643-78F8-1193-F1FA-9568B81A17FB}"/>
                </a:ext>
              </a:extLst>
            </p:cNvPr>
            <p:cNvSpPr/>
            <p:nvPr/>
          </p:nvSpPr>
          <p:spPr>
            <a:xfrm>
              <a:off x="3302073" y="4600550"/>
              <a:ext cx="9396747" cy="2104846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0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4" name="Freeform 17">
              <a:extLst>
                <a:ext uri="{FF2B5EF4-FFF2-40B4-BE49-F238E27FC236}">
                  <a16:creationId xmlns:a16="http://schemas.microsoft.com/office/drawing/2014/main" id="{3CABE8C1-384F-02C7-CC68-30F17B21EDB2}"/>
                </a:ext>
              </a:extLst>
            </p:cNvPr>
            <p:cNvSpPr/>
            <p:nvPr/>
          </p:nvSpPr>
          <p:spPr>
            <a:xfrm>
              <a:off x="3407728" y="4676599"/>
              <a:ext cx="637296" cy="2028797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-109199" t="-6937" r="-896458" b="-829367"/>
              </a:stretch>
            </a:blipFill>
          </p:spPr>
          <p:txBody>
            <a:bodyPr/>
            <a:lstStyle/>
            <a:p>
              <a:pPr defTabSz="685834">
                <a:defRPr/>
              </a:pPr>
              <a:endParaRPr lang="fr-MA" sz="10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pic>
          <p:nvPicPr>
            <p:cNvPr id="16" name="Image 15">
              <a:extLst>
                <a:ext uri="{FF2B5EF4-FFF2-40B4-BE49-F238E27FC236}">
                  <a16:creationId xmlns:a16="http://schemas.microsoft.com/office/drawing/2014/main" id="{8244530C-0879-6E64-DAD8-886EDAF88A9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2041237" y="5462275"/>
              <a:ext cx="455010" cy="466386"/>
            </a:xfrm>
            <a:prstGeom prst="rect">
              <a:avLst/>
            </a:prstGeom>
          </p:spPr>
        </p:pic>
      </p:grpSp>
      <p:sp>
        <p:nvSpPr>
          <p:cNvPr id="18" name="ZoneTexte 17">
            <a:extLst>
              <a:ext uri="{FF2B5EF4-FFF2-40B4-BE49-F238E27FC236}">
                <a16:creationId xmlns:a16="http://schemas.microsoft.com/office/drawing/2014/main" id="{A60EB4CD-8501-B0B2-44AA-BF9E545C4A1C}"/>
              </a:ext>
            </a:extLst>
          </p:cNvPr>
          <p:cNvSpPr txBox="1"/>
          <p:nvPr/>
        </p:nvSpPr>
        <p:spPr>
          <a:xfrm>
            <a:off x="1676400" y="4926897"/>
            <a:ext cx="89107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حساب محيطات الأشكال الاعتيادية وإجراء تحويلات على وحدات القياس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4686CDB9-DF0F-95D5-CE08-2FD9B9B56CB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98790" y="5143500"/>
            <a:ext cx="455010" cy="466386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3AF5D68F-3DCC-950A-5331-536C30389F5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98790" y="6277314"/>
            <a:ext cx="455010" cy="466386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957391D-2C75-5519-C30B-69BE899CD39B}"/>
              </a:ext>
            </a:extLst>
          </p:cNvPr>
          <p:cNvSpPr txBox="1"/>
          <p:nvPr/>
        </p:nvSpPr>
        <p:spPr>
          <a:xfrm>
            <a:off x="3160632" y="5524500"/>
            <a:ext cx="72740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إنشاءات هندسية (التوازي والتعامد، الزوايا والمنصف)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C5815E47-9859-2B51-DCA6-4F7EFB1AB129}"/>
              </a:ext>
            </a:extLst>
          </p:cNvPr>
          <p:cNvSpPr txBox="1"/>
          <p:nvPr/>
        </p:nvSpPr>
        <p:spPr>
          <a:xfrm>
            <a:off x="3313032" y="6141303"/>
            <a:ext cx="72740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حل مسائل بسيطة باستخدام استراتيجية الأسئلة الأربعة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F502557-4977-4E10-29AB-BCDCEFEAC6F3}"/>
              </a:ext>
            </a:extLst>
          </p:cNvPr>
          <p:cNvSpPr txBox="1"/>
          <p:nvPr/>
        </p:nvSpPr>
        <p:spPr>
          <a:xfrm>
            <a:off x="1828800" y="2552700"/>
            <a:ext cx="10134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32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في نهاية الحصة  سيكون التلاميذ قادرين على: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4234392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005950-5D6F-AD3E-4096-7B103587EF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E794E50E-12C5-F168-5028-EBF6B01239A8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0F39427-1904-08A1-EE86-BE5EA5E090B2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AE65700A-4958-7D1B-8F22-48ADA12278A3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882F7905-10B7-288F-3C06-B76C2C506467}"/>
              </a:ext>
            </a:extLst>
          </p:cNvPr>
          <p:cNvSpPr txBox="1"/>
          <p:nvPr/>
        </p:nvSpPr>
        <p:spPr>
          <a:xfrm>
            <a:off x="1905000" y="863026"/>
            <a:ext cx="10534617" cy="1273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الآن دوركم، خذوا دفاتر البحث وقوموا بإنشاء منصف الزاوية التي تم إنشاؤها في النشاط السابق كما تعلمنا. سأمر بين الصفوف لأراقب أعمالكم. لديكم دقيقة واحدة.</a:t>
            </a:r>
          </a:p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يحصل كل متعلم توفق في الإنشاء على نجمة.</a:t>
            </a:r>
            <a:endParaRPr kumimoji="0" lang="ar-SA" sz="32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D59C740C-E9E4-422E-A6AE-6B9FA7E30EF1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A9A53636-B223-D904-5646-227F24AB88D9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الإنشاءات الهندسية </a:t>
                      </a:r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التحويلات</a:t>
                      </a:r>
                      <a:endParaRPr lang="fr-FR" sz="2800" b="1" i="0" kern="120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دعامات التذكر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305BB47D-C425-BD92-19D8-A40497E7C9F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709316" y="3903573"/>
            <a:ext cx="4297366" cy="518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528105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715AAA-EC38-ADEB-306B-957F7456D0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22C3D57-E91E-091A-2817-97BDD58453AE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2CD4AC6-359C-ED69-026C-6FEB63BB9672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DA616B5-B4EC-5A59-CB87-838DB7E39081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2A29D1D1-E323-BDD4-A997-9EEEF0ADCBA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5E953D2D-E74E-E6AC-9ACA-8D428F144557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الإنشاءات الهندسية </a:t>
                      </a:r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التحويلات</a:t>
                      </a:r>
                      <a:endParaRPr lang="fr-FR" sz="2800" b="1" i="0" kern="120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دعامات التذكر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" name="ZoneTexte 4">
            <a:extLst>
              <a:ext uri="{FF2B5EF4-FFF2-40B4-BE49-F238E27FC236}">
                <a16:creationId xmlns:a16="http://schemas.microsoft.com/office/drawing/2014/main" id="{5C8F6C20-2399-55D9-3716-3F01EE6426B9}"/>
              </a:ext>
            </a:extLst>
          </p:cNvPr>
          <p:cNvSpPr txBox="1"/>
          <p:nvPr/>
        </p:nvSpPr>
        <p:spPr>
          <a:xfrm>
            <a:off x="275851" y="882595"/>
            <a:ext cx="12344993" cy="12580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  <a:defRPr/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خذوا كراساتكم الصفحة 50 وأنجزوا الجزء المحدد من التمرين رقم 3.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  <a:defRPr/>
            </a:pPr>
            <a:r>
              <a:rPr kumimoji="0" lang="ar-MA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لديكم </a:t>
            </a: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دقيقتين </a:t>
            </a:r>
            <a:r>
              <a:rPr kumimoji="0" lang="ar-MA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للإنجاز سيحصل الأسرع منكم والذي توفق في إنجاز المطلوب على نجمة.</a:t>
            </a:r>
          </a:p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2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02F0D75F-C2A4-3858-A05F-6C4A7DAD655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4800" y="4500562"/>
            <a:ext cx="13072920" cy="4148138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9D1AC71D-E763-35C4-FA81-2EA334D8D64A}"/>
              </a:ext>
            </a:extLst>
          </p:cNvPr>
          <p:cNvSpPr/>
          <p:nvPr/>
        </p:nvSpPr>
        <p:spPr>
          <a:xfrm>
            <a:off x="6705600" y="5450598"/>
            <a:ext cx="5950806" cy="3369551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891303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E7870E-A3A7-F783-B421-FD025D12EB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0AD6F6B-4231-7FC0-C1A3-8B7B4EC3CAD0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2D5BA5B-BB4A-00AE-C7F9-E23AB6814889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ADF8E6D-1D2D-5915-A127-F568CD36EB8E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F47A5E8-63E5-8379-53CE-4C8480ABC71F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DB282252-B1DF-5495-591E-6C5DA0832F21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الإنشاءات الهندسية </a:t>
                      </a:r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التحويلات</a:t>
                      </a:r>
                      <a:endParaRPr lang="fr-FR" sz="2800" b="1" i="0" kern="120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دعامات التذكر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" name="ZoneTexte 4">
            <a:extLst>
              <a:ext uri="{FF2B5EF4-FFF2-40B4-BE49-F238E27FC236}">
                <a16:creationId xmlns:a16="http://schemas.microsoft.com/office/drawing/2014/main" id="{1629E5F8-7B6E-336A-6079-E04E46175A0A}"/>
              </a:ext>
            </a:extLst>
          </p:cNvPr>
          <p:cNvSpPr txBox="1"/>
          <p:nvPr/>
        </p:nvSpPr>
        <p:spPr>
          <a:xfrm>
            <a:off x="275851" y="882595"/>
            <a:ext cx="12344993" cy="8733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  <a:defRPr/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التصحيح.</a:t>
            </a:r>
            <a:endParaRPr kumimoji="0" lang="ar-MA" sz="36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2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A6583477-1690-AC27-AB77-B2C39FEAB1E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4800" y="4500562"/>
            <a:ext cx="13072920" cy="4148138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D4C31104-FDDC-9A22-D6BC-199B09A93AB2}"/>
              </a:ext>
            </a:extLst>
          </p:cNvPr>
          <p:cNvSpPr/>
          <p:nvPr/>
        </p:nvSpPr>
        <p:spPr>
          <a:xfrm>
            <a:off x="6705600" y="5450598"/>
            <a:ext cx="5950806" cy="3369551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fr-FR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938606BD-40E2-A922-4938-0827AFA25F76}"/>
              </a:ext>
            </a:extLst>
          </p:cNvPr>
          <p:cNvSpPr txBox="1"/>
          <p:nvPr/>
        </p:nvSpPr>
        <p:spPr>
          <a:xfrm>
            <a:off x="2962290" y="3347669"/>
            <a:ext cx="7791417" cy="5501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ct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44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تصحيح</a:t>
            </a:r>
            <a:r>
              <a:rPr lang="ar-MA" sz="44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تفاعلي على السبورة الجانبية</a:t>
            </a:r>
            <a:endParaRPr lang="ar-SA" sz="44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D1843E15-29A8-6E3C-1659-42FE09C7FDD4}"/>
              </a:ext>
            </a:extLst>
          </p:cNvPr>
          <p:cNvSpPr txBox="1"/>
          <p:nvPr/>
        </p:nvSpPr>
        <p:spPr>
          <a:xfrm>
            <a:off x="2997850" y="9012949"/>
            <a:ext cx="7791417" cy="5501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ct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44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تمنح النجمة للفائز في نهاية التصحيح</a:t>
            </a:r>
            <a:endParaRPr lang="ar-SA" sz="44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253248364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8B530D-DDFD-12D9-4640-9ECF3F1F43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80AD9D85-37D6-EB9D-84B6-509194D261FB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l" defTabSz="685834" rtl="0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D54ADC62-904D-82CA-C736-6BFD98B0F26B}"/>
              </a:ext>
            </a:extLst>
          </p:cNvPr>
          <p:cNvSpPr txBox="1"/>
          <p:nvPr/>
        </p:nvSpPr>
        <p:spPr>
          <a:xfrm>
            <a:off x="1143000" y="4312503"/>
            <a:ext cx="10515600" cy="8309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/>
            <a:r>
              <a:rPr lang="ar-M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حل المسائل باستعمال استراتيجية الأسئلة الأربعة</a:t>
            </a:r>
            <a:endParaRPr lang="en-US" sz="54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3D18E475-9605-C20E-B443-32242509D76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1CB5CD5F-DB1D-DEFA-D2ED-72F8C27ADE4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pic>
        <p:nvPicPr>
          <p:cNvPr id="10" name="Image 9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06E4964C-E590-F577-4456-3BC7A496378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66" t="4255" r="50434" b="64450"/>
          <a:stretch>
            <a:fillRect/>
          </a:stretch>
        </p:blipFill>
        <p:spPr>
          <a:xfrm>
            <a:off x="5593596" y="5600700"/>
            <a:ext cx="2265336" cy="2769269"/>
          </a:xfrm>
          <a:prstGeom prst="rect">
            <a:avLst/>
          </a:prstGeom>
        </p:spPr>
      </p:pic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58B884AD-56A4-2765-6486-839A2A0DE3CA}"/>
              </a:ext>
            </a:extLst>
          </p:cNvPr>
          <p:cNvSpPr/>
          <p:nvPr/>
        </p:nvSpPr>
        <p:spPr>
          <a:xfrm>
            <a:off x="2286000" y="2889589"/>
            <a:ext cx="8458200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TextBox 6">
            <a:extLst>
              <a:ext uri="{FF2B5EF4-FFF2-40B4-BE49-F238E27FC236}">
                <a16:creationId xmlns:a16="http://schemas.microsoft.com/office/drawing/2014/main" id="{3A7FFE48-4BE9-DC2B-CA5A-7EF74E89BEB9}"/>
              </a:ext>
            </a:extLst>
          </p:cNvPr>
          <p:cNvSpPr txBox="1"/>
          <p:nvPr/>
        </p:nvSpPr>
        <p:spPr>
          <a:xfrm>
            <a:off x="2400300" y="2609248"/>
            <a:ext cx="8229600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M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الإنشاءات الهندسية</a:t>
            </a:r>
            <a:r>
              <a:rPr lang="ar-S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وحل المسائل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8021949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94BA3E-48F3-DF4D-598F-31D0A3F15E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49AF9E0-B873-7731-2DFB-5860ADAF9552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121A3E4-1E97-DDBE-121A-F45AA2962D77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179D388-27F8-078C-791D-B4189B3A4638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23797C7D-AAE1-D081-22F1-CB7ECA298866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F64320CB-3BE1-4D12-C623-996C8DDEEAFC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الإنشاءات الهندسية </a:t>
                      </a:r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التحويلات</a:t>
                      </a:r>
                      <a:endParaRPr lang="fr-FR" sz="2800" b="1" i="0" kern="120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دعامات التذكر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10" name="ZoneTexte 9">
            <a:extLst>
              <a:ext uri="{FF2B5EF4-FFF2-40B4-BE49-F238E27FC236}">
                <a16:creationId xmlns:a16="http://schemas.microsoft.com/office/drawing/2014/main" id="{F22C9002-E94E-6D91-2044-16003BF5A18F}"/>
              </a:ext>
            </a:extLst>
          </p:cNvPr>
          <p:cNvSpPr txBox="1"/>
          <p:nvPr/>
        </p:nvSpPr>
        <p:spPr>
          <a:xfrm>
            <a:off x="1905000" y="863026"/>
            <a:ext cx="105346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تابعوا معي سأقرأ المسألة 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تعرض المسألة على المسلاط العاكس ويقرأها الأستاذ قراءة واضحة ومتأنية.</a:t>
            </a:r>
          </a:p>
        </p:txBody>
      </p:sp>
      <p:sp>
        <p:nvSpPr>
          <p:cNvPr id="11" name="Rectangle : coins arrondis 4">
            <a:extLst>
              <a:ext uri="{FF2B5EF4-FFF2-40B4-BE49-F238E27FC236}">
                <a16:creationId xmlns:a16="http://schemas.microsoft.com/office/drawing/2014/main" id="{1EF5D22E-5140-9B87-C93F-AE5B1DB6DCDC}"/>
              </a:ext>
            </a:extLst>
          </p:cNvPr>
          <p:cNvSpPr/>
          <p:nvPr/>
        </p:nvSpPr>
        <p:spPr>
          <a:xfrm>
            <a:off x="1638297" y="3420423"/>
            <a:ext cx="10439401" cy="5906208"/>
          </a:xfrm>
          <a:prstGeom prst="roundRect">
            <a:avLst/>
          </a:prstGeom>
          <a:noFill/>
          <a:ln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رسمت إلهام مستطيلا طوله 8 سنتيمترات، وعرضه يقل عن طوله ب 3 سنتيمترات.</a:t>
            </a:r>
          </a:p>
          <a:p>
            <a:pPr algn="r" rtl="1"/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احسب محيط هذا المستطيل؟</a:t>
            </a:r>
          </a:p>
        </p:txBody>
      </p:sp>
    </p:spTree>
    <p:extLst>
      <p:ext uri="{BB962C8B-B14F-4D97-AF65-F5344CB8AC3E}">
        <p14:creationId xmlns:p14="http://schemas.microsoft.com/office/powerpoint/2010/main" val="2932891916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6DD6E6-A1D5-A3DA-733F-04B044E0B6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F9DC32B7-9232-42D8-05D5-8AAD5890B2F3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651F6E9-FA45-9B61-5325-FF0D7AFCAE0B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6F8D64C-25F1-6089-298F-0935612659D0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A1679BBD-116F-F65D-CDC4-D5250EF3FD8A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975AF5E6-6D15-7AD5-7D9A-F67AA7D08C92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الإنشاءات الهندسية </a:t>
                      </a:r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التحويلات</a:t>
                      </a:r>
                      <a:endParaRPr lang="fr-FR" sz="2800" b="1" i="0" kern="120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دعامات التذكر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 descr="Une image contenant Visage humain, garçon, jeune enfant, clipart&#10;&#10;Le contenu généré par l’IA peut être incorrect.">
            <a:extLst>
              <a:ext uri="{FF2B5EF4-FFF2-40B4-BE49-F238E27FC236}">
                <a16:creationId xmlns:a16="http://schemas.microsoft.com/office/drawing/2014/main" id="{CB0A8E04-BD1D-661F-FAED-14AE213F22E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49" t="6792" r="22549" b="30223"/>
          <a:stretch>
            <a:fillRect/>
          </a:stretch>
        </p:blipFill>
        <p:spPr>
          <a:xfrm>
            <a:off x="3271480" y="4189508"/>
            <a:ext cx="7173037" cy="4651184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A1B0770F-2575-274A-66F9-A45B133D71EB}"/>
              </a:ext>
            </a:extLst>
          </p:cNvPr>
          <p:cNvSpPr txBox="1"/>
          <p:nvPr/>
        </p:nvSpPr>
        <p:spPr>
          <a:xfrm>
            <a:off x="1447800" y="863026"/>
            <a:ext cx="109918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أغمضوا أعينكم وحاولوا تخيل المسألة.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يطرح الأستاذ  سلسلة من الأسئلة لمساعدة المتعلمين على فهم المسألة والتعرف على العملية المناسبة.</a:t>
            </a:r>
          </a:p>
        </p:txBody>
      </p:sp>
    </p:spTree>
    <p:extLst>
      <p:ext uri="{BB962C8B-B14F-4D97-AF65-F5344CB8AC3E}">
        <p14:creationId xmlns:p14="http://schemas.microsoft.com/office/powerpoint/2010/main" val="52963906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01F24F-F437-2F11-DD81-80FE4E12EB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F368503-BEE2-BEC9-C49A-589250AF1FC6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BF48185-234F-89FD-F413-67EBDF43C481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B087F941-8507-416E-BE1E-9CF30CA7F451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5420B313-5DBB-4C92-656F-8AC31072964F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8C9BAE1-8745-75B3-ABAC-18923BAA5284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الإنشاءات الهندسية </a:t>
                      </a:r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التحويلات</a:t>
                      </a:r>
                      <a:endParaRPr lang="fr-FR" sz="2800" b="1" i="0" kern="120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دعامات التذكر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10" name="ZoneTexte 9">
            <a:extLst>
              <a:ext uri="{FF2B5EF4-FFF2-40B4-BE49-F238E27FC236}">
                <a16:creationId xmlns:a16="http://schemas.microsoft.com/office/drawing/2014/main" id="{7E5F53E3-B992-F36F-0778-2C0B24835E09}"/>
              </a:ext>
            </a:extLst>
          </p:cNvPr>
          <p:cNvSpPr txBox="1"/>
          <p:nvPr/>
        </p:nvSpPr>
        <p:spPr>
          <a:xfrm>
            <a:off x="1905000" y="863026"/>
            <a:ext cx="10534617" cy="1273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بشكل تفاعلي على السبورة، يتم حل المسألة باعتماد استراتيجية الأسئلة الأربعة، </a:t>
            </a:r>
            <a:r>
              <a:rPr lang="ar-MA" sz="3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بنفس طريقة الاشتغال خلال الحصص السابقة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يمكن مطالبة المتعلمين بإنجاز العمليات الحسابية على الألواح.</a:t>
            </a:r>
            <a:endParaRPr lang="ar-SA" sz="24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" name="Rectangle : coins arrondis 4">
            <a:extLst>
              <a:ext uri="{FF2B5EF4-FFF2-40B4-BE49-F238E27FC236}">
                <a16:creationId xmlns:a16="http://schemas.microsoft.com/office/drawing/2014/main" id="{3EB7D2C5-A5C2-1E30-A797-4AAE2A3988B9}"/>
              </a:ext>
            </a:extLst>
          </p:cNvPr>
          <p:cNvSpPr/>
          <p:nvPr/>
        </p:nvSpPr>
        <p:spPr>
          <a:xfrm>
            <a:off x="1638297" y="3420423"/>
            <a:ext cx="10439401" cy="5906208"/>
          </a:xfrm>
          <a:prstGeom prst="roundRect">
            <a:avLst/>
          </a:prstGeom>
          <a:noFill/>
          <a:ln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رسمت إلهام مستطيلا طوله 8 سنتيمترات، وعرضه يقل عن طوله ب 3 سنتيمترات.</a:t>
            </a:r>
          </a:p>
          <a:p>
            <a:pPr algn="r" rtl="1"/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احسب محيط هذا المستطيل؟</a:t>
            </a:r>
          </a:p>
        </p:txBody>
      </p:sp>
    </p:spTree>
    <p:extLst>
      <p:ext uri="{BB962C8B-B14F-4D97-AF65-F5344CB8AC3E}">
        <p14:creationId xmlns:p14="http://schemas.microsoft.com/office/powerpoint/2010/main" val="168505438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9D342C-F229-1EB4-7644-3A0690264B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3F7B32E-2411-1957-9FEB-7169F026759C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74287DE-7067-5801-13FB-977AE36591C0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B335F1C-4135-372A-F5C8-04FEC4D31CE9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12A4F4B7-6990-9382-213C-7EE27DD73B87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FEFE6D52-85A6-7F9D-0BD8-0926E3FD53A9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الإنشاءات الهندسية </a:t>
                      </a:r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التحويلات</a:t>
                      </a:r>
                      <a:endParaRPr lang="fr-FR" sz="2800" b="1" i="0" kern="120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دعامات التذكر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830B6979-8275-4EAC-E754-BCE362BA07F1}"/>
              </a:ext>
            </a:extLst>
          </p:cNvPr>
          <p:cNvSpPr txBox="1"/>
          <p:nvPr/>
        </p:nvSpPr>
        <p:spPr>
          <a:xfrm>
            <a:off x="275851" y="882595"/>
            <a:ext cx="12344993" cy="12580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  <a:defRPr/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خذوا كراساتكم الصفحة 50 وأنجزوا التمرين رقم 4.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  <a:defRPr/>
            </a:pPr>
            <a:r>
              <a:rPr kumimoji="0" lang="ar-MA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لديكم دقيقتان للإنجاز سيحصل الأسرع منكم والذي توفق في إنجاز المطلوب على نجمة.</a:t>
            </a:r>
          </a:p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2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9AE948F8-8C14-DBF2-FAB3-2D7A9615339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5850" y="3948112"/>
            <a:ext cx="13164293" cy="51577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1449273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496AE4-0A3F-390F-CFCA-7F6E768ED1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15438EB-EBB2-D19B-19E3-D73D0BA72A16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9582A0E-353D-2DCF-8555-7234BA5EC12B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0604998-7B97-CEE1-4710-5C7FEBDF94C7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86F6EC36-D995-3850-3039-71C960226761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682D2A0F-5F1B-AE2A-E299-644A371CED41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الإنشاءات الهندسية </a:t>
                      </a:r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التحويلات</a:t>
                      </a:r>
                      <a:endParaRPr lang="fr-FR" sz="2800" b="1" i="0" kern="120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دعامات التذكر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0DB476FF-ECC6-A3A1-1BEE-8CD6DE802096}"/>
              </a:ext>
            </a:extLst>
          </p:cNvPr>
          <p:cNvSpPr txBox="1"/>
          <p:nvPr/>
        </p:nvSpPr>
        <p:spPr>
          <a:xfrm>
            <a:off x="275851" y="882595"/>
            <a:ext cx="12344993" cy="8733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  <a:defRPr/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التصحيح.</a:t>
            </a:r>
            <a:endParaRPr kumimoji="0" lang="ar-MA" sz="36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2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C76D3081-9F13-E398-3716-06F3FF0999C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5850" y="3948112"/>
            <a:ext cx="13164293" cy="5157788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94635D57-7005-322E-FFCD-052EA55E8202}"/>
              </a:ext>
            </a:extLst>
          </p:cNvPr>
          <p:cNvSpPr txBox="1"/>
          <p:nvPr/>
        </p:nvSpPr>
        <p:spPr>
          <a:xfrm>
            <a:off x="2962290" y="3221749"/>
            <a:ext cx="7791417" cy="5501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ct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44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تصحيح</a:t>
            </a:r>
            <a:r>
              <a:rPr lang="ar-MA" sz="44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تفاعلي على السبورة الجانبية</a:t>
            </a:r>
            <a:endParaRPr lang="ar-SA" sz="44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CD2169BE-6A32-5639-6472-DFD2520417C5}"/>
              </a:ext>
            </a:extLst>
          </p:cNvPr>
          <p:cNvSpPr txBox="1"/>
          <p:nvPr/>
        </p:nvSpPr>
        <p:spPr>
          <a:xfrm>
            <a:off x="2997850" y="9317749"/>
            <a:ext cx="7791417" cy="5501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ct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44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تمنح النجمة للفائز في نهاية التصحيح</a:t>
            </a:r>
            <a:endParaRPr lang="ar-SA" sz="44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758450573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0D3766-B66F-AD9A-5982-78FC7AE56B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BE2AC35F-F345-1062-5C2D-FDBB3F54EA3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l" defTabSz="685834" rtl="0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F900E4C5-362F-2FBE-1553-35E877A5810D}"/>
              </a:ext>
            </a:extLst>
          </p:cNvPr>
          <p:cNvSpPr/>
          <p:nvPr/>
        </p:nvSpPr>
        <p:spPr>
          <a:xfrm>
            <a:off x="2919553" y="3337269"/>
            <a:ext cx="7764493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2E43F0AD-CA5A-B1DB-02B9-B61E3B041261}"/>
              </a:ext>
            </a:extLst>
          </p:cNvPr>
          <p:cNvSpPr txBox="1"/>
          <p:nvPr/>
        </p:nvSpPr>
        <p:spPr>
          <a:xfrm>
            <a:off x="3376753" y="3044228"/>
            <a:ext cx="7089814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S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لعبة</a:t>
            </a:r>
            <a:r>
              <a:rPr lang="ar-M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: بطاقات تفكيك الأعداد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47B32BC9-3E23-9FD3-FE82-DDCA22010EC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8438497B-B8C9-9F3B-904B-3AB7C837321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B0687EDE-C1F8-DD48-3E17-BC6F2EBFDEC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035" b="8035"/>
          <a:stretch/>
        </p:blipFill>
        <p:spPr>
          <a:xfrm>
            <a:off x="5531000" y="6031763"/>
            <a:ext cx="2286000" cy="2553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39168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E6C91E-6E3A-D52E-1F03-C19E3B4BFF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42015D2-2296-74CF-2FA1-E34A848836A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DCF225D0-ADF2-6E1E-E7C2-D114B260ECEB}"/>
              </a:ext>
            </a:extLst>
          </p:cNvPr>
          <p:cNvGrpSpPr/>
          <p:nvPr/>
        </p:nvGrpSpPr>
        <p:grpSpPr>
          <a:xfrm>
            <a:off x="857250" y="1032718"/>
            <a:ext cx="12001500" cy="8073833"/>
            <a:chOff x="0" y="-47625"/>
            <a:chExt cx="3895412" cy="2602800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2562FC0F-6F40-44E2-32C0-82B5E07E7D8A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r" defTabSz="685834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831F7CB9-EC75-2F5F-2A9E-C313038D2A9C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marR="0" lvl="0" indent="0" algn="ctr" defTabSz="685834" rtl="1" eaLnBrk="1" fontAlgn="auto" latinLnBrk="0" hangingPunct="1">
                <a:lnSpc>
                  <a:spcPts val="240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9566FA82-0094-7AB0-CE7A-A79A53FB7083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D2563AAB-5ED2-94FD-8850-D850DF7529A7}"/>
              </a:ext>
            </a:extLst>
          </p:cNvPr>
          <p:cNvSpPr txBox="1"/>
          <p:nvPr/>
        </p:nvSpPr>
        <p:spPr>
          <a:xfrm>
            <a:off x="9677400" y="3701739"/>
            <a:ext cx="2438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العرض الرقمي</a:t>
            </a:r>
            <a:endParaRPr kumimoji="0" lang="fr-FR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0D46E900-9EAD-69E8-AF3D-052C34D5D8D2}"/>
              </a:ext>
            </a:extLst>
          </p:cNvPr>
          <p:cNvSpPr txBox="1"/>
          <p:nvPr/>
        </p:nvSpPr>
        <p:spPr>
          <a:xfrm>
            <a:off x="5457378" y="3701738"/>
            <a:ext cx="2438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عدة المناولة</a:t>
            </a:r>
            <a:endParaRPr kumimoji="0" lang="fr-FR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C39E018F-E9B0-D81B-8318-E232006A689A}"/>
              </a:ext>
            </a:extLst>
          </p:cNvPr>
          <p:cNvSpPr txBox="1"/>
          <p:nvPr/>
        </p:nvSpPr>
        <p:spPr>
          <a:xfrm>
            <a:off x="1759243" y="3701738"/>
            <a:ext cx="21269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المذكرة اليومية </a:t>
            </a:r>
            <a:endParaRPr kumimoji="0" lang="fr-FR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BF19C82A-C505-2046-AF92-DEDB62B8114E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الإعداد المادي للأستاذ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96468354-FB92-88BF-87E0-03D3F42A004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15463" y="4649023"/>
            <a:ext cx="2993578" cy="2245184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1C33BAD5-B18B-F5F1-AC32-57C01C83E36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59242" y="4506048"/>
            <a:ext cx="2126957" cy="2852433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C7F2B76A-819F-38AF-4F51-5BF30EC5944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411721" y="4649023"/>
            <a:ext cx="1983066" cy="2852433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FC4B74D0-8D36-C7C7-48DB-22485821392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5094" y="4913815"/>
            <a:ext cx="2809875" cy="1980392"/>
          </a:xfrm>
          <a:prstGeom prst="rect">
            <a:avLst/>
          </a:prstGeom>
        </p:spPr>
      </p:pic>
      <p:sp>
        <p:nvSpPr>
          <p:cNvPr id="18" name="ZoneTexte 17">
            <a:extLst>
              <a:ext uri="{FF2B5EF4-FFF2-40B4-BE49-F238E27FC236}">
                <a16:creationId xmlns:a16="http://schemas.microsoft.com/office/drawing/2014/main" id="{0168986C-84DD-3D7C-23E7-8FED50DECDE6}"/>
              </a:ext>
            </a:extLst>
          </p:cNvPr>
          <p:cNvSpPr txBox="1"/>
          <p:nvPr/>
        </p:nvSpPr>
        <p:spPr>
          <a:xfrm>
            <a:off x="4114800" y="7657672"/>
            <a:ext cx="2438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ملحق جداول التحويلات ص 56</a:t>
            </a:r>
            <a:endParaRPr kumimoji="0" lang="fr-FR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D7FD6D83-13B3-CF0E-108E-63BE53B4D6B2}"/>
              </a:ext>
            </a:extLst>
          </p:cNvPr>
          <p:cNvSpPr txBox="1"/>
          <p:nvPr/>
        </p:nvSpPr>
        <p:spPr>
          <a:xfrm>
            <a:off x="6495574" y="7674547"/>
            <a:ext cx="2438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الأدوات الهندسية</a:t>
            </a:r>
            <a:endParaRPr kumimoji="0" lang="fr-FR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076273318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DBB131-EA35-215A-EF0A-BC625E038D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5839B71-69E0-694E-B3E9-8B10CE4FA6FB}"/>
              </a:ext>
            </a:extLst>
          </p:cNvPr>
          <p:cNvSpPr/>
          <p:nvPr/>
        </p:nvSpPr>
        <p:spPr>
          <a:xfrm>
            <a:off x="-1" y="2182636"/>
            <a:ext cx="13716001" cy="8104364"/>
          </a:xfrm>
          <a:prstGeom prst="rect">
            <a:avLst/>
          </a:prstGeom>
          <a:solidFill>
            <a:srgbClr val="4AC28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9CBABCC-703A-1F7F-9ECE-3B1353F55E0F}"/>
              </a:ext>
            </a:extLst>
          </p:cNvPr>
          <p:cNvSpPr/>
          <p:nvPr/>
        </p:nvSpPr>
        <p:spPr>
          <a:xfrm>
            <a:off x="275854" y="2476500"/>
            <a:ext cx="13164293" cy="74675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ٍٍ</a:t>
            </a: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787366D-4593-DE07-FCC0-692DE29035DD}"/>
              </a:ext>
            </a:extLst>
          </p:cNvPr>
          <p:cNvSpPr/>
          <p:nvPr/>
        </p:nvSpPr>
        <p:spPr>
          <a:xfrm>
            <a:off x="-1" y="644347"/>
            <a:ext cx="13716001" cy="153829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1C7E756-0EFF-9D4E-F8C0-8B97C82A62C7}"/>
              </a:ext>
            </a:extLst>
          </p:cNvPr>
          <p:cNvSpPr txBox="1"/>
          <p:nvPr/>
        </p:nvSpPr>
        <p:spPr>
          <a:xfrm>
            <a:off x="152400" y="863027"/>
            <a:ext cx="12504004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الآن سنلعب لعبة بطاقات تفكيك الأعداد.. </a:t>
            </a:r>
          </a:p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MA" sz="3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4272A2BE-853B-B0B7-C654-BA1D4D38078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8A2AF6E3-A8C6-D9CC-53C1-97C9B630190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624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514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C283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kern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4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FD7A0706-1EAC-2B8E-0EC5-0BD77CFD869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286" t="6698" r="76453" b="64450"/>
          <a:stretch>
            <a:fillRect/>
          </a:stretch>
        </p:blipFill>
        <p:spPr>
          <a:xfrm>
            <a:off x="800640" y="943680"/>
            <a:ext cx="841924" cy="940272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F329CF4E-7064-4498-672D-10EC1585DCC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4361" y="3512471"/>
            <a:ext cx="5464138" cy="5274207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8AB42124-4DD8-38D5-AA5E-9A90B266DEE9}"/>
              </a:ext>
            </a:extLst>
          </p:cNvPr>
          <p:cNvSpPr txBox="1"/>
          <p:nvPr/>
        </p:nvSpPr>
        <p:spPr>
          <a:xfrm>
            <a:off x="8672767" y="5143500"/>
            <a:ext cx="298339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نمذجة لعبة </a:t>
            </a: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بطاقات تفكيك الأعداد</a:t>
            </a:r>
            <a:endParaRPr kumimoji="0" lang="ar-SA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B0443813-8A0F-8EC1-732E-D35FF66249DB}"/>
              </a:ext>
            </a:extLst>
          </p:cNvPr>
          <p:cNvGrpSpPr/>
          <p:nvPr/>
        </p:nvGrpSpPr>
        <p:grpSpPr>
          <a:xfrm>
            <a:off x="2846511" y="4172837"/>
            <a:ext cx="2717752" cy="3034617"/>
            <a:chOff x="7560235" y="3823383"/>
            <a:chExt cx="2717752" cy="3034617"/>
          </a:xfrm>
        </p:grpSpPr>
        <p:pic>
          <p:nvPicPr>
            <p:cNvPr id="9" name="Picture 2">
              <a:extLst>
                <a:ext uri="{FF2B5EF4-FFF2-40B4-BE49-F238E27FC236}">
                  <a16:creationId xmlns:a16="http://schemas.microsoft.com/office/drawing/2014/main" id="{7581B00B-796C-1C78-E163-63DEF7100D4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190411" y="4682085"/>
              <a:ext cx="2025421" cy="2175915"/>
            </a:xfrm>
            <a:prstGeom prst="rect">
              <a:avLst/>
            </a:prstGeom>
          </p:spPr>
        </p:pic>
        <p:pic>
          <p:nvPicPr>
            <p:cNvPr id="10" name="Image 9">
              <a:extLst>
                <a:ext uri="{FF2B5EF4-FFF2-40B4-BE49-F238E27FC236}">
                  <a16:creationId xmlns:a16="http://schemas.microsoft.com/office/drawing/2014/main" id="{C4661DFF-6376-0525-BCEC-63F0E4DD041F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7560235" y="3823383"/>
              <a:ext cx="2717752" cy="793387"/>
            </a:xfrm>
            <a:prstGeom prst="rect">
              <a:avLst/>
            </a:prstGeom>
          </p:spPr>
        </p:pic>
      </p:grp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16C3215D-98ED-60D1-0701-CD4428EE6201}"/>
              </a:ext>
            </a:extLst>
          </p:cNvPr>
          <p:cNvGrpSpPr/>
          <p:nvPr/>
        </p:nvGrpSpPr>
        <p:grpSpPr>
          <a:xfrm>
            <a:off x="1612084" y="6914875"/>
            <a:ext cx="2593303" cy="1791249"/>
            <a:chOff x="1732052" y="4407217"/>
            <a:chExt cx="2593303" cy="1791249"/>
          </a:xfrm>
        </p:grpSpPr>
        <p:pic>
          <p:nvPicPr>
            <p:cNvPr id="12" name="Image 11">
              <a:extLst>
                <a:ext uri="{FF2B5EF4-FFF2-40B4-BE49-F238E27FC236}">
                  <a16:creationId xmlns:a16="http://schemas.microsoft.com/office/drawing/2014/main" id="{E0FD1EF0-AE5F-627D-CAB9-B1398CF9CF76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732052" y="4407217"/>
              <a:ext cx="2562225" cy="590550"/>
            </a:xfrm>
            <a:prstGeom prst="rect">
              <a:avLst/>
            </a:prstGeom>
          </p:spPr>
        </p:pic>
        <p:pic>
          <p:nvPicPr>
            <p:cNvPr id="13" name="Picture 3">
              <a:extLst>
                <a:ext uri="{FF2B5EF4-FFF2-40B4-BE49-F238E27FC236}">
                  <a16:creationId xmlns:a16="http://schemas.microsoft.com/office/drawing/2014/main" id="{B0AC2441-2DBA-09C8-6A03-25E1EDC2D4C8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2306029" y="4854546"/>
              <a:ext cx="2019326" cy="134392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893251768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3E4548-31A5-A390-8A76-1624BF5C9E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A45B2BD5-3604-5120-1BA8-B2BB5F52FC11}"/>
              </a:ext>
            </a:extLst>
          </p:cNvPr>
          <p:cNvSpPr/>
          <p:nvPr/>
        </p:nvSpPr>
        <p:spPr>
          <a:xfrm>
            <a:off x="3697297" y="46116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DA903DF3-8002-9109-87C1-86F857B2B405}"/>
              </a:ext>
            </a:extLst>
          </p:cNvPr>
          <p:cNvSpPr txBox="1"/>
          <p:nvPr/>
        </p:nvSpPr>
        <p:spPr>
          <a:xfrm>
            <a:off x="3914775" y="461162"/>
            <a:ext cx="5886448" cy="105413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7868"/>
              </a:lnSpc>
            </a:pPr>
            <a:r>
              <a:rPr lang="ar-MA" sz="72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الواجبات المنزلية</a:t>
            </a: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7D03FEB9-2C30-40DA-0F26-625E271A38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1000" y="7886700"/>
            <a:ext cx="2590800" cy="25908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FC596F85-3F00-93AC-2AD8-5E38797B01B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81786" y="8163886"/>
            <a:ext cx="2313613" cy="2313613"/>
          </a:xfrm>
          <a:prstGeom prst="rect">
            <a:avLst/>
          </a:prstGeom>
        </p:spPr>
      </p:pic>
      <p:pic>
        <p:nvPicPr>
          <p:cNvPr id="8" name="Image 7" descr="Une image contenant Dessin d’enfant, garçon, dessin, personne&#10;&#10;Le contenu généré par l’IA peut être incorrect.">
            <a:extLst>
              <a:ext uri="{FF2B5EF4-FFF2-40B4-BE49-F238E27FC236}">
                <a16:creationId xmlns:a16="http://schemas.microsoft.com/office/drawing/2014/main" id="{0234B9CA-8F10-B5F3-CF4B-CE796177F91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0120" y="2552700"/>
            <a:ext cx="6855757" cy="3874993"/>
          </a:xfrm>
          <a:prstGeom prst="rect">
            <a:avLst/>
          </a:prstGeom>
        </p:spPr>
      </p:pic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CC3FF4CA-F699-841D-BE5A-A7643F672149}"/>
              </a:ext>
            </a:extLst>
          </p:cNvPr>
          <p:cNvSpPr/>
          <p:nvPr/>
        </p:nvSpPr>
        <p:spPr>
          <a:xfrm>
            <a:off x="2895601" y="6545627"/>
            <a:ext cx="7924800" cy="1629237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r>
              <a:rPr lang="ar-SA" sz="4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ينجز المتعلمون </a:t>
            </a:r>
            <a:r>
              <a:rPr lang="ar-MA" sz="4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الأنشطة المتبقية </a:t>
            </a:r>
            <a:r>
              <a:rPr lang="ar-SA" sz="4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في منازلهم مع تذكيرهم بأن مراقبة ال</a:t>
            </a:r>
            <a:r>
              <a:rPr lang="ar-MA" sz="4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</a:t>
            </a:r>
            <a:r>
              <a:rPr lang="ar-SA" sz="4000" b="1" dirty="0" err="1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نجازات</a:t>
            </a:r>
            <a:r>
              <a:rPr lang="ar-SA" sz="4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ستتم بداية الحصة الموالية</a:t>
            </a:r>
            <a:endParaRPr lang="fr-FR" sz="4000" b="1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1555380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" grpId="0" animBg="1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4C2595-CF05-AFAA-3EBF-89E2ABBBB5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C06F595D-1BB5-BBD4-B929-F8BF86EB2E1F}"/>
              </a:ext>
            </a:extLst>
          </p:cNvPr>
          <p:cNvSpPr/>
          <p:nvPr/>
        </p:nvSpPr>
        <p:spPr>
          <a:xfrm>
            <a:off x="3652888" y="495300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9357944A-0D76-69AC-CAB1-79C2F3A8F5B0}"/>
              </a:ext>
            </a:extLst>
          </p:cNvPr>
          <p:cNvSpPr txBox="1"/>
          <p:nvPr/>
        </p:nvSpPr>
        <p:spPr>
          <a:xfrm>
            <a:off x="8500253" y="1999958"/>
            <a:ext cx="4487893" cy="13542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/>
            <a:r>
              <a:rPr lang="ar-MA" sz="44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1 -  تسجيل الملاحظات حول سير الحصة على المذكرة اليومية؛</a:t>
            </a: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BA5B9F4C-350F-6A1A-20A9-1D4B495BB4F5}"/>
              </a:ext>
            </a:extLst>
          </p:cNvPr>
          <p:cNvSpPr txBox="1"/>
          <p:nvPr/>
        </p:nvSpPr>
        <p:spPr>
          <a:xfrm>
            <a:off x="3870366" y="537913"/>
            <a:ext cx="5886448" cy="105413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7868"/>
              </a:lnSpc>
            </a:pPr>
            <a:r>
              <a:rPr lang="ar-MA" sz="72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تبصر الحصة</a:t>
            </a: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DF77D1F2-879F-99D9-93CA-BA8ED52EA7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1000" y="7581900"/>
            <a:ext cx="2857500" cy="28575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908F9161-27D3-703D-BB3E-9831D8A6DFD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06200" y="7988300"/>
            <a:ext cx="2489200" cy="24892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5E53BE1-2960-F37B-7679-944CCD490B60}"/>
              </a:ext>
            </a:extLst>
          </p:cNvPr>
          <p:cNvSpPr txBox="1"/>
          <p:nvPr/>
        </p:nvSpPr>
        <p:spPr>
          <a:xfrm>
            <a:off x="388906" y="2131600"/>
            <a:ext cx="5630893" cy="13542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34" rtl="1"/>
            <a:r>
              <a:rPr lang="ar-MA" sz="44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2 -  تسجيل نسبة التحكم التقديرية من أهداف الحصة.</a:t>
            </a:r>
          </a:p>
        </p:txBody>
      </p:sp>
      <p:pic>
        <p:nvPicPr>
          <p:cNvPr id="2" name="Image 1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2C4B541A-C3C3-1288-DBF0-331CE6EFCF1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500253" y="3585480"/>
            <a:ext cx="4296955" cy="372335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78CD5984-4BDA-200B-A93F-E2B248F3F56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24000" y="3585480"/>
            <a:ext cx="2965158" cy="356777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  <p:extLst>
      <p:ext uri="{BB962C8B-B14F-4D97-AF65-F5344CB8AC3E}">
        <p14:creationId xmlns:p14="http://schemas.microsoft.com/office/powerpoint/2010/main" val="36642014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9">
            <a:extLst>
              <a:ext uri="{FF2B5EF4-FFF2-40B4-BE49-F238E27FC236}">
                <a16:creationId xmlns:a16="http://schemas.microsoft.com/office/drawing/2014/main" id="{012274C8-4202-ED21-27B5-4518142E87F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3067" b="13512"/>
          <a:stretch/>
        </p:blipFill>
        <p:spPr>
          <a:xfrm>
            <a:off x="0" y="1285876"/>
            <a:ext cx="13716000" cy="7739848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E1119DE3-130F-2E20-D3BE-4802887DBA14}"/>
              </a:ext>
            </a:extLst>
          </p:cNvPr>
          <p:cNvGraphicFramePr>
            <a:graphicFrameLocks noGrp="1"/>
          </p:cNvGraphicFramePr>
          <p:nvPr/>
        </p:nvGraphicFramePr>
        <p:xfrm>
          <a:off x="150019" y="2234489"/>
          <a:ext cx="13415962" cy="657764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1708606">
                  <a:extLst>
                    <a:ext uri="{9D8B030D-6E8A-4147-A177-3AD203B41FA5}">
                      <a16:colId xmlns:a16="http://schemas.microsoft.com/office/drawing/2014/main" val="2904711255"/>
                    </a:ext>
                  </a:extLst>
                </a:gridCol>
                <a:gridCol w="1707356">
                  <a:extLst>
                    <a:ext uri="{9D8B030D-6E8A-4147-A177-3AD203B41FA5}">
                      <a16:colId xmlns:a16="http://schemas.microsoft.com/office/drawing/2014/main" val="288616010"/>
                    </a:ext>
                  </a:extLst>
                </a:gridCol>
              </a:tblGrid>
              <a:tr h="765887">
                <a:tc gridSpan="2"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3600" b="1" dirty="0"/>
                        <a:t>سيرورة الإنجاز</a:t>
                      </a:r>
                      <a:endParaRPr lang="fr-MA" sz="3600" b="1" dirty="0">
                        <a:cs typeface="+mj-cs"/>
                      </a:endParaRPr>
                    </a:p>
                  </a:txBody>
                  <a:tcPr marL="102870" marR="102870" marT="51435" marB="51435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M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47249939"/>
                  </a:ext>
                </a:extLst>
              </a:tr>
              <a:tr h="692251">
                <a:tc>
                  <a:txBody>
                    <a:bodyPr/>
                    <a:lstStyle/>
                    <a:p>
                      <a:pPr algn="ctr" rtl="1"/>
                      <a:r>
                        <a:rPr lang="ar-MA" sz="2700" b="1" dirty="0"/>
                        <a:t>تنظيم وإعداد الفضاء؛ تحضير المعينات الديداكتيكية؛ جذب انتباه المتعلمين؛ التصريح بأهداف النشاط.</a:t>
                      </a:r>
                      <a:endParaRPr lang="fr-MA" sz="2700" b="1" dirty="0">
                        <a:latin typeface="Dubai" panose="020B0503030403030204" pitchFamily="34" charset="-78"/>
                        <a:cs typeface="+mj-cs"/>
                      </a:endParaRPr>
                    </a:p>
                  </a:txBody>
                  <a:tcPr marL="102870" marR="102870" marT="51435" marB="51435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2700" b="1" dirty="0">
                          <a:cs typeface="+mj-cs"/>
                        </a:rPr>
                        <a:t>التهيئة</a:t>
                      </a:r>
                      <a:endParaRPr lang="fr-MA" sz="2300" b="1" dirty="0">
                        <a:latin typeface="Dubai" panose="020B0503030403030204" pitchFamily="34" charset="-78"/>
                        <a:cs typeface="+mj-cs"/>
                      </a:endParaRPr>
                    </a:p>
                  </a:txBody>
                  <a:tcPr marL="102870" marR="102870" marT="51435" marB="51435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69867186"/>
                  </a:ext>
                </a:extLst>
              </a:tr>
              <a:tr h="662554">
                <a:tc gridSpan="2"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cs typeface="+mj-cs"/>
                        </a:rPr>
                        <a:t>1) </a:t>
                      </a:r>
                      <a:r>
                        <a:rPr lang="ar-MA" sz="3200" b="1" kern="1200" dirty="0">
                          <a:solidFill>
                            <a:schemeClr val="tx1"/>
                          </a:solidFill>
                        </a:rPr>
                        <a:t>النمذجة</a:t>
                      </a:r>
                      <a:endParaRPr lang="fr-MA" sz="32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j-cs"/>
                      </a:endParaRPr>
                    </a:p>
                  </a:txBody>
                  <a:tcPr marL="102870" marR="102870" marT="51435" marB="51435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r" rtl="1"/>
                      <a:endParaRPr lang="fr-MA" b="1" dirty="0">
                        <a:latin typeface="Dubai" panose="020B0503030403030204" pitchFamily="34" charset="-78"/>
                        <a:cs typeface="Dubai" panose="020B0503030403030204" pitchFamily="34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42685650"/>
                  </a:ext>
                </a:extLst>
              </a:tr>
              <a:tr h="4456950">
                <a:tc gridSpan="2">
                  <a:txBody>
                    <a:bodyPr/>
                    <a:lstStyle/>
                    <a:p>
                      <a:pPr algn="just" rtl="1">
                        <a:lnSpc>
                          <a:spcPct val="150000"/>
                        </a:lnSpc>
                      </a:pPr>
                      <a:endParaRPr lang="ar-MA" sz="27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j-cs"/>
                      </a:endParaRPr>
                    </a:p>
                  </a:txBody>
                  <a:tcPr marL="102870" marR="102870" marT="51435" marB="51435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84916015"/>
                  </a:ext>
                </a:extLst>
              </a:tr>
            </a:tbl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59E3095B-E60C-38DF-E04D-1BE02489E71C}"/>
              </a:ext>
            </a:extLst>
          </p:cNvPr>
          <p:cNvSpPr txBox="1"/>
          <p:nvPr/>
        </p:nvSpPr>
        <p:spPr>
          <a:xfrm>
            <a:off x="3592560" y="4610988"/>
            <a:ext cx="9544050" cy="32142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defTabSz="1028700" rtl="1">
              <a:defRPr/>
            </a:pPr>
            <a:r>
              <a:rPr lang="ar-MA" sz="3150" b="1" dirty="0">
                <a:solidFill>
                  <a:prstClr val="black"/>
                </a:solidFill>
                <a:highlight>
                  <a:srgbClr val="00FFFF"/>
                </a:highlight>
                <a:latin typeface="Dubai" panose="020B0503030403030204" pitchFamily="34" charset="-78"/>
                <a:cs typeface="Arial" panose="020B0604020202020204" pitchFamily="34" charset="0"/>
              </a:rPr>
              <a:t>يقوم الميسر(ة) بنمذجة النشاط</a:t>
            </a:r>
            <a:r>
              <a:rPr lang="ar-MA" sz="2700" b="1" dirty="0">
                <a:solidFill>
                  <a:prstClr val="black"/>
                </a:solidFill>
                <a:latin typeface="Dubai" panose="020B0503030403030204" pitchFamily="34" charset="-78"/>
                <a:cs typeface="Arial" panose="020B0604020202020204" pitchFamily="34" charset="0"/>
              </a:rPr>
              <a:t>:</a:t>
            </a:r>
          </a:p>
          <a:p>
            <a:pPr marL="321469" indent="-321469" algn="just" defTabSz="1028700" rtl="1">
              <a:lnSpc>
                <a:spcPct val="150000"/>
              </a:lnSpc>
              <a:spcBef>
                <a:spcPts val="248"/>
              </a:spcBef>
              <a:buClr>
                <a:srgbClr val="151616"/>
              </a:buClr>
              <a:buSzPts val="1200"/>
              <a:buFont typeface="Arial" panose="020B0604020202020204" pitchFamily="34" charset="0"/>
              <a:buChar char="•"/>
              <a:tabLst>
                <a:tab pos="1046559" algn="l"/>
                <a:tab pos="1047274" algn="l"/>
              </a:tabLst>
              <a:defRPr/>
            </a:pPr>
            <a:r>
              <a:rPr lang="ar-SA" sz="2250" b="1" dirty="0">
                <a:solidFill>
                  <a:prstClr val="black"/>
                </a:solidFill>
                <a:latin typeface="Dubai" panose="020B0503030403030204" pitchFamily="34" charset="-78"/>
                <a:cs typeface="Times New Roman" panose="02020603050405020304" pitchFamily="18" charset="0"/>
              </a:rPr>
              <a:t>يقدم للمتعلمين عددا معينا. مثلا:  </a:t>
            </a:r>
            <a:r>
              <a:rPr lang="fr-MA" sz="2250" b="1" dirty="0">
                <a:solidFill>
                  <a:prstClr val="black"/>
                </a:solidFill>
                <a:latin typeface="Dubai" panose="020B0503030403030204" pitchFamily="34" charset="-78"/>
              </a:rPr>
              <a:t>1753</a:t>
            </a:r>
            <a:r>
              <a:rPr lang="ar-MA" sz="2250" b="1" dirty="0">
                <a:solidFill>
                  <a:prstClr val="black"/>
                </a:solidFill>
                <a:latin typeface="Dubai" panose="020B0503030403030204" pitchFamily="34" charset="-78"/>
                <a:cs typeface="Times New Roman" panose="02020603050405020304" pitchFamily="18" charset="0"/>
              </a:rPr>
              <a:t> </a:t>
            </a:r>
            <a:r>
              <a:rPr lang="ar-SA" sz="2250" b="1" dirty="0">
                <a:solidFill>
                  <a:prstClr val="black"/>
                </a:solidFill>
                <a:latin typeface="Dubai" panose="020B0503030403030204" pitchFamily="34" charset="-78"/>
                <a:cs typeface="Times New Roman" panose="02020603050405020304" pitchFamily="18" charset="0"/>
              </a:rPr>
              <a:t>يسأل المتعلمين عن الكتابة المفككة، أو عن الأرقام المكونة لهذا العدد</a:t>
            </a:r>
            <a:r>
              <a:rPr lang="en-US" sz="2250" b="1" dirty="0">
                <a:solidFill>
                  <a:prstClr val="black"/>
                </a:solidFill>
                <a:latin typeface="Dubai" panose="020B0503030403030204" pitchFamily="34" charset="-78"/>
              </a:rPr>
              <a:t>. </a:t>
            </a:r>
            <a:endParaRPr lang="fr-FR" sz="2250" b="1" dirty="0">
              <a:solidFill>
                <a:prstClr val="black"/>
              </a:solidFill>
              <a:latin typeface="Dubai" panose="020B0503030403030204" pitchFamily="34" charset="-78"/>
            </a:endParaRPr>
          </a:p>
          <a:p>
            <a:pPr marL="321469" indent="-321469" algn="just" defTabSz="1028700" rtl="1">
              <a:lnSpc>
                <a:spcPct val="150000"/>
              </a:lnSpc>
              <a:spcBef>
                <a:spcPts val="248"/>
              </a:spcBef>
              <a:buClr>
                <a:srgbClr val="151616"/>
              </a:buClr>
              <a:buSzPts val="1200"/>
              <a:buFont typeface="Arial" panose="020B0604020202020204" pitchFamily="34" charset="0"/>
              <a:buChar char="•"/>
              <a:tabLst>
                <a:tab pos="1046559" algn="l"/>
                <a:tab pos="1047274" algn="l"/>
              </a:tabLst>
              <a:defRPr/>
            </a:pPr>
            <a:r>
              <a:rPr lang="ar-SA" sz="2250" b="1" dirty="0">
                <a:solidFill>
                  <a:prstClr val="black"/>
                </a:solidFill>
                <a:latin typeface="Dubai" panose="020B0503030403030204" pitchFamily="34" charset="-78"/>
                <a:cs typeface="Times New Roman" panose="02020603050405020304" pitchFamily="18" charset="0"/>
              </a:rPr>
              <a:t>يقدم الميسر الكتابة المفككة، ويشرح للمتعلمين عملية التفكيك.</a:t>
            </a:r>
            <a:r>
              <a:rPr lang="ar-MA" sz="2250" b="1" dirty="0">
                <a:solidFill>
                  <a:prstClr val="black"/>
                </a:solidFill>
                <a:latin typeface="Dubai" panose="020B0503030403030204" pitchFamily="34" charset="-78"/>
                <a:cs typeface="Times New Roman" panose="02020603050405020304" pitchFamily="18" charset="0"/>
              </a:rPr>
              <a:t> (</a:t>
            </a:r>
            <a:r>
              <a:rPr lang="fr-MA" sz="2250" b="1" dirty="0">
                <a:solidFill>
                  <a:prstClr val="black"/>
                </a:solidFill>
                <a:latin typeface="Dubai" panose="020B0503030403030204" pitchFamily="34" charset="-78"/>
              </a:rPr>
              <a:t>1000+700+50+3</a:t>
            </a:r>
            <a:r>
              <a:rPr lang="ar-MA" sz="2250" b="1" dirty="0">
                <a:solidFill>
                  <a:prstClr val="black"/>
                </a:solidFill>
                <a:latin typeface="Dubai" panose="020B0503030403030204" pitchFamily="34" charset="-78"/>
                <a:cs typeface="Times New Roman" panose="02020603050405020304" pitchFamily="18" charset="0"/>
              </a:rPr>
              <a:t>)</a:t>
            </a:r>
          </a:p>
          <a:p>
            <a:pPr marL="321469" indent="-321469" algn="just" defTabSz="1028700" rtl="1">
              <a:lnSpc>
                <a:spcPct val="150000"/>
              </a:lnSpc>
              <a:spcBef>
                <a:spcPts val="248"/>
              </a:spcBef>
              <a:buClr>
                <a:srgbClr val="151616"/>
              </a:buClr>
              <a:buSzPts val="1200"/>
              <a:buFont typeface="Arial" panose="020B0604020202020204" pitchFamily="34" charset="0"/>
              <a:buChar char="•"/>
              <a:tabLst>
                <a:tab pos="1046559" algn="l"/>
                <a:tab pos="1047274" algn="l"/>
              </a:tabLst>
              <a:defRPr/>
            </a:pPr>
            <a:r>
              <a:rPr lang="ar-MA" sz="2250" b="1" dirty="0">
                <a:solidFill>
                  <a:prstClr val="black"/>
                </a:solidFill>
                <a:latin typeface="Dubai" panose="020B0503030403030204" pitchFamily="34" charset="-78"/>
                <a:cs typeface="Times New Roman" panose="02020603050405020304" pitchFamily="18" charset="0"/>
              </a:rPr>
              <a:t>بعد إ</a:t>
            </a:r>
            <a:r>
              <a:rPr lang="ar-SA" sz="2250" b="1" dirty="0">
                <a:solidFill>
                  <a:prstClr val="black"/>
                </a:solidFill>
                <a:latin typeface="Dubai" panose="020B0503030403030204" pitchFamily="34" charset="-78"/>
                <a:cs typeface="Times New Roman" panose="02020603050405020304" pitchFamily="18" charset="0"/>
              </a:rPr>
              <a:t>عادة الشرح للفصل بأكمله مرتين أو ثلاثة مع الحرص على تنويع الأمثلة، يقوم بوضع </a:t>
            </a:r>
            <a:r>
              <a:rPr lang="ar-MA" sz="2250" b="1" dirty="0">
                <a:solidFill>
                  <a:prstClr val="black"/>
                </a:solidFill>
                <a:latin typeface="Dubai" panose="020B0503030403030204" pitchFamily="34" charset="-78"/>
                <a:cs typeface="Times New Roman" panose="02020603050405020304" pitchFamily="18" charset="0"/>
              </a:rPr>
              <a:t>جميع البطاقات على الأرض.</a:t>
            </a:r>
          </a:p>
        </p:txBody>
      </p:sp>
      <p:grpSp>
        <p:nvGrpSpPr>
          <p:cNvPr id="16" name="Groupe 15"/>
          <p:cNvGrpSpPr/>
          <p:nvPr/>
        </p:nvGrpSpPr>
        <p:grpSpPr>
          <a:xfrm>
            <a:off x="632063" y="4610987"/>
            <a:ext cx="2254307" cy="2079585"/>
            <a:chOff x="7560235" y="3823383"/>
            <a:chExt cx="2717752" cy="3034617"/>
          </a:xfrm>
        </p:grpSpPr>
        <p:pic>
          <p:nvPicPr>
            <p:cNvPr id="17" name="Picture 2">
              <a:extLst>
                <a:ext uri="{FF2B5EF4-FFF2-40B4-BE49-F238E27FC236}">
                  <a16:creationId xmlns:a16="http://schemas.microsoft.com/office/drawing/2014/main" id="{968DC7D4-304A-E530-4264-5EA1CB9F3B4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190411" y="4682085"/>
              <a:ext cx="2025421" cy="2175915"/>
            </a:xfrm>
            <a:prstGeom prst="rect">
              <a:avLst/>
            </a:prstGeom>
          </p:spPr>
        </p:pic>
        <p:pic>
          <p:nvPicPr>
            <p:cNvPr id="18" name="Image 17"/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7560235" y="3823383"/>
              <a:ext cx="2717752" cy="793387"/>
            </a:xfrm>
            <a:prstGeom prst="rect">
              <a:avLst/>
            </a:prstGeom>
          </p:spPr>
        </p:pic>
      </p:grpSp>
      <p:grpSp>
        <p:nvGrpSpPr>
          <p:cNvPr id="19" name="Groupe 18"/>
          <p:cNvGrpSpPr/>
          <p:nvPr/>
        </p:nvGrpSpPr>
        <p:grpSpPr>
          <a:xfrm>
            <a:off x="888340" y="6837778"/>
            <a:ext cx="2144987" cy="1531233"/>
            <a:chOff x="1732052" y="4407217"/>
            <a:chExt cx="2593303" cy="1791249"/>
          </a:xfrm>
        </p:grpSpPr>
        <p:pic>
          <p:nvPicPr>
            <p:cNvPr id="20" name="Image 19"/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732052" y="4407217"/>
              <a:ext cx="2562225" cy="590550"/>
            </a:xfrm>
            <a:prstGeom prst="rect">
              <a:avLst/>
            </a:prstGeom>
          </p:spPr>
        </p:pic>
        <p:pic>
          <p:nvPicPr>
            <p:cNvPr id="21" name="Picture 3">
              <a:extLst>
                <a:ext uri="{FF2B5EF4-FFF2-40B4-BE49-F238E27FC236}">
                  <a16:creationId xmlns:a16="http://schemas.microsoft.com/office/drawing/2014/main" id="{084CE143-B19D-9069-356E-976319B4C19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2306029" y="4854546"/>
              <a:ext cx="2019326" cy="1343920"/>
            </a:xfrm>
            <a:prstGeom prst="rect">
              <a:avLst/>
            </a:prstGeom>
          </p:spPr>
        </p:pic>
      </p:grpSp>
      <p:sp>
        <p:nvSpPr>
          <p:cNvPr id="8" name="Google Shape;146;p4">
            <a:extLst>
              <a:ext uri="{FF2B5EF4-FFF2-40B4-BE49-F238E27FC236}">
                <a16:creationId xmlns:a16="http://schemas.microsoft.com/office/drawing/2014/main" id="{C511ACA5-4C9C-3429-D7D3-3B26FB11BF0C}"/>
              </a:ext>
            </a:extLst>
          </p:cNvPr>
          <p:cNvSpPr txBox="1">
            <a:spLocks/>
          </p:cNvSpPr>
          <p:nvPr/>
        </p:nvSpPr>
        <p:spPr>
          <a:xfrm>
            <a:off x="2144209" y="1350886"/>
            <a:ext cx="9427582" cy="810000"/>
          </a:xfrm>
          <a:prstGeom prst="rect">
            <a:avLst/>
          </a:prstGeom>
          <a:solidFill>
            <a:srgbClr val="98ECD6"/>
          </a:solidFill>
          <a:ln w="19050">
            <a:noFill/>
          </a:ln>
        </p:spPr>
        <p:txBody>
          <a:bodyPr spcFirstLastPara="1" vert="horz" wrap="square" lIns="102853" tIns="51413" rIns="102853" bIns="51413" rtlCol="0" anchor="ctr" anchorCtr="0">
            <a:normAutofit/>
          </a:bodyPr>
          <a:lstStyle>
            <a:lvl1pPr lvl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67"/>
              <a:buFont typeface="Montserrat"/>
              <a:buNone/>
              <a:defRPr sz="4267" kern="120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algn="ctr" defTabSz="1028700" rtl="1">
              <a:buClr>
                <a:prstClr val="black"/>
              </a:buClr>
              <a:buSzPts val="4200"/>
              <a:defRPr/>
            </a:pPr>
            <a:r>
              <a:rPr lang="ar-MA" sz="4050" b="1" dirty="0">
                <a:solidFill>
                  <a:prstClr val="black"/>
                </a:solidFill>
                <a:latin typeface="29LT Bukra Regular" panose="020B0604020202020204" charset="-78"/>
                <a:cs typeface="+mj-cs"/>
                <a:sym typeface="Arial Black"/>
              </a:rPr>
              <a:t>  بطاقات تفكيك الأعداد </a:t>
            </a:r>
            <a:endParaRPr lang="ar-MA" sz="4050" b="1" dirty="0">
              <a:solidFill>
                <a:prstClr val="black"/>
              </a:solidFill>
              <a:latin typeface="29LT Bukra Regular" panose="020B0604020202020204" charset="-78"/>
              <a:ea typeface="Arial Black"/>
              <a:cs typeface="+mj-cs"/>
              <a:sym typeface="Arial Black"/>
            </a:endParaRPr>
          </a:p>
        </p:txBody>
      </p:sp>
    </p:spTree>
    <p:extLst>
      <p:ext uri="{BB962C8B-B14F-4D97-AF65-F5344CB8AC3E}">
        <p14:creationId xmlns:p14="http://schemas.microsoft.com/office/powerpoint/2010/main" val="2325755078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>
            <a:extLst>
              <a:ext uri="{FF2B5EF4-FFF2-40B4-BE49-F238E27FC236}">
                <a16:creationId xmlns:a16="http://schemas.microsoft.com/office/drawing/2014/main" id="{F4F64E1F-21E0-0DB3-6356-56A321E794E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3067" b="13512"/>
          <a:stretch/>
        </p:blipFill>
        <p:spPr>
          <a:xfrm>
            <a:off x="0" y="1285876"/>
            <a:ext cx="13716000" cy="7739848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E1119DE3-130F-2E20-D3BE-4802887DBA14}"/>
              </a:ext>
            </a:extLst>
          </p:cNvPr>
          <p:cNvGraphicFramePr>
            <a:graphicFrameLocks noGrp="1"/>
          </p:cNvGraphicFramePr>
          <p:nvPr/>
        </p:nvGraphicFramePr>
        <p:xfrm>
          <a:off x="185738" y="2271713"/>
          <a:ext cx="13344525" cy="65151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728221">
                  <a:extLst>
                    <a:ext uri="{9D8B030D-6E8A-4147-A177-3AD203B41FA5}">
                      <a16:colId xmlns:a16="http://schemas.microsoft.com/office/drawing/2014/main" val="2904711255"/>
                    </a:ext>
                  </a:extLst>
                </a:gridCol>
                <a:gridCol w="10616304">
                  <a:extLst>
                    <a:ext uri="{9D8B030D-6E8A-4147-A177-3AD203B41FA5}">
                      <a16:colId xmlns:a16="http://schemas.microsoft.com/office/drawing/2014/main" val="3223922575"/>
                    </a:ext>
                  </a:extLst>
                </a:gridCol>
              </a:tblGrid>
              <a:tr h="812118">
                <a:tc gridSpan="2"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j-cs"/>
                        </a:rPr>
                        <a:t>2) الممارسة الموجهة</a:t>
                      </a:r>
                      <a:endParaRPr lang="fr-MA" sz="32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j-cs"/>
                      </a:endParaRPr>
                    </a:p>
                  </a:txBody>
                  <a:tcPr marL="102870" marR="102870" marT="51435" marB="51435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8985755"/>
                  </a:ext>
                </a:extLst>
              </a:tr>
              <a:tr h="5702982">
                <a:tc>
                  <a:txBody>
                    <a:bodyPr/>
                    <a:lstStyle/>
                    <a:p>
                      <a:pPr algn="r" rtl="1"/>
                      <a:endParaRPr lang="fr-MA" sz="2300" dirty="0">
                        <a:cs typeface="+mj-cs"/>
                      </a:endParaRPr>
                    </a:p>
                  </a:txBody>
                  <a:tcPr marL="102870" marR="102870" marT="51435" marB="51435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50000"/>
                        </a:lnSpc>
                      </a:pPr>
                      <a:endParaRPr lang="ar-MA" sz="2300" dirty="0">
                        <a:cs typeface="+mj-cs"/>
                      </a:endParaRPr>
                    </a:p>
                  </a:txBody>
                  <a:tcPr marL="102870" marR="102870" marT="51435" marB="51435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3445012868"/>
                  </a:ext>
                </a:extLst>
              </a:tr>
            </a:tbl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8B6D91A2-AFD6-90DB-911A-5134C34B5D25}"/>
              </a:ext>
            </a:extLst>
          </p:cNvPr>
          <p:cNvSpPr txBox="1"/>
          <p:nvPr/>
        </p:nvSpPr>
        <p:spPr>
          <a:xfrm>
            <a:off x="3245451" y="3278818"/>
            <a:ext cx="9910981" cy="48772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21469" indent="-321469" algn="just" defTabSz="1028700" rtl="1">
              <a:lnSpc>
                <a:spcPct val="150000"/>
              </a:lnSpc>
              <a:spcBef>
                <a:spcPts val="248"/>
              </a:spcBef>
              <a:buClr>
                <a:srgbClr val="151616"/>
              </a:buClr>
              <a:buSzPts val="1200"/>
              <a:buFont typeface="Arial" panose="020B0604020202020204" pitchFamily="34" charset="0"/>
              <a:buChar char="•"/>
              <a:tabLst>
                <a:tab pos="1046559" algn="l"/>
                <a:tab pos="1047274" algn="l"/>
              </a:tabLst>
              <a:defRPr/>
            </a:pPr>
            <a:r>
              <a:rPr lang="ar-SA" sz="2250" b="1" dirty="0">
                <a:solidFill>
                  <a:prstClr val="black"/>
                </a:solidFill>
                <a:latin typeface="Dubai" panose="020B0503030403030204" pitchFamily="34" charset="-78"/>
                <a:cs typeface="Times New Roman" panose="02020603050405020304" pitchFamily="18" charset="0"/>
              </a:rPr>
              <a:t>يكتب على السبورة عددا من ثلاثة أو أربعة أرقام، ويطلب من المتعلمين قراءته بصوت مرتفع.</a:t>
            </a:r>
            <a:endParaRPr lang="fr-FR" sz="2250" b="1" dirty="0">
              <a:solidFill>
                <a:prstClr val="black"/>
              </a:solidFill>
              <a:latin typeface="Dubai" panose="020B0503030403030204" pitchFamily="34" charset="-78"/>
            </a:endParaRPr>
          </a:p>
          <a:p>
            <a:pPr marL="321469" indent="-321469" algn="just" defTabSz="1028700" rtl="1">
              <a:lnSpc>
                <a:spcPct val="150000"/>
              </a:lnSpc>
              <a:spcBef>
                <a:spcPts val="248"/>
              </a:spcBef>
              <a:buClr>
                <a:srgbClr val="151616"/>
              </a:buClr>
              <a:buSzPts val="1200"/>
              <a:buFont typeface="Arial" panose="020B0604020202020204" pitchFamily="34" charset="0"/>
              <a:buChar char="•"/>
              <a:tabLst>
                <a:tab pos="1046559" algn="l"/>
                <a:tab pos="1047274" algn="l"/>
              </a:tabLst>
              <a:defRPr/>
            </a:pPr>
            <a:r>
              <a:rPr lang="ar-SA" sz="2250" b="1" dirty="0">
                <a:solidFill>
                  <a:prstClr val="black"/>
                </a:solidFill>
                <a:latin typeface="Dubai" panose="020B0503030403030204" pitchFamily="34" charset="-78"/>
                <a:cs typeface="Times New Roman" panose="02020603050405020304" pitchFamily="18" charset="0"/>
              </a:rPr>
              <a:t>يطلب من أحد المتعلمين القيام للسبورة لتمثيل هذا العدد على شكل كتابة مفككة باستخدام بطاقات التركيب</a:t>
            </a:r>
            <a:r>
              <a:rPr lang="en-US" sz="2250" b="1" dirty="0">
                <a:solidFill>
                  <a:prstClr val="black"/>
                </a:solidFill>
                <a:latin typeface="Dubai" panose="020B0503030403030204" pitchFamily="34" charset="-78"/>
              </a:rPr>
              <a:t>.</a:t>
            </a:r>
            <a:endParaRPr lang="fr-FR" sz="2250" b="1" dirty="0">
              <a:solidFill>
                <a:prstClr val="black"/>
              </a:solidFill>
              <a:latin typeface="Dubai" panose="020B0503030403030204" pitchFamily="34" charset="-78"/>
            </a:endParaRPr>
          </a:p>
          <a:p>
            <a:pPr marL="321469" indent="-321469" algn="just" defTabSz="1028700" rtl="1">
              <a:lnSpc>
                <a:spcPct val="150000"/>
              </a:lnSpc>
              <a:spcBef>
                <a:spcPts val="248"/>
              </a:spcBef>
              <a:buClr>
                <a:srgbClr val="151616"/>
              </a:buClr>
              <a:buSzPts val="1200"/>
              <a:buFont typeface="Arial" panose="020B0604020202020204" pitchFamily="34" charset="0"/>
              <a:buChar char="•"/>
              <a:tabLst>
                <a:tab pos="1046559" algn="l"/>
                <a:tab pos="1047274" algn="l"/>
              </a:tabLst>
              <a:defRPr/>
            </a:pPr>
            <a:r>
              <a:rPr lang="ar-SA" sz="2250" b="1" dirty="0">
                <a:solidFill>
                  <a:prstClr val="black"/>
                </a:solidFill>
                <a:latin typeface="Dubai" panose="020B0503030403030204" pitchFamily="34" charset="-78"/>
                <a:cs typeface="Times New Roman" panose="02020603050405020304" pitchFamily="18" charset="0"/>
              </a:rPr>
              <a:t>يطلب من المتعلم إظهار الكتابة المفككة لأصدقائه</a:t>
            </a:r>
            <a:r>
              <a:rPr lang="en-US" sz="2250" b="1" dirty="0">
                <a:solidFill>
                  <a:prstClr val="black"/>
                </a:solidFill>
                <a:latin typeface="Dubai" panose="020B0503030403030204" pitchFamily="34" charset="-78"/>
              </a:rPr>
              <a:t>.</a:t>
            </a:r>
            <a:endParaRPr lang="ar-MA" sz="2250" b="1" dirty="0">
              <a:solidFill>
                <a:prstClr val="black"/>
              </a:solidFill>
              <a:latin typeface="Dubai" panose="020B0503030403030204" pitchFamily="34" charset="-78"/>
              <a:cs typeface="Times New Roman" panose="02020603050405020304" pitchFamily="18" charset="0"/>
            </a:endParaRPr>
          </a:p>
          <a:p>
            <a:pPr marL="321469" indent="-321469" algn="just" defTabSz="1028700" rtl="1">
              <a:lnSpc>
                <a:spcPct val="150000"/>
              </a:lnSpc>
              <a:spcBef>
                <a:spcPts val="248"/>
              </a:spcBef>
              <a:buClr>
                <a:srgbClr val="151616"/>
              </a:buClr>
              <a:buSzPts val="1200"/>
              <a:buFont typeface="Arial" panose="020B0604020202020204" pitchFamily="34" charset="0"/>
              <a:buChar char="•"/>
              <a:tabLst>
                <a:tab pos="1046559" algn="l"/>
                <a:tab pos="1047274" algn="l"/>
              </a:tabLst>
              <a:defRPr/>
            </a:pPr>
            <a:r>
              <a:rPr lang="ar-MA" sz="2250" b="1" dirty="0">
                <a:solidFill>
                  <a:prstClr val="black"/>
                </a:solidFill>
                <a:latin typeface="Dubai" panose="020B0503030403030204" pitchFamily="34" charset="-78"/>
                <a:cs typeface="Times New Roman" panose="02020603050405020304" pitchFamily="18" charset="0"/>
              </a:rPr>
              <a:t>يقسم الميسر المتعلمين إلى مجموعات صغرى من 4 إلى 5 أفراد، ويوزع على كل مجموعة بطاقات التركيب.</a:t>
            </a:r>
          </a:p>
          <a:p>
            <a:pPr marL="321469" indent="-321469" algn="just" defTabSz="1028700" rtl="1">
              <a:lnSpc>
                <a:spcPct val="150000"/>
              </a:lnSpc>
              <a:spcBef>
                <a:spcPts val="248"/>
              </a:spcBef>
              <a:buClr>
                <a:srgbClr val="151616"/>
              </a:buClr>
              <a:buSzPts val="1200"/>
              <a:buFont typeface="Arial" panose="020B0604020202020204" pitchFamily="34" charset="0"/>
              <a:buChar char="•"/>
              <a:tabLst>
                <a:tab pos="1046559" algn="l"/>
                <a:tab pos="1047274" algn="l"/>
              </a:tabLst>
              <a:defRPr/>
            </a:pPr>
            <a:r>
              <a:rPr lang="ar-MA" sz="2250" b="1" dirty="0">
                <a:solidFill>
                  <a:prstClr val="black"/>
                </a:solidFill>
                <a:latin typeface="Dubai" panose="020B0503030403030204" pitchFamily="34" charset="-78"/>
                <a:cs typeface="Times New Roman" panose="02020603050405020304" pitchFamily="18" charset="0"/>
              </a:rPr>
              <a:t>ينظم الميسر مسابقة بين المجموعات لتحديد الكتابة المفككة للأعداد المقدمة على السبورة.</a:t>
            </a:r>
          </a:p>
          <a:p>
            <a:pPr marL="321469" indent="-321469" algn="just" defTabSz="1028700" rtl="1">
              <a:lnSpc>
                <a:spcPct val="150000"/>
              </a:lnSpc>
              <a:spcBef>
                <a:spcPts val="248"/>
              </a:spcBef>
              <a:buClr>
                <a:srgbClr val="151616"/>
              </a:buClr>
              <a:buSzPts val="1200"/>
              <a:buFont typeface="Arial" panose="020B0604020202020204" pitchFamily="34" charset="0"/>
              <a:buChar char="•"/>
              <a:tabLst>
                <a:tab pos="1046559" algn="l"/>
                <a:tab pos="1047274" algn="l"/>
              </a:tabLst>
              <a:defRPr/>
            </a:pPr>
            <a:r>
              <a:rPr lang="ar-MA" sz="2250" b="1" dirty="0">
                <a:solidFill>
                  <a:prstClr val="black"/>
                </a:solidFill>
                <a:latin typeface="Dubai" panose="020B0503030403030204" pitchFamily="34" charset="-78"/>
                <a:cs typeface="Times New Roman" panose="02020603050405020304" pitchFamily="18" charset="0"/>
              </a:rPr>
              <a:t>يحرص الميسر أثناء الشرح على اختيار الأعداد المناسبة لمستوى المتعلمين.</a:t>
            </a:r>
          </a:p>
          <a:p>
            <a:pPr marL="321469" indent="-321469" algn="just" defTabSz="1028700" rtl="1">
              <a:lnSpc>
                <a:spcPct val="150000"/>
              </a:lnSpc>
              <a:spcBef>
                <a:spcPts val="248"/>
              </a:spcBef>
              <a:buClr>
                <a:srgbClr val="151616"/>
              </a:buClr>
              <a:buSzPts val="1200"/>
              <a:buFont typeface="Arial" panose="020B0604020202020204" pitchFamily="34" charset="0"/>
              <a:buChar char="•"/>
              <a:tabLst>
                <a:tab pos="1046559" algn="l"/>
                <a:tab pos="1047274" algn="l"/>
              </a:tabLst>
              <a:defRPr/>
            </a:pPr>
            <a:r>
              <a:rPr lang="ar-MA" sz="2250" b="1" dirty="0">
                <a:solidFill>
                  <a:prstClr val="black"/>
                </a:solidFill>
                <a:latin typeface="Dubai" panose="020B0503030403030204" pitchFamily="34" charset="-78"/>
                <a:cs typeface="Times New Roman" panose="02020603050405020304" pitchFamily="18" charset="0"/>
              </a:rPr>
              <a:t>يحرص الميسر على توفير العدد الكافي من بطاقات التركيب لمجموعات العمل.</a:t>
            </a:r>
            <a:endParaRPr lang="fr-MA" sz="2250" b="1" dirty="0">
              <a:solidFill>
                <a:prstClr val="black"/>
              </a:solidFill>
              <a:latin typeface="Dubai" panose="020B0503030403030204" pitchFamily="34" charset="-78"/>
            </a:endParaRPr>
          </a:p>
        </p:txBody>
      </p:sp>
      <p:sp>
        <p:nvSpPr>
          <p:cNvPr id="8" name="Google Shape;146;p4">
            <a:extLst>
              <a:ext uri="{FF2B5EF4-FFF2-40B4-BE49-F238E27FC236}">
                <a16:creationId xmlns:a16="http://schemas.microsoft.com/office/drawing/2014/main" id="{26A99F63-E372-5387-74ED-EB412590B63C}"/>
              </a:ext>
            </a:extLst>
          </p:cNvPr>
          <p:cNvSpPr txBox="1">
            <a:spLocks/>
          </p:cNvSpPr>
          <p:nvPr/>
        </p:nvSpPr>
        <p:spPr>
          <a:xfrm>
            <a:off x="2144209" y="1350886"/>
            <a:ext cx="9427582" cy="810000"/>
          </a:xfrm>
          <a:prstGeom prst="rect">
            <a:avLst/>
          </a:prstGeom>
          <a:solidFill>
            <a:srgbClr val="98ECD6"/>
          </a:solidFill>
          <a:ln w="19050">
            <a:noFill/>
          </a:ln>
        </p:spPr>
        <p:txBody>
          <a:bodyPr spcFirstLastPara="1" vert="horz" wrap="square" lIns="102853" tIns="51413" rIns="102853" bIns="51413" rtlCol="0" anchor="ctr" anchorCtr="0">
            <a:normAutofit/>
          </a:bodyPr>
          <a:lstStyle>
            <a:lvl1pPr lvl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67"/>
              <a:buFont typeface="Montserrat"/>
              <a:buNone/>
              <a:defRPr sz="4267" kern="120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algn="ctr" defTabSz="1028700" rtl="1">
              <a:buClr>
                <a:prstClr val="black"/>
              </a:buClr>
              <a:buSzPts val="4200"/>
              <a:defRPr/>
            </a:pPr>
            <a:r>
              <a:rPr lang="ar-MA" sz="4050" b="1" dirty="0">
                <a:solidFill>
                  <a:prstClr val="black"/>
                </a:solidFill>
                <a:latin typeface="29LT Bukra Regular" panose="020B0604020202020204" charset="-78"/>
                <a:cs typeface="+mj-cs"/>
                <a:sym typeface="Arial Black"/>
              </a:rPr>
              <a:t>  بطاقات تفكيك الأعداد </a:t>
            </a:r>
            <a:endParaRPr lang="ar-MA" sz="4050" b="1" dirty="0">
              <a:solidFill>
                <a:prstClr val="black"/>
              </a:solidFill>
              <a:latin typeface="29LT Bukra Regular" panose="020B0604020202020204" charset="-78"/>
              <a:ea typeface="Arial Black"/>
              <a:cs typeface="+mj-cs"/>
              <a:sym typeface="Arial Black"/>
            </a:endParaRPr>
          </a:p>
        </p:txBody>
      </p:sp>
    </p:spTree>
    <p:extLst>
      <p:ext uri="{BB962C8B-B14F-4D97-AF65-F5344CB8AC3E}">
        <p14:creationId xmlns:p14="http://schemas.microsoft.com/office/powerpoint/2010/main" val="15625269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2">
            <a:extLst>
              <a:ext uri="{FF2B5EF4-FFF2-40B4-BE49-F238E27FC236}">
                <a16:creationId xmlns:a16="http://schemas.microsoft.com/office/drawing/2014/main" id="{7C109445-F55E-DE60-7D27-858E1DB22C9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12" name="Group 3">
            <a:extLst>
              <a:ext uri="{FF2B5EF4-FFF2-40B4-BE49-F238E27FC236}">
                <a16:creationId xmlns:a16="http://schemas.microsoft.com/office/drawing/2014/main" id="{C6D6A489-F406-3292-97C0-95DDE4EF465D}"/>
              </a:ext>
            </a:extLst>
          </p:cNvPr>
          <p:cNvGrpSpPr/>
          <p:nvPr/>
        </p:nvGrpSpPr>
        <p:grpSpPr>
          <a:xfrm>
            <a:off x="857250" y="1180449"/>
            <a:ext cx="12001500" cy="7926101"/>
            <a:chOff x="0" y="0"/>
            <a:chExt cx="3895412" cy="2555175"/>
          </a:xfrm>
        </p:grpSpPr>
        <p:sp>
          <p:nvSpPr>
            <p:cNvPr id="13" name="Freeform 4">
              <a:extLst>
                <a:ext uri="{FF2B5EF4-FFF2-40B4-BE49-F238E27FC236}">
                  <a16:creationId xmlns:a16="http://schemas.microsoft.com/office/drawing/2014/main" id="{A1BA34FA-79AF-67A8-87D2-D7B97195C3F6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5" name="TextBox 5">
              <a:extLst>
                <a:ext uri="{FF2B5EF4-FFF2-40B4-BE49-F238E27FC236}">
                  <a16:creationId xmlns:a16="http://schemas.microsoft.com/office/drawing/2014/main" id="{861A9722-8353-9D8F-0B17-E4548BBF22FB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24" name="Freeform 7">
            <a:extLst>
              <a:ext uri="{FF2B5EF4-FFF2-40B4-BE49-F238E27FC236}">
                <a16:creationId xmlns:a16="http://schemas.microsoft.com/office/drawing/2014/main" id="{8B9C7CEF-D288-3ACF-5EFB-1E516A7EA05C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1" name="TextBox 10">
            <a:extLst>
              <a:ext uri="{FF2B5EF4-FFF2-40B4-BE49-F238E27FC236}">
                <a16:creationId xmlns:a16="http://schemas.microsoft.com/office/drawing/2014/main" id="{520975FF-C4E0-5D86-270B-BF29A19BF229}"/>
              </a:ext>
            </a:extLst>
          </p:cNvPr>
          <p:cNvSpPr txBox="1"/>
          <p:nvPr/>
        </p:nvSpPr>
        <p:spPr>
          <a:xfrm>
            <a:off x="1457379" y="3699359"/>
            <a:ext cx="4079744" cy="3847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685800">
              <a:lnSpc>
                <a:spcPts val="3026"/>
              </a:lnSpc>
              <a:defRPr/>
            </a:pPr>
            <a:r>
              <a:rPr lang="en-US" sz="2400" dirty="0">
                <a:solidFill>
                  <a:srgbClr val="8DC63F"/>
                </a:solidFill>
                <a:latin typeface="Carelia"/>
              </a:rPr>
              <a:t>   </a:t>
            </a:r>
            <a:endParaRPr lang="en-US" sz="2400" dirty="0">
              <a:solidFill>
                <a:srgbClr val="106585"/>
              </a:solidFill>
              <a:latin typeface="Carelia"/>
            </a:endParaRPr>
          </a:p>
        </p:txBody>
      </p:sp>
      <p:sp>
        <p:nvSpPr>
          <p:cNvPr id="25" name="TextBox 10">
            <a:extLst>
              <a:ext uri="{FF2B5EF4-FFF2-40B4-BE49-F238E27FC236}">
                <a16:creationId xmlns:a16="http://schemas.microsoft.com/office/drawing/2014/main" id="{37F3FF47-A181-13AB-6870-33D6FABA820F}"/>
              </a:ext>
            </a:extLst>
          </p:cNvPr>
          <p:cNvSpPr txBox="1"/>
          <p:nvPr/>
        </p:nvSpPr>
        <p:spPr>
          <a:xfrm>
            <a:off x="5334000" y="5377516"/>
            <a:ext cx="5781407" cy="116570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3 –الإنشاءات الهندسية وحل المسائل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التوازي والتعامد، الزوايا والمنصف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حل مسائل باستعمال استراتيجية الأسئلة الأربعة</a:t>
            </a:r>
            <a:endParaRPr lang="en-US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TextBox 10">
            <a:extLst>
              <a:ext uri="{FF2B5EF4-FFF2-40B4-BE49-F238E27FC236}">
                <a16:creationId xmlns:a16="http://schemas.microsoft.com/office/drawing/2014/main" id="{AE6C1C41-DB0E-EB18-709F-86830A881F23}"/>
              </a:ext>
            </a:extLst>
          </p:cNvPr>
          <p:cNvSpPr txBox="1"/>
          <p:nvPr/>
        </p:nvSpPr>
        <p:spPr>
          <a:xfrm>
            <a:off x="6988960" y="3123254"/>
            <a:ext cx="4079744" cy="81176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 – بناء دعامات التذكر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حساب محيط: المربع، المستطيل، الدائرة</a:t>
            </a:r>
            <a:endParaRPr lang="en-US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3" name="TextBox 12">
            <a:extLst>
              <a:ext uri="{FF2B5EF4-FFF2-40B4-BE49-F238E27FC236}">
                <a16:creationId xmlns:a16="http://schemas.microsoft.com/office/drawing/2014/main" id="{62D5657B-BE79-BE5F-8DF7-DAFA860B9E8D}"/>
              </a:ext>
            </a:extLst>
          </p:cNvPr>
          <p:cNvSpPr txBox="1"/>
          <p:nvPr/>
        </p:nvSpPr>
        <p:spPr>
          <a:xfrm>
            <a:off x="1692101" y="5167660"/>
            <a:ext cx="10157725" cy="2949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76690" lvl="1" defTabSz="685800">
              <a:lnSpc>
                <a:spcPts val="2291"/>
              </a:lnSpc>
              <a:spcAft>
                <a:spcPts val="450"/>
              </a:spcAft>
              <a:defRPr/>
            </a:pPr>
            <a:r>
              <a:rPr lang="pt-BR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Dosis" pitchFamily="2" charset="0"/>
                <a:ea typeface="Cambria" panose="02040503050406030204" pitchFamily="18" charset="0"/>
              </a:rPr>
              <a:t>   </a:t>
            </a:r>
            <a:endParaRPr lang="en-US" sz="2550" dirty="0">
              <a:solidFill>
                <a:prstClr val="black">
                  <a:lumMod val="75000"/>
                  <a:lumOff val="25000"/>
                </a:prstClr>
              </a:solidFill>
              <a:latin typeface="Dosis" pitchFamily="2" charset="0"/>
            </a:endParaRPr>
          </a:p>
        </p:txBody>
      </p:sp>
      <p:sp>
        <p:nvSpPr>
          <p:cNvPr id="34" name="TextBox 10">
            <a:extLst>
              <a:ext uri="{FF2B5EF4-FFF2-40B4-BE49-F238E27FC236}">
                <a16:creationId xmlns:a16="http://schemas.microsoft.com/office/drawing/2014/main" id="{D7802530-3095-C792-91F3-9A931590EAAC}"/>
              </a:ext>
            </a:extLst>
          </p:cNvPr>
          <p:cNvSpPr txBox="1"/>
          <p:nvPr/>
        </p:nvSpPr>
        <p:spPr>
          <a:xfrm>
            <a:off x="4808156" y="4218539"/>
            <a:ext cx="6321405" cy="7809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S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</a:t>
            </a: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- التحويلات</a:t>
            </a:r>
            <a:r>
              <a:rPr lang="en-US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endParaRPr lang="ar-SA" sz="4800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تحويل وحدات قياس الأطوال</a:t>
            </a:r>
            <a:endParaRPr lang="en-US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D85AAE1A-A8C6-126F-9983-61FED9037F7A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هيكلة الحصة</a:t>
            </a:r>
            <a:endParaRPr lang="fr-FR" sz="4000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10">
            <a:extLst>
              <a:ext uri="{FF2B5EF4-FFF2-40B4-BE49-F238E27FC236}">
                <a16:creationId xmlns:a16="http://schemas.microsoft.com/office/drawing/2014/main" id="{891BCC64-26D6-3BAE-26F7-BE2DDF146B24}"/>
              </a:ext>
            </a:extLst>
          </p:cNvPr>
          <p:cNvSpPr txBox="1"/>
          <p:nvPr/>
        </p:nvSpPr>
        <p:spPr>
          <a:xfrm>
            <a:off x="7049818" y="6954056"/>
            <a:ext cx="4079744" cy="7809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3 – لعبة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بطاقات تفكيك الأعداد</a:t>
            </a:r>
            <a:endParaRPr lang="en-US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AE036138-7D6C-B9E7-D523-1A1B7EA74A0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40926" y="2857500"/>
            <a:ext cx="846729" cy="963711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ACEBF0B4-15F0-1C22-74E0-C19C0AC03A0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99602" y="4129745"/>
            <a:ext cx="929375" cy="1050909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5617348B-9EAA-E164-D0BA-52D0BA9AC43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24000" y="5577545"/>
            <a:ext cx="929375" cy="1050909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1394069D-300D-D2C7-F575-B2F8C07B8A1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612086" y="6839336"/>
            <a:ext cx="753201" cy="10083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90778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roup 3">
            <a:extLst>
              <a:ext uri="{FF2B5EF4-FFF2-40B4-BE49-F238E27FC236}">
                <a16:creationId xmlns:a16="http://schemas.microsoft.com/office/drawing/2014/main" id="{42A479B9-1E51-0CDC-D0FD-A0ABDBB8A8B9}"/>
              </a:ext>
            </a:extLst>
          </p:cNvPr>
          <p:cNvGrpSpPr/>
          <p:nvPr/>
        </p:nvGrpSpPr>
        <p:grpSpPr>
          <a:xfrm>
            <a:off x="381000" y="1032718"/>
            <a:ext cx="12877800" cy="8592471"/>
            <a:chOff x="0" y="-47625"/>
            <a:chExt cx="4025259" cy="2769996"/>
          </a:xfrm>
        </p:grpSpPr>
        <p:sp>
          <p:nvSpPr>
            <p:cNvPr id="64" name="Freeform 4">
              <a:extLst>
                <a:ext uri="{FF2B5EF4-FFF2-40B4-BE49-F238E27FC236}">
                  <a16:creationId xmlns:a16="http://schemas.microsoft.com/office/drawing/2014/main" id="{8509124B-B3EF-C3C9-3527-1B84F28A4803}"/>
                </a:ext>
              </a:extLst>
            </p:cNvPr>
            <p:cNvSpPr/>
            <p:nvPr/>
          </p:nvSpPr>
          <p:spPr>
            <a:xfrm>
              <a:off x="0" y="0"/>
              <a:ext cx="4025259" cy="2722371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l" defTabSz="685834" rtl="0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65" name="TextBox 5">
              <a:extLst>
                <a:ext uri="{FF2B5EF4-FFF2-40B4-BE49-F238E27FC236}">
                  <a16:creationId xmlns:a16="http://schemas.microsoft.com/office/drawing/2014/main" id="{A82DD1A0-755A-1D7D-A12E-FEF54DC8FAE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0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pic>
        <p:nvPicPr>
          <p:cNvPr id="21" name="Picture 9">
            <a:extLst>
              <a:ext uri="{FF2B5EF4-FFF2-40B4-BE49-F238E27FC236}">
                <a16:creationId xmlns:a16="http://schemas.microsoft.com/office/drawing/2014/main" id="{E8637596-C394-1397-F06A-F679DD39695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1527773" y="2938983"/>
            <a:ext cx="1230172" cy="837429"/>
          </a:xfrm>
          <a:prstGeom prst="roundRect">
            <a:avLst/>
          </a:prstGeom>
        </p:spPr>
      </p:pic>
      <p:pic>
        <p:nvPicPr>
          <p:cNvPr id="50" name="Image 49">
            <a:extLst>
              <a:ext uri="{FF2B5EF4-FFF2-40B4-BE49-F238E27FC236}">
                <a16:creationId xmlns:a16="http://schemas.microsoft.com/office/drawing/2014/main" id="{927E24BF-7272-EB94-2CE2-EC5AE774092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5899" y="6194573"/>
            <a:ext cx="1352710" cy="1126337"/>
          </a:xfrm>
          <a:prstGeom prst="rect">
            <a:avLst/>
          </a:prstGeom>
          <a:ln w="19050">
            <a:noFill/>
          </a:ln>
          <a:effectLst/>
        </p:spPr>
      </p:pic>
      <p:sp>
        <p:nvSpPr>
          <p:cNvPr id="54" name="Rectangle : coins arrondis 53">
            <a:extLst>
              <a:ext uri="{FF2B5EF4-FFF2-40B4-BE49-F238E27FC236}">
                <a16:creationId xmlns:a16="http://schemas.microsoft.com/office/drawing/2014/main" id="{13D2E406-4294-AAC3-1DF7-B1495FFE8262}"/>
              </a:ext>
            </a:extLst>
          </p:cNvPr>
          <p:cNvSpPr/>
          <p:nvPr/>
        </p:nvSpPr>
        <p:spPr>
          <a:xfrm>
            <a:off x="7378501" y="74675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أُحَضِّرُ لوازمي المدرسية قبل بداية الدرس.</a:t>
            </a:r>
          </a:p>
        </p:txBody>
      </p:sp>
      <p:sp>
        <p:nvSpPr>
          <p:cNvPr id="55" name="Rectangle : coins arrondis 54">
            <a:extLst>
              <a:ext uri="{FF2B5EF4-FFF2-40B4-BE49-F238E27FC236}">
                <a16:creationId xmlns:a16="http://schemas.microsoft.com/office/drawing/2014/main" id="{8704984A-15CC-E208-4178-77A3048880C5}"/>
              </a:ext>
            </a:extLst>
          </p:cNvPr>
          <p:cNvSpPr/>
          <p:nvPr/>
        </p:nvSpPr>
        <p:spPr>
          <a:xfrm>
            <a:off x="756409" y="4333477"/>
            <a:ext cx="2753893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هذا النشاط مرتبط بتوظيف الألواح.</a:t>
            </a:r>
          </a:p>
        </p:txBody>
      </p:sp>
      <p:sp>
        <p:nvSpPr>
          <p:cNvPr id="57" name="Rectangle : coins arrondis 56">
            <a:extLst>
              <a:ext uri="{FF2B5EF4-FFF2-40B4-BE49-F238E27FC236}">
                <a16:creationId xmlns:a16="http://schemas.microsoft.com/office/drawing/2014/main" id="{064AD949-9DBB-B720-90F8-392CBDD40293}"/>
              </a:ext>
            </a:extLst>
          </p:cNvPr>
          <p:cNvSpPr/>
          <p:nvPr/>
        </p:nvSpPr>
        <p:spPr>
          <a:xfrm>
            <a:off x="3697297" y="686056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14402" rtl="1">
              <a:lnSpc>
                <a:spcPts val="3149"/>
              </a:lnSpc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</a:t>
            </a:r>
            <a:r>
              <a:rPr lang="ar-SA" sz="6000" b="1" dirty="0" err="1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يقونات</a:t>
            </a:r>
            <a:r>
              <a:rPr lang="ar-S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توجيهية</a:t>
            </a:r>
            <a:endParaRPr lang="ar-MA" sz="6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8" name="Rectangle : coins arrondis 57">
            <a:extLst>
              <a:ext uri="{FF2B5EF4-FFF2-40B4-BE49-F238E27FC236}">
                <a16:creationId xmlns:a16="http://schemas.microsoft.com/office/drawing/2014/main" id="{C4AB50BB-AA32-F141-F9B7-20E1979DE5A1}"/>
              </a:ext>
            </a:extLst>
          </p:cNvPr>
          <p:cNvSpPr/>
          <p:nvPr/>
        </p:nvSpPr>
        <p:spPr>
          <a:xfrm>
            <a:off x="10278672" y="7465564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في مجموعات صغرى</a:t>
            </a:r>
          </a:p>
        </p:txBody>
      </p:sp>
      <p:sp>
        <p:nvSpPr>
          <p:cNvPr id="60" name="Rectangle : coins arrondis 59">
            <a:extLst>
              <a:ext uri="{FF2B5EF4-FFF2-40B4-BE49-F238E27FC236}">
                <a16:creationId xmlns:a16="http://schemas.microsoft.com/office/drawing/2014/main" id="{FD8E8CA7-79EC-DEC9-E66B-F694CED8EC6C}"/>
              </a:ext>
            </a:extLst>
          </p:cNvPr>
          <p:cNvSpPr/>
          <p:nvPr/>
        </p:nvSpPr>
        <p:spPr>
          <a:xfrm>
            <a:off x="4137182" y="74802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أصغي إلى أستاذي </a:t>
            </a:r>
            <a:r>
              <a:rPr lang="ar-S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وأطلب الإذن للحديث</a:t>
            </a:r>
            <a:endParaRPr lang="ar-MA" sz="2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1" name="Rectangle : coins arrondis 60">
            <a:extLst>
              <a:ext uri="{FF2B5EF4-FFF2-40B4-BE49-F238E27FC236}">
                <a16:creationId xmlns:a16="http://schemas.microsoft.com/office/drawing/2014/main" id="{C47B9907-8600-4C75-1F0C-46C331DA9833}"/>
              </a:ext>
            </a:extLst>
          </p:cNvPr>
          <p:cNvSpPr/>
          <p:nvPr/>
        </p:nvSpPr>
        <p:spPr>
          <a:xfrm>
            <a:off x="928411" y="7427835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 فردي على الكراسة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8AB892B-C7B3-FB88-F04B-592CEF6B3D3C}"/>
              </a:ext>
            </a:extLst>
          </p:cNvPr>
          <p:cNvSpPr/>
          <p:nvPr/>
        </p:nvSpPr>
        <p:spPr>
          <a:xfrm>
            <a:off x="1027867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الثنائي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5DAE910-5307-856B-4867-467E3F06A973}"/>
              </a:ext>
            </a:extLst>
          </p:cNvPr>
          <p:cNvSpPr/>
          <p:nvPr/>
        </p:nvSpPr>
        <p:spPr>
          <a:xfrm>
            <a:off x="723771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الجماعي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D988295E-C24B-000C-2625-14383338A38E}"/>
              </a:ext>
            </a:extLst>
          </p:cNvPr>
          <p:cNvSpPr/>
          <p:nvPr/>
        </p:nvSpPr>
        <p:spPr>
          <a:xfrm>
            <a:off x="4039464" y="4269508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المناولة والألعاب</a:t>
            </a:r>
          </a:p>
        </p:txBody>
      </p:sp>
      <p:pic>
        <p:nvPicPr>
          <p:cNvPr id="14" name="Image 13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81666E33-1845-4FAC-D622-D59D3D274D0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7745" y="5944457"/>
            <a:ext cx="1950937" cy="1300625"/>
          </a:xfrm>
          <a:prstGeom prst="rect">
            <a:avLst/>
          </a:prstGeom>
        </p:spPr>
      </p:pic>
      <p:pic>
        <p:nvPicPr>
          <p:cNvPr id="13" name="Image 12" descr="Une image contenant Dessin animé, dessin humoristique, habits, garçon&#10;&#10;Le contenu généré par l’IA peut être incorrect.">
            <a:extLst>
              <a:ext uri="{FF2B5EF4-FFF2-40B4-BE49-F238E27FC236}">
                <a16:creationId xmlns:a16="http://schemas.microsoft.com/office/drawing/2014/main" id="{E0445D5A-BE39-21F2-BD64-3C8A80EF9A1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5413" y="2779360"/>
            <a:ext cx="2208239" cy="1472159"/>
          </a:xfrm>
          <a:prstGeom prst="rect">
            <a:avLst/>
          </a:prstGeom>
        </p:spPr>
      </p:pic>
      <p:pic>
        <p:nvPicPr>
          <p:cNvPr id="2" name="Image 1" descr="Une image contenant dessin humoristique, Dessin animé, Visage humain, Animation&#10;&#10;Le contenu généré par l’IA peut être incorrect.">
            <a:extLst>
              <a:ext uri="{FF2B5EF4-FFF2-40B4-BE49-F238E27FC236}">
                <a16:creationId xmlns:a16="http://schemas.microsoft.com/office/drawing/2014/main" id="{FFE7F168-B3CE-A757-9679-1696EB2AB16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235" t="-3582" r="38235" b="53507"/>
          <a:stretch>
            <a:fillRect/>
          </a:stretch>
        </p:blipFill>
        <p:spPr>
          <a:xfrm>
            <a:off x="4627569" y="5616116"/>
            <a:ext cx="1485191" cy="1786534"/>
          </a:xfrm>
          <a:prstGeom prst="rect">
            <a:avLst/>
          </a:prstGeom>
        </p:spPr>
      </p:pic>
      <p:pic>
        <p:nvPicPr>
          <p:cNvPr id="11" name="Image 10" descr="Une image contenant dessin humoristique, Dessin animé, Visage humain, Animation&#10;&#10;Le contenu généré par l’IA peut être incorrect.">
            <a:extLst>
              <a:ext uri="{FF2B5EF4-FFF2-40B4-BE49-F238E27FC236}">
                <a16:creationId xmlns:a16="http://schemas.microsoft.com/office/drawing/2014/main" id="{131F484B-F010-BF22-F5A8-86957C6E5B1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185" t="-3582" r="15285" b="53507"/>
          <a:stretch>
            <a:fillRect/>
          </a:stretch>
        </p:blipFill>
        <p:spPr>
          <a:xfrm>
            <a:off x="1418798" y="5614358"/>
            <a:ext cx="1485191" cy="1786534"/>
          </a:xfrm>
          <a:prstGeom prst="rect">
            <a:avLst/>
          </a:prstGeom>
        </p:spPr>
      </p:pic>
      <p:pic>
        <p:nvPicPr>
          <p:cNvPr id="7" name="Image 6" descr="Une image contenant figurine, jouet, dessin humoristique, intérieur&#10;&#10;Le contenu généré par l’IA peut être incorrect.">
            <a:extLst>
              <a:ext uri="{FF2B5EF4-FFF2-40B4-BE49-F238E27FC236}">
                <a16:creationId xmlns:a16="http://schemas.microsoft.com/office/drawing/2014/main" id="{D3A0B0A2-B2AA-E89A-8725-9FBF42CE2C4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544" t="4977" b="57898"/>
          <a:stretch>
            <a:fillRect/>
          </a:stretch>
        </p:blipFill>
        <p:spPr>
          <a:xfrm>
            <a:off x="10270922" y="2528356"/>
            <a:ext cx="2600348" cy="1630912"/>
          </a:xfrm>
          <a:prstGeom prst="rect">
            <a:avLst/>
          </a:prstGeom>
        </p:spPr>
      </p:pic>
      <p:pic>
        <p:nvPicPr>
          <p:cNvPr id="6" name="Image 5" descr="Une image contenant dessin humoristique, habits, Dessin animé, garçon&#10;&#10;Le contenu généré par l’IA peut être incorrect.">
            <a:extLst>
              <a:ext uri="{FF2B5EF4-FFF2-40B4-BE49-F238E27FC236}">
                <a16:creationId xmlns:a16="http://schemas.microsoft.com/office/drawing/2014/main" id="{20D284E5-CDEA-B60D-C120-1EEB56BAB4A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2309" y="2888952"/>
            <a:ext cx="2216800" cy="1252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52967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AC6B37-70F5-CA89-DACD-F50D1B21FA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A48CF0C1-5897-D319-D75E-74C83B9C4A5B}"/>
              </a:ext>
            </a:extLst>
          </p:cNvPr>
          <p:cNvSpPr/>
          <p:nvPr/>
        </p:nvSpPr>
        <p:spPr>
          <a:xfrm>
            <a:off x="3697297" y="46116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FF15BF23-3869-E8B1-177C-63216BBF61D5}"/>
              </a:ext>
            </a:extLst>
          </p:cNvPr>
          <p:cNvSpPr txBox="1"/>
          <p:nvPr/>
        </p:nvSpPr>
        <p:spPr>
          <a:xfrm>
            <a:off x="3914775" y="461162"/>
            <a:ext cx="5886448" cy="105413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7868"/>
              </a:lnSpc>
            </a:pPr>
            <a:r>
              <a:rPr lang="ar-MA" sz="72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مراقبة الواجبات المنزلية</a:t>
            </a: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AE91294E-1BEC-2866-DE6C-B3347283774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1000" y="7886700"/>
            <a:ext cx="2590800" cy="25908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86AA50DB-1462-9501-AFA6-2CBB6EB9716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81786" y="8163886"/>
            <a:ext cx="2313613" cy="2313613"/>
          </a:xfrm>
          <a:prstGeom prst="rect">
            <a:avLst/>
          </a:prstGeom>
        </p:spPr>
      </p:pic>
      <p:pic>
        <p:nvPicPr>
          <p:cNvPr id="8" name="Image 7" descr="Une image contenant Dessin d’enfant, garçon, dessin, personne&#10;&#10;Le contenu généré par l’IA peut être incorrect.">
            <a:extLst>
              <a:ext uri="{FF2B5EF4-FFF2-40B4-BE49-F238E27FC236}">
                <a16:creationId xmlns:a16="http://schemas.microsoft.com/office/drawing/2014/main" id="{3A13E973-29E0-A04E-7D51-DB8AE8CC994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0120" y="2552700"/>
            <a:ext cx="6855757" cy="3874993"/>
          </a:xfrm>
          <a:prstGeom prst="rect">
            <a:avLst/>
          </a:prstGeom>
        </p:spPr>
      </p:pic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73533A97-8D83-4F62-6FEF-9A4B05965852}"/>
              </a:ext>
            </a:extLst>
          </p:cNvPr>
          <p:cNvSpPr/>
          <p:nvPr/>
        </p:nvSpPr>
        <p:spPr>
          <a:xfrm>
            <a:off x="2895601" y="6545627"/>
            <a:ext cx="7924800" cy="1629237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r>
              <a:rPr lang="ar-SA" sz="4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</a:t>
            </a:r>
            <a:r>
              <a:rPr lang="ar-MA" sz="4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راقب الأستاذ إنجازات</a:t>
            </a:r>
            <a:r>
              <a:rPr lang="ar-SA" sz="4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المتعلم</a:t>
            </a:r>
            <a:r>
              <a:rPr lang="ar-MA" sz="4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</a:t>
            </a:r>
            <a:r>
              <a:rPr lang="ar-SA" sz="4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 </a:t>
            </a:r>
            <a:r>
              <a:rPr lang="ar-MA" sz="4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قبل </a:t>
            </a:r>
            <a:r>
              <a:rPr lang="ar-SA" sz="4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بداية الحصة</a:t>
            </a:r>
            <a:endParaRPr lang="fr-FR" sz="4000" b="1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5997593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7F9126F-A8C1-7A04-538F-2484106AB90E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5588AC0-8CB1-8658-4D37-61A796B2B6B8}"/>
              </a:ext>
            </a:extLst>
          </p:cNvPr>
          <p:cNvSpPr/>
          <p:nvPr/>
        </p:nvSpPr>
        <p:spPr>
          <a:xfrm>
            <a:off x="275852" y="1835782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A94F5EB-87AD-70CE-B48B-ED0C63D7F57E}"/>
              </a:ext>
            </a:extLst>
          </p:cNvPr>
          <p:cNvSpPr/>
          <p:nvPr/>
        </p:nvSpPr>
        <p:spPr>
          <a:xfrm>
            <a:off x="-1" y="644347"/>
            <a:ext cx="13716001" cy="84764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FEA8EFC-9451-1CF0-7EE9-1E271F19F8D4}"/>
              </a:ext>
            </a:extLst>
          </p:cNvPr>
          <p:cNvSpPr txBox="1"/>
          <p:nvPr/>
        </p:nvSpPr>
        <p:spPr>
          <a:xfrm>
            <a:off x="2438400" y="838201"/>
            <a:ext cx="105346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/>
            <a:r>
              <a:rPr lang="fr-FR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      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مرحبا بكم أعزائي سنبدأ حصة اليوم، انتبهوا جيدا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8CE0D10-4B92-474E-E345-055968A079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4941" y="2857500"/>
            <a:ext cx="7881464" cy="5254309"/>
          </a:xfrm>
          <a:prstGeom prst="rect">
            <a:avLst/>
          </a:prstGeom>
        </p:spPr>
      </p:pic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B89A85F1-EEA8-6F22-95CB-71C489FE5344}"/>
              </a:ext>
            </a:extLst>
          </p:cNvPr>
          <p:cNvSpPr/>
          <p:nvPr/>
        </p:nvSpPr>
        <p:spPr>
          <a:xfrm>
            <a:off x="2348914" y="4229100"/>
            <a:ext cx="3280386" cy="2356717"/>
          </a:xfrm>
          <a:prstGeom prst="wedgeRoundRectCallout">
            <a:avLst>
              <a:gd name="adj1" fmla="val 72325"/>
              <a:gd name="adj2" fmla="val -32801"/>
              <a:gd name="adj3" fmla="val 16667"/>
            </a:avLst>
          </a:prstGeom>
          <a:solidFill>
            <a:schemeClr val="bg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B48C453F-7570-079B-59D9-D4F646ECFE10}"/>
              </a:ext>
            </a:extLst>
          </p:cNvPr>
          <p:cNvSpPr txBox="1"/>
          <p:nvPr/>
        </p:nvSpPr>
        <p:spPr>
          <a:xfrm flipH="1">
            <a:off x="3048000" y="4684183"/>
            <a:ext cx="207640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ar-MA" sz="4400" dirty="0">
                <a:solidFill>
                  <a:srgbClr val="EEECE1">
                    <a:lumMod val="25000"/>
                  </a:srgb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مرحبا بكم أبنائي الأعزاء</a:t>
            </a:r>
            <a:endParaRPr lang="fr-MA" sz="4400" dirty="0">
              <a:solidFill>
                <a:srgbClr val="EEECE1">
                  <a:lumMod val="25000"/>
                </a:srgb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88D6CC8-101F-4EE6-6DF8-511A61E9EA9C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BC576C3D-B031-3717-2377-E40FE83B5DD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64645323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68784795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28388</TotalTime>
  <Words>1791</Words>
  <Application>Microsoft Office PowerPoint</Application>
  <PresentationFormat>Personnalisé</PresentationFormat>
  <Paragraphs>395</Paragraphs>
  <Slides>54</Slides>
  <Notes>3</Notes>
  <HiddenSlides>0</HiddenSlides>
  <MMClips>0</MMClips>
  <ScaleCrop>false</ScaleCrop>
  <HeadingPairs>
    <vt:vector size="6" baseType="variant">
      <vt:variant>
        <vt:lpstr>Polices utilisées</vt:lpstr>
      </vt:variant>
      <vt:variant>
        <vt:i4>11</vt:i4>
      </vt:variant>
      <vt:variant>
        <vt:lpstr>Thème</vt:lpstr>
      </vt:variant>
      <vt:variant>
        <vt:i4>2</vt:i4>
      </vt:variant>
      <vt:variant>
        <vt:lpstr>Titres des diapositives</vt:lpstr>
      </vt:variant>
      <vt:variant>
        <vt:i4>54</vt:i4>
      </vt:variant>
    </vt:vector>
  </HeadingPairs>
  <TitlesOfParts>
    <vt:vector size="67" baseType="lpstr">
      <vt:lpstr>Montserrat Medium</vt:lpstr>
      <vt:lpstr>Carelia</vt:lpstr>
      <vt:lpstr>Montserrat Light</vt:lpstr>
      <vt:lpstr>Dosis</vt:lpstr>
      <vt:lpstr>Montserrat</vt:lpstr>
      <vt:lpstr>Arial</vt:lpstr>
      <vt:lpstr>29LT Bukra Regular</vt:lpstr>
      <vt:lpstr>Microsoft Uighur</vt:lpstr>
      <vt:lpstr>Dubai</vt:lpstr>
      <vt:lpstr>Calibri Light</vt:lpstr>
      <vt:lpstr>Calibri</vt:lpstr>
      <vt:lpstr>Office Theme</vt:lpstr>
      <vt:lpstr>1_Office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White Illustrative Creative Literature Project Presentation</dc:title>
  <dc:creator>youssef saadani</dc:creator>
  <cp:lastModifiedBy>KHALID.BOUMLAL</cp:lastModifiedBy>
  <cp:revision>236</cp:revision>
  <dcterms:created xsi:type="dcterms:W3CDTF">2006-08-16T00:00:00Z</dcterms:created>
  <dcterms:modified xsi:type="dcterms:W3CDTF">2025-10-03T12:55:14Z</dcterms:modified>
  <dc:identifier>DAFtlvZnwz4</dc:identifier>
</cp:coreProperties>
</file>