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2"/>
  </p:notesMasterIdLst>
  <p:sldIdLst>
    <p:sldId id="257" r:id="rId2"/>
    <p:sldId id="2134808553" r:id="rId3"/>
    <p:sldId id="2134808554" r:id="rId4"/>
    <p:sldId id="2134808552" r:id="rId5"/>
    <p:sldId id="2134805392" r:id="rId6"/>
    <p:sldId id="2134805155" r:id="rId7"/>
    <p:sldId id="2134808443" r:id="rId8"/>
    <p:sldId id="2134808556" r:id="rId9"/>
    <p:sldId id="386" r:id="rId10"/>
    <p:sldId id="2134808444" r:id="rId11"/>
    <p:sldId id="2147482530" r:id="rId12"/>
    <p:sldId id="2134805396" r:id="rId13"/>
    <p:sldId id="2134808570" r:id="rId14"/>
    <p:sldId id="2147482528" r:id="rId15"/>
    <p:sldId id="2147482529" r:id="rId16"/>
    <p:sldId id="2134808598" r:id="rId17"/>
    <p:sldId id="2134808599" r:id="rId18"/>
    <p:sldId id="2134808459" r:id="rId19"/>
    <p:sldId id="2134808653" r:id="rId20"/>
    <p:sldId id="2134808681" r:id="rId21"/>
    <p:sldId id="2134808677" r:id="rId22"/>
    <p:sldId id="2134808678" r:id="rId23"/>
    <p:sldId id="2134808679" r:id="rId24"/>
    <p:sldId id="2134808680" r:id="rId25"/>
    <p:sldId id="2134808612" r:id="rId26"/>
    <p:sldId id="2134808613" r:id="rId27"/>
    <p:sldId id="2134808460" r:id="rId28"/>
    <p:sldId id="2134808453" r:id="rId29"/>
    <p:sldId id="2134808538" r:id="rId30"/>
    <p:sldId id="2134808687" r:id="rId31"/>
    <p:sldId id="2134808614" r:id="rId32"/>
    <p:sldId id="2134808688" r:id="rId33"/>
    <p:sldId id="2134808659" r:id="rId34"/>
    <p:sldId id="2134808689" r:id="rId35"/>
    <p:sldId id="2134808550" r:id="rId36"/>
    <p:sldId id="2134808673" r:id="rId37"/>
    <p:sldId id="2134808619" r:id="rId38"/>
    <p:sldId id="2134808543" r:id="rId39"/>
    <p:sldId id="2134808454" r:id="rId40"/>
    <p:sldId id="2134808542" r:id="rId41"/>
    <p:sldId id="2134808491" r:id="rId42"/>
    <p:sldId id="2134808578" r:id="rId43"/>
    <p:sldId id="2134808579" r:id="rId44"/>
    <p:sldId id="2134808560" r:id="rId45"/>
    <p:sldId id="2134808580" r:id="rId46"/>
    <p:sldId id="2134808581" r:id="rId47"/>
    <p:sldId id="2134808561" r:id="rId48"/>
    <p:sldId id="2134808582" r:id="rId49"/>
    <p:sldId id="2134808583" r:id="rId50"/>
    <p:sldId id="2134808584" r:id="rId51"/>
    <p:sldId id="2134808585" r:id="rId52"/>
    <p:sldId id="2134808586" r:id="rId53"/>
    <p:sldId id="2134808620" r:id="rId54"/>
    <p:sldId id="2134808621" r:id="rId55"/>
    <p:sldId id="2147482536" r:id="rId56"/>
    <p:sldId id="2147482537" r:id="rId57"/>
    <p:sldId id="2147482538" r:id="rId58"/>
    <p:sldId id="2147482539" r:id="rId59"/>
    <p:sldId id="2134804381" r:id="rId60"/>
    <p:sldId id="2134804382" r:id="rId61"/>
  </p:sldIdLst>
  <p:sldSz cx="13716000" cy="10287000"/>
  <p:notesSz cx="6858000" cy="9144000"/>
  <p:embeddedFontLst>
    <p:embeddedFont>
      <p:font typeface="29LT Bukra Regular" panose="020B0604020202020204" charset="0"/>
      <p:regular r:id="rId63"/>
    </p:embeddedFont>
    <p:embeddedFont>
      <p:font typeface="Carelia" panose="020B0604020202020204" charset="0"/>
      <p:regular r:id="rId64"/>
    </p:embeddedFont>
    <p:embeddedFont>
      <p:font typeface="Dosis" pitchFamily="2" charset="0"/>
      <p:regular r:id="rId65"/>
      <p:bold r:id="rId66"/>
    </p:embeddedFont>
    <p:embeddedFont>
      <p:font typeface="Dubai" panose="020B0503030403030204" pitchFamily="34" charset="-78"/>
      <p:regular r:id="rId67"/>
      <p:bold r:id="rId68"/>
    </p:embeddedFont>
    <p:embeddedFont>
      <p:font typeface="Microsoft Uighur" panose="02000000000000000000" pitchFamily="2" charset="-78"/>
      <p:regular r:id="rId69"/>
      <p:bold r:id="rId70"/>
    </p:embeddedFont>
    <p:embeddedFont>
      <p:font typeface="Montserrat" panose="00000500000000000000" pitchFamily="2" charset="0"/>
      <p:regular r:id="rId71"/>
      <p:bold r:id="rId72"/>
      <p:italic r:id="rId73"/>
      <p:boldItalic r:id="rId74"/>
    </p:embeddedFont>
    <p:embeddedFont>
      <p:font typeface="Montserrat Light" panose="00000400000000000000" pitchFamily="2" charset="0"/>
      <p:regular r:id="rId75"/>
      <p:italic r:id="rId76"/>
    </p:embeddedFont>
    <p:embeddedFont>
      <p:font typeface="Montserrat Medium" panose="00000600000000000000" pitchFamily="2" charset="0"/>
      <p:regular r:id="rId77"/>
      <p:italic r:id="rId7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9D4A"/>
    <a:srgbClr val="02BDC9"/>
    <a:srgbClr val="F98F51"/>
    <a:srgbClr val="0097B2"/>
    <a:srgbClr val="4AC283"/>
    <a:srgbClr val="3D8FA5"/>
    <a:srgbClr val="106585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132" autoAdjust="0"/>
    <p:restoredTop sz="95226" autoAdjust="0"/>
  </p:normalViewPr>
  <p:slideViewPr>
    <p:cSldViewPr>
      <p:cViewPr varScale="1">
        <p:scale>
          <a:sx n="47" d="100"/>
          <a:sy n="47" d="100"/>
        </p:scale>
        <p:origin x="1308" y="4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.fntdata"/><Relationship Id="rId68" Type="http://schemas.openxmlformats.org/officeDocument/2006/relationships/font" Target="fonts/font6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font" Target="fonts/font12.fntdata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2.fntdata"/><Relationship Id="rId69" Type="http://schemas.openxmlformats.org/officeDocument/2006/relationships/font" Target="fonts/font7.fntdata"/><Relationship Id="rId77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10.fntdata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5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70" Type="http://schemas.openxmlformats.org/officeDocument/2006/relationships/font" Target="fonts/font8.fntdata"/><Relationship Id="rId75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font" Target="fonts/font3.fntdata"/><Relationship Id="rId73" Type="http://schemas.openxmlformats.org/officeDocument/2006/relationships/font" Target="fonts/font11.fntdata"/><Relationship Id="rId78" Type="http://schemas.openxmlformats.org/officeDocument/2006/relationships/font" Target="fonts/font16.fntdata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font" Target="fonts/font14.fntdata"/><Relationship Id="rId7" Type="http://schemas.openxmlformats.org/officeDocument/2006/relationships/slide" Target="slides/slide6.xml"/><Relationship Id="rId71" Type="http://schemas.openxmlformats.org/officeDocument/2006/relationships/font" Target="fonts/font9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03/10/2025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4998123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39786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2.png"/><Relationship Id="rId4" Type="http://schemas.openxmlformats.org/officeDocument/2006/relationships/image" Target="../media/image9.svg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38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1.png"/><Relationship Id="rId4" Type="http://schemas.openxmlformats.org/officeDocument/2006/relationships/image" Target="../media/image4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5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7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4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6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jpe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4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3642589" y="6337711"/>
            <a:ext cx="4150825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التحدي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2</a:t>
            </a:r>
            <a:endParaRPr lang="ar-S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كيف أشتغل مع زميلي في القسم؟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Étoile à 5 branches 3">
            <a:extLst>
              <a:ext uri="{FF2B5EF4-FFF2-40B4-BE49-F238E27FC236}">
                <a16:creationId xmlns:a16="http://schemas.microsoft.com/office/drawing/2014/main" id="{7B8CF8D3-5DF4-B32E-CB08-C8ABBDD09FB2}"/>
              </a:ext>
            </a:extLst>
          </p:cNvPr>
          <p:cNvSpPr/>
          <p:nvPr/>
        </p:nvSpPr>
        <p:spPr>
          <a:xfrm>
            <a:off x="2255124" y="8573782"/>
            <a:ext cx="919617" cy="1032973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9245B94-0A60-CE79-2855-F5AE025013B8}"/>
              </a:ext>
            </a:extLst>
          </p:cNvPr>
          <p:cNvSpPr/>
          <p:nvPr/>
        </p:nvSpPr>
        <p:spPr>
          <a:xfrm>
            <a:off x="4540188" y="8562828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BBB2B27-118F-DEA1-F362-02C38555951E}"/>
              </a:ext>
            </a:extLst>
          </p:cNvPr>
          <p:cNvSpPr txBox="1"/>
          <p:nvPr/>
        </p:nvSpPr>
        <p:spPr>
          <a:xfrm>
            <a:off x="6857998" y="1835872"/>
            <a:ext cx="5352008" cy="102335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الْعَمَلَ مَعَ زَميلي بِهُدوءٍ؛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9165CCD-46FF-FE25-453E-7AF182E9305E}"/>
              </a:ext>
            </a:extLst>
          </p:cNvPr>
          <p:cNvSpPr txBox="1"/>
          <p:nvPr/>
        </p:nvSpPr>
        <p:spPr>
          <a:xfrm>
            <a:off x="5842000" y="3794425"/>
            <a:ext cx="634260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أَنْصَحُهُ إِذا خالَفَ أَحَدَ بُنودِ ميثاقِ الْقِسْمِ؛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DC0739E-9B8C-1C63-E686-5E57C8B2BC80}"/>
              </a:ext>
            </a:extLst>
          </p:cNvPr>
          <p:cNvSpPr txBox="1"/>
          <p:nvPr/>
        </p:nvSpPr>
        <p:spPr>
          <a:xfrm>
            <a:off x="6742541" y="65151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أُصَحِّحُ لَهُ خَطَأَهُ بِأَدَبٍ؛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AD85A0A-EDA7-8EB2-B798-7E337D3FEB99}"/>
              </a:ext>
            </a:extLst>
          </p:cNvPr>
          <p:cNvSpPr txBox="1"/>
          <p:nvPr/>
        </p:nvSpPr>
        <p:spPr>
          <a:xfrm>
            <a:off x="6918894" y="5326308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لَهُ الْمُساعَدَةَ مَتى ما طَلَبَها مِنّي؛</a:t>
            </a:r>
          </a:p>
        </p:txBody>
      </p:sp>
      <p:pic>
        <p:nvPicPr>
          <p:cNvPr id="20" name="Image 19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92397712-BFAD-D814-8113-EFB8D705C72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205" y="5219700"/>
            <a:ext cx="1605951" cy="133064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Image 20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3EF25361-A158-7E1F-5A91-24CE73C475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019300"/>
            <a:ext cx="1605949" cy="133064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76AF1CE-2D6B-D4E2-4837-8C2AFC970FD5}"/>
              </a:ext>
            </a:extLst>
          </p:cNvPr>
          <p:cNvSpPr txBox="1"/>
          <p:nvPr/>
        </p:nvSpPr>
        <p:spPr>
          <a:xfrm>
            <a:off x="6815044" y="7200900"/>
            <a:ext cx="5352008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أَقْبَلُ تَصْحيحَهُ خَطَئي وَأَسْتَفيدُ مِنْهُ.</a:t>
            </a:r>
          </a:p>
        </p:txBody>
      </p:sp>
      <p:pic>
        <p:nvPicPr>
          <p:cNvPr id="24" name="Image 23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0C875BAF-609C-39A3-4865-C3794971BE3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391" y="3543300"/>
            <a:ext cx="1745837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" name="Image 24" descr="Une image contenant table, meubles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F71D8915-E39B-34C5-7A8D-C89416D501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52" y="6667500"/>
            <a:ext cx="1745838" cy="14465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65226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5" grpId="0"/>
      <p:bldP spid="7" grpId="0"/>
      <p:bldP spid="11" grpId="0"/>
      <p:bldP spid="14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الحساب الذهني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3CB0558-3D21-D5A0-EA81-065E6A5724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76" b="3876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5193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 وانتبهوا جيدا للسؤال ثم أجيبوا بسرعة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543251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E502FFC-2D89-59F5-D249-38D9A29CB2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3710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EE37BC-4862-2FE8-0DD9-45B6D9343B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A4FAB05-D64F-E99B-8752-CE37AA9A1980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7EE1DED-B0B4-9B63-7115-1E66256F6627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110F9AB-BF08-6837-E51C-9E5DF6D1B336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DD93612-ED79-38A8-851F-4D92C87A18CF}"/>
              </a:ext>
            </a:extLst>
          </p:cNvPr>
          <p:cNvSpPr txBox="1"/>
          <p:nvPr/>
        </p:nvSpPr>
        <p:spPr>
          <a:xfrm>
            <a:off x="1905000" y="863026"/>
            <a:ext cx="10534617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يملي الأستاذ أعدادا عشرية ويطلب من المتعلمين كتابتها على اللوحة. يمر أحد التلاميذ (الحاصلين على إجابة صحيحة) إلى السبورة حتى يصحح زملاؤه إجاباتهم.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يملي الأستاذ 4 أعداد على أقصى تقدير.</a:t>
            </a:r>
            <a:endParaRPr kumimoji="0" lang="fr-FR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7212038-F6D7-3C38-42A3-59A676C6753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AA58BF46-A4B2-CFA3-5937-310435153E2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14C37838-D945-A8BA-F7D4-35174151C0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804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693352-717E-68B7-AEE9-265B52690C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0367C4F-8622-088D-AF61-7D17FC551C44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2E5D11E-E3F1-CEAC-2554-923BDA1D36CA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2FC2D6-CAF0-D05C-0503-06921F99E92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790DEE3-E6D6-9599-8E5F-692DC151FD10}"/>
              </a:ext>
            </a:extLst>
          </p:cNvPr>
          <p:cNvSpPr txBox="1"/>
          <p:nvPr/>
        </p:nvSpPr>
        <p:spPr>
          <a:xfrm>
            <a:off x="275854" y="863026"/>
            <a:ext cx="12163764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يملي الأستاذ أعدادا عشرية (3 على الأكثر) ويطلب من المتعلمين كتابتها على شكل عدد كسري. يمر أحد التلاميذ (الحاصلين على إجابة صحيحة) إلى السبورة حتى يصحح زملاؤه إجاباتهم.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حالة عدم التوفق </a:t>
            </a:r>
            <a:r>
              <a:rPr lang="ar-M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كيفية المرور من عدد عشري إلى عدد كسري.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0044478-0329-B711-8162-7B829635678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C6BAF96-5E12-5FDE-ABFE-E5F5945D628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B30E1CF6-27E5-1F38-FB41-6229400B85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38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8B3C3-8767-816F-2BC6-2D4F831F6A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4849E2-8C3A-ECE9-7529-AEBF681C23E1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922B219-5484-4AF3-C1A3-0458241A3048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7EB6A93-509C-3E81-9FB0-3662C1582F91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EAEF86A-0CAE-B4CF-DD97-68FE492D0291}"/>
              </a:ext>
            </a:extLst>
          </p:cNvPr>
          <p:cNvSpPr txBox="1"/>
          <p:nvPr/>
        </p:nvSpPr>
        <p:spPr>
          <a:xfrm>
            <a:off x="15240" y="880993"/>
            <a:ext cx="12877800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44 وأنجزوا التمرين رقم 1.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دقيقة واحدة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9AE2D6-BB48-0E63-7C62-A79D7CCEDD3A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A78C800-E4FD-1902-AA97-85F0263793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031908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AFCFF745-5270-37C9-5515-6803139A5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037" y="4603828"/>
            <a:ext cx="13147925" cy="3374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925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DA005-DAFD-0B17-5BB3-33F039803C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7A44A0-A08F-854F-EBBA-F3C6F051732E}"/>
              </a:ext>
            </a:extLst>
          </p:cNvPr>
          <p:cNvSpPr/>
          <p:nvPr/>
        </p:nvSpPr>
        <p:spPr>
          <a:xfrm>
            <a:off x="-1" y="2582185"/>
            <a:ext cx="13716001" cy="7704814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20991F-6E2C-8DE8-38B3-FADB2D6F3170}"/>
              </a:ext>
            </a:extLst>
          </p:cNvPr>
          <p:cNvSpPr/>
          <p:nvPr/>
        </p:nvSpPr>
        <p:spPr>
          <a:xfrm>
            <a:off x="275854" y="2792507"/>
            <a:ext cx="13164293" cy="72277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87A5CE6-BF78-4FA2-EF80-4FEAA20EE266}"/>
              </a:ext>
            </a:extLst>
          </p:cNvPr>
          <p:cNvSpPr/>
          <p:nvPr/>
        </p:nvSpPr>
        <p:spPr>
          <a:xfrm>
            <a:off x="-1" y="740647"/>
            <a:ext cx="13716002" cy="184153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7081E75-01D6-5349-77C1-57CE72DFBD33}"/>
              </a:ext>
            </a:extLst>
          </p:cNvPr>
          <p:cNvSpPr txBox="1"/>
          <p:nvPr/>
        </p:nvSpPr>
        <p:spPr>
          <a:xfrm>
            <a:off x="15240" y="880993"/>
            <a:ext cx="12877800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43D6E44-362E-51DC-EAAF-70415CAC4F80}"/>
              </a:ext>
            </a:extLst>
          </p:cNvPr>
          <p:cNvSpPr/>
          <p:nvPr/>
        </p:nvSpPr>
        <p:spPr>
          <a:xfrm rot="10800000">
            <a:off x="13049043" y="113031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E98E6BF-C6CB-7D47-9F77-1EDC582F1B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67850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E4E2D54-90D7-9D18-0276-2F8CE4D4DB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037" y="4603828"/>
            <a:ext cx="13147925" cy="337486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A8DF0FE-D258-6029-126A-DD683A10FACE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34B45BD-E25F-DA6D-8E58-D7FB0C99D2F4}"/>
              </a:ext>
            </a:extLst>
          </p:cNvPr>
          <p:cNvSpPr txBox="1"/>
          <p:nvPr/>
        </p:nvSpPr>
        <p:spPr>
          <a:xfrm>
            <a:off x="2997850" y="9130931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18722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كتابة وتفكيك أعداد عشرية</a:t>
            </a:r>
            <a:endParaRPr lang="ar-SA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3" r="3883"/>
          <a:stretch/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BE72E-AF88-42F9-2F04-0E232C443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4B91D4-1244-E478-BBD7-060D31E7A5E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EE57CC1-8CEE-58A2-4599-340726834E7D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6A09877-80CA-A37E-FC46-51AA00360F44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64D2D80-EB44-C84C-FB77-DA42E94BD384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على ألواحكم اكتبوا العدد التالي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199B3E8-9B71-E1C3-E20A-FCCCABEB132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F24D9972-DC55-A2D2-1192-6114B18C2E7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37F0E87-695D-8708-6FA7-546354F97FEB}"/>
              </a:ext>
            </a:extLst>
          </p:cNvPr>
          <p:cNvSpPr txBox="1"/>
          <p:nvPr/>
        </p:nvSpPr>
        <p:spPr>
          <a:xfrm>
            <a:off x="1357128" y="5580103"/>
            <a:ext cx="115824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/>
              <a:t>ثلاثة وسبعون وحدة وتسعة أعشار</a:t>
            </a:r>
            <a:endParaRPr lang="fr-FR" sz="6600" dirty="0"/>
          </a:p>
        </p:txBody>
      </p:sp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293C33B7-83D5-E25A-DA39-6DE261D7DA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74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819672-4158-476F-302E-64C075C040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1B8510-0587-1912-434C-135C60E8D494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D17A7C-3EA6-DB4E-DE94-620F29DC31F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F7B3B9-A71C-31E1-6205-F044370D8CAD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D4C052-83A9-09F8-F42B-433A67CA10BE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773D541-6B88-2454-CFF9-05918BEB9B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AF3655B1-17D2-E964-D49B-525776EAE75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AB73D755-25D2-A187-1E9C-B5C3D88AE3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AEF58DE2-B5BA-9AA7-6D11-B7A13431D39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204EE68A-3DA8-FEB4-BBBB-332729FB7FE3}"/>
              </a:ext>
            </a:extLst>
          </p:cNvPr>
          <p:cNvSpPr txBox="1"/>
          <p:nvPr/>
        </p:nvSpPr>
        <p:spPr>
          <a:xfrm>
            <a:off x="847708" y="5349271"/>
            <a:ext cx="1158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fr-FR" sz="9600" dirty="0">
                <a:solidFill>
                  <a:schemeClr val="bg1"/>
                </a:solidFill>
              </a:rPr>
              <a:t>73,9</a:t>
            </a:r>
          </a:p>
        </p:txBody>
      </p:sp>
    </p:spTree>
    <p:extLst>
      <p:ext uri="{BB962C8B-B14F-4D97-AF65-F5344CB8AC3E}">
        <p14:creationId xmlns:p14="http://schemas.microsoft.com/office/powerpoint/2010/main" val="1992050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83BCE5-9B3B-977E-43BE-677C4F9AA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F2749D6-6DA5-695D-741E-9748CE0B2D87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9E6AE3-7198-C3C2-5B05-6844EE9E93FF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9DAB58A-9AEC-C64A-4331-933A84B600A2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63BE4DD-96F2-DCF9-ED57-F62F821FA186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اكتبوا العدد التالي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6742495C-FC5E-E02D-8A34-B887589C7F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CF2095D-1711-A572-FC85-191AFF6CC61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D2A5E9C-8E9D-1D0D-2E49-F6951E44900B}"/>
              </a:ext>
            </a:extLst>
          </p:cNvPr>
          <p:cNvSpPr txBox="1"/>
          <p:nvPr/>
        </p:nvSpPr>
        <p:spPr>
          <a:xfrm>
            <a:off x="838200" y="5580103"/>
            <a:ext cx="1210132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خم</a:t>
            </a:r>
            <a:r>
              <a:rPr lang="ar-MA" sz="6600" dirty="0">
                <a:solidFill>
                  <a:prstClr val="black"/>
                </a:solidFill>
                <a:latin typeface="Calibri"/>
                <a:cs typeface="Arial" panose="020B0604020202020204" pitchFamily="34" charset="0"/>
              </a:rPr>
              <a:t>س وحدات وثلاثة أعشار وجزء واحد من المئة وسبعة أجزاء من الألف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3127CBA-2A0B-F397-827F-DD51EEEBF1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19039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E19C95-5BAB-BCEA-EE1B-C00B5EEE6E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BC3A7BA-B0CF-3727-24F8-1574B3640E4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4CCC8A4-F06B-4C75-AE2E-5062A4A99304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A42E379-5078-FFE8-A3F5-2DD59818F26B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4DB4211-C4AD-6431-596C-6BF73B2FE6CE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83D94C6F-0277-559B-FBA7-6835ECECEA9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C445404-2D93-C5BB-B257-C2094378B3E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CBC24F19-0A26-17F9-8EFD-303E760DA93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23184C33-9348-2C43-6009-19B2DDDE4A0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994A45F-760B-5A80-5D32-FA5B15E4BE7A}"/>
              </a:ext>
            </a:extLst>
          </p:cNvPr>
          <p:cNvSpPr txBox="1"/>
          <p:nvPr/>
        </p:nvSpPr>
        <p:spPr>
          <a:xfrm>
            <a:off x="847708" y="5349271"/>
            <a:ext cx="1158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5,317</a:t>
            </a:r>
          </a:p>
        </p:txBody>
      </p:sp>
    </p:spTree>
    <p:extLst>
      <p:ext uri="{BB962C8B-B14F-4D97-AF65-F5344CB8AC3E}">
        <p14:creationId xmlns:p14="http://schemas.microsoft.com/office/powerpoint/2010/main" val="1440936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E8BD4-EE3E-E6F5-109E-43BB4BBF44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1E52D0-711A-7633-FF7C-5EA89844043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C4DA217-B452-83E9-DBA6-A06A7D0D1C6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42065AD-242F-DE01-10CC-02F97B3A891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352C6E2-19EE-FA11-1A7A-501A765FB22B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ألواحكم اكتبوا العدد التالي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B8EA6AA2-99A0-D5ED-3969-E921E8702E7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35E1172B-F327-082D-5D58-34803111092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12CB98B0-ED4B-0D82-0ACF-DE20C97FDD09}"/>
              </a:ext>
            </a:extLst>
          </p:cNvPr>
          <p:cNvSpPr txBox="1"/>
          <p:nvPr/>
        </p:nvSpPr>
        <p:spPr>
          <a:xfrm>
            <a:off x="275851" y="5580103"/>
            <a:ext cx="1316429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أربعة أعشار وستة أجزاء من المئة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5" name="Image 4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7ED76F1E-6488-E613-45FF-A012324B2C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8903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C4473C-A663-7B17-22C0-F0567959C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8907E49-F77B-5719-2631-E3383CC63D8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2ABFFC0-CA54-DCB0-22FE-2AF109D2D964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DAC9C1-E668-DE57-3C2A-F4F4ADACF92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299DFAAE-03C6-6C21-63AC-DD25ACA47751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CF12B7D-128D-E57C-0E00-B183067A6C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29FF593-5EF6-C731-1B77-92D49874600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Image 5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547E30BF-77DE-96BB-5895-74141EE298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2895600" y="3564191"/>
            <a:ext cx="7924799" cy="5008309"/>
          </a:xfrm>
          <a:prstGeom prst="rect">
            <a:avLst/>
          </a:prstGeom>
        </p:spPr>
      </p:pic>
      <p:pic>
        <p:nvPicPr>
          <p:cNvPr id="3" name="Image 2" descr="Une image contenant dessin humoristique, Dessin d’enfant, clipart, Dessin animé&#10;&#10;Le contenu généré par l’IA peut être incorrect.">
            <a:extLst>
              <a:ext uri="{FF2B5EF4-FFF2-40B4-BE49-F238E27FC236}">
                <a16:creationId xmlns:a16="http://schemas.microsoft.com/office/drawing/2014/main" id="{623E0567-714C-92F7-2E03-96F7D4766D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112" y="916160"/>
            <a:ext cx="1148959" cy="82179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9244EF1-43DE-7A49-DC1E-CCE32251BC23}"/>
              </a:ext>
            </a:extLst>
          </p:cNvPr>
          <p:cNvSpPr txBox="1"/>
          <p:nvPr/>
        </p:nvSpPr>
        <p:spPr>
          <a:xfrm>
            <a:off x="847708" y="5349271"/>
            <a:ext cx="1158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600" dirty="0">
                <a:solidFill>
                  <a:prstClr val="white"/>
                </a:solidFill>
                <a:latin typeface="Calibri"/>
              </a:rPr>
              <a:t>0,46</a:t>
            </a:r>
            <a:endParaRPr kumimoji="0" lang="fr-FR" sz="9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59644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06FFC-F0C5-578F-5B3B-0E146DA288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6BD369A-BFDB-4D11-58A9-96617FCEF33E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709402-053A-601D-669D-DFD1A50945F3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84F73F-183C-D13A-4502-89BAFA295A56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280CB231-B4AB-6646-1B6B-7C71BEF75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5698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64A322B-80AD-0398-9065-AD5852F1EA2B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49988F-811F-3D33-8816-877AD502A12C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</a:t>
            </a:r>
            <a:r>
              <a:rPr lang="fr-FR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44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وأنجزوا التمرين رقم 2.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2704152B-F1CA-78B9-1999-E729625A07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619500"/>
            <a:ext cx="1313534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113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CC8CE9-5EBD-E559-F8F1-353A2609DA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B14F053-54A9-A453-3D49-4904D4E2E876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F8F2761-D1EB-8153-6AD4-50A39482D4EB}"/>
              </a:ext>
            </a:extLst>
          </p:cNvPr>
          <p:cNvSpPr/>
          <p:nvPr/>
        </p:nvSpPr>
        <p:spPr>
          <a:xfrm>
            <a:off x="275852" y="2878962"/>
            <a:ext cx="13164293" cy="693901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32D0ABD-6F4B-7BD0-84A3-EEB03A1BF3E0}"/>
              </a:ext>
            </a:extLst>
          </p:cNvPr>
          <p:cNvSpPr/>
          <p:nvPr/>
        </p:nvSpPr>
        <p:spPr>
          <a:xfrm>
            <a:off x="-1" y="752746"/>
            <a:ext cx="13716001" cy="178239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0385BD9-16EE-55C1-52BB-DE53118D60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242015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B1C8A59-A793-6381-5D6C-76BF06BBAFB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77D418-25EA-AC07-2180-BD96FBC6E7A0}"/>
              </a:ext>
            </a:extLst>
          </p:cNvPr>
          <p:cNvSpPr txBox="1"/>
          <p:nvPr/>
        </p:nvSpPr>
        <p:spPr>
          <a:xfrm>
            <a:off x="275851" y="807182"/>
            <a:ext cx="1236531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140A609A-DAC1-E2D3-79CF-27AD4C772D98}"/>
              </a:ext>
            </a:extLst>
          </p:cNvPr>
          <p:cNvSpPr txBox="1"/>
          <p:nvPr/>
        </p:nvSpPr>
        <p:spPr>
          <a:xfrm>
            <a:off x="2962290" y="30099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F55D48-FD16-B159-3762-CAC39D7488E0}"/>
              </a:ext>
            </a:extLst>
          </p:cNvPr>
          <p:cNvSpPr txBox="1"/>
          <p:nvPr/>
        </p:nvSpPr>
        <p:spPr>
          <a:xfrm>
            <a:off x="2997850" y="903942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0B84FD8-0905-CA00-FE39-F8798090B9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800" y="3543300"/>
            <a:ext cx="13135345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86138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3941147"/>
            <a:ext cx="108965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إنجاز عمليات طرح الأعداد العشرية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" b="5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61ED309-F58F-E4A9-7A97-5F7E2E010F50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5D4E1B-E9ED-E533-1FBC-BC2DC039012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 سنتدرب على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عمليات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أعداد عشرية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C1EBEF5-D50B-011E-A59D-0353498C73F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8424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9AAB1BEB-E8A7-2D52-CCC7-BAB5A2CD5C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73721" y="3975006"/>
            <a:ext cx="7568555" cy="503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6A071-1979-B994-050C-28A439F185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1B81EE8-3706-906E-7A6A-6441D4657D0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73D613C-3A0F-4934-03C1-9B4D5AF8DD55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663C9B-1B1B-6B21-597A-125CEE4688C2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877E496-FED3-C027-4450-563935ADE438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طرح عددين عشريين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33003A9-B8CC-4FA5-C142-80C7C2D4B17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C351BC5-AB61-6060-D05A-5379EEB398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813757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17" name="Groupe 16">
            <a:extLst>
              <a:ext uri="{FF2B5EF4-FFF2-40B4-BE49-F238E27FC236}">
                <a16:creationId xmlns:a16="http://schemas.microsoft.com/office/drawing/2014/main" id="{2B109890-78BD-D796-C420-D0571B14B2F3}"/>
              </a:ext>
            </a:extLst>
          </p:cNvPr>
          <p:cNvGrpSpPr/>
          <p:nvPr/>
        </p:nvGrpSpPr>
        <p:grpSpPr>
          <a:xfrm>
            <a:off x="5412814" y="3606459"/>
            <a:ext cx="6552918" cy="6335477"/>
            <a:chOff x="5423146" y="2984386"/>
            <a:chExt cx="6552918" cy="6335477"/>
          </a:xfrm>
        </p:grpSpPr>
        <p:pic>
          <p:nvPicPr>
            <p:cNvPr id="13" name="Image 12" descr="Une image contenant capture d’écran, Rectangle, cadre photo, art&#10;&#10;Le contenu généré par l’IA peut être incorrect.">
              <a:extLst>
                <a:ext uri="{FF2B5EF4-FFF2-40B4-BE49-F238E27FC236}">
                  <a16:creationId xmlns:a16="http://schemas.microsoft.com/office/drawing/2014/main" id="{F6A62829-14C0-C7B5-855B-DD3ED28128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7138" b="30357"/>
            <a:stretch>
              <a:fillRect/>
            </a:stretch>
          </p:blipFill>
          <p:spPr>
            <a:xfrm>
              <a:off x="5910504" y="2984386"/>
              <a:ext cx="5239166" cy="2750873"/>
            </a:xfrm>
            <a:prstGeom prst="rect">
              <a:avLst/>
            </a:prstGeom>
          </p:spPr>
        </p:pic>
        <p:pic>
          <p:nvPicPr>
            <p:cNvPr id="11" name="Image 10">
              <a:extLst>
                <a:ext uri="{FF2B5EF4-FFF2-40B4-BE49-F238E27FC236}">
                  <a16:creationId xmlns:a16="http://schemas.microsoft.com/office/drawing/2014/main" id="{F2682B34-3ED3-8646-52AC-3A49C57E102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5423146" y="4957286"/>
              <a:ext cx="6552918" cy="4362577"/>
            </a:xfrm>
            <a:prstGeom prst="rect">
              <a:avLst/>
            </a:prstGeom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1B80BE7-B4E8-A021-393E-D703D5F31E7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E15DA6F-6156-6FEE-8E98-6C960A71E663}"/>
              </a:ext>
            </a:extLst>
          </p:cNvPr>
          <p:cNvSpPr txBox="1"/>
          <p:nvPr/>
        </p:nvSpPr>
        <p:spPr>
          <a:xfrm>
            <a:off x="976645" y="4939423"/>
            <a:ext cx="321435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طرح عددين عشريين.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4392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8BDBC-14B0-5F45-F8F5-A311760E9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B8FD47-DD7D-042A-796D-8D921D3D1A6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CFF0C0-EA91-3420-92F9-70CF8311E05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B6A9DA-E4AD-289C-C415-F7DD42B2D3D1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AB418E-90D5-DFC6-CB25-9A3DB05B9936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تابعوا معي سأقوم بنمذجة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طرح عددين عشريين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24,56 + 13,28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89A76AE-F100-928C-6615-3CA97896DAA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480FF6-B9B5-A05D-8DE7-08FE57E78ADF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3" name="Image 12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FF984E9A-4FE4-0BD0-D2EF-713F33D88A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5900172" y="3916627"/>
            <a:ext cx="5239166" cy="275087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E9C7674-B8FD-9512-ED22-B34E55247A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229" y="3606459"/>
            <a:ext cx="4762500" cy="4762500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193BD19F-C79A-17B2-956E-39CC5AD5672B}"/>
              </a:ext>
            </a:extLst>
          </p:cNvPr>
          <p:cNvSpPr txBox="1"/>
          <p:nvPr/>
        </p:nvSpPr>
        <p:spPr>
          <a:xfrm>
            <a:off x="976645" y="4939423"/>
            <a:ext cx="3214355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نمذجة 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إنجاز عملية طرح عددين عشريين.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46D0301-990F-CE8B-A5BF-FD4F4E352B51}"/>
              </a:ext>
            </a:extLst>
          </p:cNvPr>
          <p:cNvSpPr txBox="1"/>
          <p:nvPr/>
        </p:nvSpPr>
        <p:spPr>
          <a:xfrm>
            <a:off x="6386155" y="4602481"/>
            <a:ext cx="42672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8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24,56 - 13,</a:t>
            </a:r>
            <a:r>
              <a:rPr lang="ar-MA" sz="88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fr-FR" sz="88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8</a:t>
            </a:r>
            <a:endParaRPr lang="fr-FR" sz="8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6591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C6D3D-E6A1-24CB-C644-AF9F26483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D646EB8-07C1-DCA3-568D-3970E5F7BC0F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590307-49DB-F7D9-95A4-5904CF94F43D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9D185-ECFE-465D-F945-C0702769E84D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CC60751-C8D9-2856-F75F-BCA96C24EDAF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أضع العملية بشكل صحيح بحيث تكون كل منزلة تحت مثيلتها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6198F13-ABA6-A41E-3960-499565AAA9B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5F31CC0-B5EE-ED71-AA16-204D08DC8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20141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D9965E7-8DF5-8A8A-46A3-D439605AE1B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0575726"/>
              </p:ext>
            </p:extLst>
          </p:nvPr>
        </p:nvGraphicFramePr>
        <p:xfrm>
          <a:off x="2667000" y="4175100"/>
          <a:ext cx="5112000" cy="46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8000">
                  <a:extLst>
                    <a:ext uri="{9D8B030D-6E8A-4147-A177-3AD203B41FA5}">
                      <a16:colId xmlns:a16="http://schemas.microsoft.com/office/drawing/2014/main" val="29802275"/>
                    </a:ext>
                  </a:extLst>
                </a:gridCol>
                <a:gridCol w="1278000">
                  <a:extLst>
                    <a:ext uri="{9D8B030D-6E8A-4147-A177-3AD203B41FA5}">
                      <a16:colId xmlns:a16="http://schemas.microsoft.com/office/drawing/2014/main" val="3645892979"/>
                    </a:ext>
                  </a:extLst>
                </a:gridCol>
                <a:gridCol w="1278000">
                  <a:extLst>
                    <a:ext uri="{9D8B030D-6E8A-4147-A177-3AD203B41FA5}">
                      <a16:colId xmlns:a16="http://schemas.microsoft.com/office/drawing/2014/main" val="1860720485"/>
                    </a:ext>
                  </a:extLst>
                </a:gridCol>
                <a:gridCol w="1278000">
                  <a:extLst>
                    <a:ext uri="{9D8B030D-6E8A-4147-A177-3AD203B41FA5}">
                      <a16:colId xmlns:a16="http://schemas.microsoft.com/office/drawing/2014/main" val="1637730238"/>
                    </a:ext>
                  </a:extLst>
                </a:gridCol>
              </a:tblGrid>
              <a:tr h="936000">
                <a:tc>
                  <a:txBody>
                    <a:bodyPr/>
                    <a:lstStyle/>
                    <a:p>
                      <a:pPr algn="ctr"/>
                      <a:r>
                        <a:rPr lang="ar-MA" sz="2400" dirty="0">
                          <a:solidFill>
                            <a:schemeClr val="tx1"/>
                          </a:solidFill>
                        </a:rPr>
                        <a:t>عشرات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2400" dirty="0">
                          <a:solidFill>
                            <a:schemeClr val="tx1"/>
                          </a:solidFill>
                        </a:rPr>
                        <a:t>وحدات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2400" dirty="0">
                          <a:solidFill>
                            <a:schemeClr val="tx1"/>
                          </a:solidFill>
                        </a:rPr>
                        <a:t>أعشار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MA" sz="2400" dirty="0">
                          <a:solidFill>
                            <a:schemeClr val="tx1"/>
                          </a:solidFill>
                        </a:rPr>
                        <a:t>أجزاء المئة</a:t>
                      </a:r>
                      <a:endParaRPr lang="fr-FR" sz="2400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1849207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9155606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/>
                      <a:endParaRPr lang="fr-FR" sz="5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5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5400" b="1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54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2357951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54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7522591"/>
                  </a:ext>
                </a:extLst>
              </a:tr>
              <a:tr h="936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5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5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5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54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1299710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B37EFA18-F985-9D37-A178-07CFAD5BAC1A}"/>
              </a:ext>
            </a:extLst>
          </p:cNvPr>
          <p:cNvSpPr txBox="1"/>
          <p:nvPr/>
        </p:nvSpPr>
        <p:spPr>
          <a:xfrm>
            <a:off x="5053494" y="5295900"/>
            <a:ext cx="339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8AAE993-AA6F-3A42-4485-541A4700FC52}"/>
              </a:ext>
            </a:extLst>
          </p:cNvPr>
          <p:cNvSpPr txBox="1"/>
          <p:nvPr/>
        </p:nvSpPr>
        <p:spPr>
          <a:xfrm>
            <a:off x="5071188" y="7124700"/>
            <a:ext cx="339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75DD099-C087-91F0-54A6-47DBAE0FF79B}"/>
              </a:ext>
            </a:extLst>
          </p:cNvPr>
          <p:cNvSpPr txBox="1"/>
          <p:nvPr/>
        </p:nvSpPr>
        <p:spPr>
          <a:xfrm>
            <a:off x="5071188" y="8002369"/>
            <a:ext cx="3390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graphicFrame>
        <p:nvGraphicFramePr>
          <p:cNvPr id="21" name="Tableau 20">
            <a:extLst>
              <a:ext uri="{FF2B5EF4-FFF2-40B4-BE49-F238E27FC236}">
                <a16:creationId xmlns:a16="http://schemas.microsoft.com/office/drawing/2014/main" id="{86560405-D276-8E5D-DD64-8E5EF98824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618976"/>
              </p:ext>
            </p:extLst>
          </p:nvPr>
        </p:nvGraphicFramePr>
        <p:xfrm>
          <a:off x="8201909" y="5295900"/>
          <a:ext cx="3768012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68012">
                  <a:extLst>
                    <a:ext uri="{9D8B030D-6E8A-4147-A177-3AD203B41FA5}">
                      <a16:colId xmlns:a16="http://schemas.microsoft.com/office/drawing/2014/main" val="2650645657"/>
                    </a:ext>
                  </a:extLst>
                </a:gridCol>
              </a:tblGrid>
              <a:tr h="540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3600" b="1" kern="1200" dirty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fr-FR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6 - 8 = 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688307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4 - 2 = 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757163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4 - 3 =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76446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0" algn="ctr" defTabSz="685783" rtl="0" eaLnBrk="1" latinLnBrk="0" hangingPunct="1"/>
                      <a:r>
                        <a:rPr lang="fr-FR" sz="36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2 - 1 = 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2365356"/>
                  </a:ext>
                </a:extLst>
              </a:tr>
            </a:tbl>
          </a:graphicData>
        </a:graphic>
      </p:graphicFrame>
      <p:sp>
        <p:nvSpPr>
          <p:cNvPr id="22" name="ZoneTexte 21">
            <a:extLst>
              <a:ext uri="{FF2B5EF4-FFF2-40B4-BE49-F238E27FC236}">
                <a16:creationId xmlns:a16="http://schemas.microsoft.com/office/drawing/2014/main" id="{F7AAB913-D15D-D94F-353D-190E454C2C09}"/>
              </a:ext>
            </a:extLst>
          </p:cNvPr>
          <p:cNvSpPr txBox="1"/>
          <p:nvPr/>
        </p:nvSpPr>
        <p:spPr>
          <a:xfrm>
            <a:off x="5553576" y="4986634"/>
            <a:ext cx="3390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26" name="Signe Moins 25">
            <a:extLst>
              <a:ext uri="{FF2B5EF4-FFF2-40B4-BE49-F238E27FC236}">
                <a16:creationId xmlns:a16="http://schemas.microsoft.com/office/drawing/2014/main" id="{85545C50-7367-13A9-E7FD-BC02EEC61C1B}"/>
              </a:ext>
            </a:extLst>
          </p:cNvPr>
          <p:cNvSpPr/>
          <p:nvPr/>
        </p:nvSpPr>
        <p:spPr>
          <a:xfrm>
            <a:off x="1669793" y="6271260"/>
            <a:ext cx="616121" cy="6096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A44F42CA-122F-9AC4-810C-D5A13FD9378E}"/>
              </a:ext>
            </a:extLst>
          </p:cNvPr>
          <p:cNvSpPr txBox="1"/>
          <p:nvPr/>
        </p:nvSpPr>
        <p:spPr>
          <a:xfrm>
            <a:off x="6731683" y="4986635"/>
            <a:ext cx="5315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16</a:t>
            </a:r>
          </a:p>
        </p:txBody>
      </p:sp>
      <p:cxnSp>
        <p:nvCxnSpPr>
          <p:cNvPr id="30" name="Connecteur droit 29">
            <a:extLst>
              <a:ext uri="{FF2B5EF4-FFF2-40B4-BE49-F238E27FC236}">
                <a16:creationId xmlns:a16="http://schemas.microsoft.com/office/drawing/2014/main" id="{D9C1AC0E-E63C-A4CC-A416-27583532D95B}"/>
              </a:ext>
            </a:extLst>
          </p:cNvPr>
          <p:cNvCxnSpPr>
            <a:cxnSpLocks/>
          </p:cNvCxnSpPr>
          <p:nvPr/>
        </p:nvCxnSpPr>
        <p:spPr>
          <a:xfrm flipH="1">
            <a:off x="6831753" y="5379719"/>
            <a:ext cx="681110" cy="4572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necteur droit 31">
            <a:extLst>
              <a:ext uri="{FF2B5EF4-FFF2-40B4-BE49-F238E27FC236}">
                <a16:creationId xmlns:a16="http://schemas.microsoft.com/office/drawing/2014/main" id="{DC84D540-459E-2BB0-8306-C3E59BE60A63}"/>
              </a:ext>
            </a:extLst>
          </p:cNvPr>
          <p:cNvCxnSpPr>
            <a:cxnSpLocks/>
          </p:cNvCxnSpPr>
          <p:nvPr/>
        </p:nvCxnSpPr>
        <p:spPr>
          <a:xfrm flipH="1">
            <a:off x="5440670" y="5390465"/>
            <a:ext cx="681110" cy="4572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95405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7DE50-47CC-A206-74F0-DC407F081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91B304A-585A-30AA-9CCC-04E7D4668A2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D732D1-EF04-6C11-BE13-353FBE5F90EC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8228410-3C45-8873-21DB-0D04D6F6610A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A342F2-DD4B-9C0D-9413-2607FA88D662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جيدا،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أضع العملية بشكل صحيح بحيث تكون كل منزلة تحت مثيلتها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4125869-76D6-1423-D111-514FC7E8C5C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7241CD-30DB-FAE4-1880-67447F1F02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12B4ED3-5EFC-4FF8-D8E6-973CDEDC65A8}"/>
              </a:ext>
            </a:extLst>
          </p:cNvPr>
          <p:cNvSpPr txBox="1"/>
          <p:nvPr/>
        </p:nvSpPr>
        <p:spPr>
          <a:xfrm>
            <a:off x="6149696" y="4991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954954E-BB74-6380-84CE-C6DB61931051}"/>
              </a:ext>
            </a:extLst>
          </p:cNvPr>
          <p:cNvSpPr txBox="1"/>
          <p:nvPr/>
        </p:nvSpPr>
        <p:spPr>
          <a:xfrm>
            <a:off x="6151028" y="61523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D7AFED-0C04-BF1C-3F13-192B2FE5B465}"/>
              </a:ext>
            </a:extLst>
          </p:cNvPr>
          <p:cNvSpPr txBox="1"/>
          <p:nvPr/>
        </p:nvSpPr>
        <p:spPr>
          <a:xfrm>
            <a:off x="5221550" y="77015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9216C28-FE6F-4ADF-FB0A-767859D552A8}"/>
              </a:ext>
            </a:extLst>
          </p:cNvPr>
          <p:cNvSpPr txBox="1"/>
          <p:nvPr/>
        </p:nvSpPr>
        <p:spPr>
          <a:xfrm>
            <a:off x="5236628" y="49911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310FEE2-7FAE-D14D-4292-B4882D0727B5}"/>
              </a:ext>
            </a:extLst>
          </p:cNvPr>
          <p:cNvSpPr txBox="1"/>
          <p:nvPr/>
        </p:nvSpPr>
        <p:spPr>
          <a:xfrm>
            <a:off x="6066809" y="7682983"/>
            <a:ext cx="1011772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1</a:t>
            </a:r>
            <a:endParaRPr lang="fr-FR" sz="80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41A5947-454A-C576-A767-82A15F477003}"/>
              </a:ext>
            </a:extLst>
          </p:cNvPr>
          <p:cNvCxnSpPr>
            <a:cxnSpLocks/>
          </p:cNvCxnSpPr>
          <p:nvPr/>
        </p:nvCxnSpPr>
        <p:spPr>
          <a:xfrm flipH="1">
            <a:off x="4343400" y="7506504"/>
            <a:ext cx="4191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CE3E704A-AD54-EE12-C367-43418A687B55}"/>
              </a:ext>
            </a:extLst>
          </p:cNvPr>
          <p:cNvSpPr txBox="1"/>
          <p:nvPr/>
        </p:nvSpPr>
        <p:spPr>
          <a:xfrm>
            <a:off x="5236628" y="61493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727C391-A16D-9624-B14A-7BD86D4062B6}"/>
              </a:ext>
            </a:extLst>
          </p:cNvPr>
          <p:cNvSpPr txBox="1"/>
          <p:nvPr/>
        </p:nvSpPr>
        <p:spPr>
          <a:xfrm>
            <a:off x="7754774" y="4552433"/>
            <a:ext cx="834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16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C0FC33B2-ED2A-F9B3-6C38-F6C9003FB7C3}"/>
              </a:ext>
            </a:extLst>
          </p:cNvPr>
          <p:cNvSpPr txBox="1"/>
          <p:nvPr/>
        </p:nvSpPr>
        <p:spPr>
          <a:xfrm>
            <a:off x="7700202" y="5001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6</a:t>
            </a:r>
            <a:endParaRPr lang="fr-FR" sz="80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E6B1B2B-2261-EC05-340E-15836190AC62}"/>
              </a:ext>
            </a:extLst>
          </p:cNvPr>
          <p:cNvSpPr txBox="1"/>
          <p:nvPr/>
        </p:nvSpPr>
        <p:spPr>
          <a:xfrm>
            <a:off x="6913028" y="50019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8563619A-C4F8-2750-EB26-27AEF94F2FCE}"/>
              </a:ext>
            </a:extLst>
          </p:cNvPr>
          <p:cNvSpPr txBox="1"/>
          <p:nvPr/>
        </p:nvSpPr>
        <p:spPr>
          <a:xfrm>
            <a:off x="7700202" y="61414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0E6F5C5-E68D-05F8-3E0E-2DCD0527903B}"/>
              </a:ext>
            </a:extLst>
          </p:cNvPr>
          <p:cNvSpPr txBox="1"/>
          <p:nvPr/>
        </p:nvSpPr>
        <p:spPr>
          <a:xfrm>
            <a:off x="6913028" y="61414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6D60D80-4140-AA39-7F82-5FAA3C317553}"/>
              </a:ext>
            </a:extLst>
          </p:cNvPr>
          <p:cNvSpPr txBox="1"/>
          <p:nvPr/>
        </p:nvSpPr>
        <p:spPr>
          <a:xfrm>
            <a:off x="7747553" y="77015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8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6A29C99E-8C57-298E-F468-D7723BB40C29}"/>
              </a:ext>
            </a:extLst>
          </p:cNvPr>
          <p:cNvSpPr txBox="1"/>
          <p:nvPr/>
        </p:nvSpPr>
        <p:spPr>
          <a:xfrm>
            <a:off x="6913028" y="77015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EAC4EA6F-C49E-7E43-2761-4EB862867A0C}"/>
              </a:ext>
            </a:extLst>
          </p:cNvPr>
          <p:cNvSpPr txBox="1"/>
          <p:nvPr/>
        </p:nvSpPr>
        <p:spPr>
          <a:xfrm>
            <a:off x="6743522" y="5379303"/>
            <a:ext cx="33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462153E6-63A2-4B90-85AD-10CDC23522CF}"/>
              </a:ext>
            </a:extLst>
          </p:cNvPr>
          <p:cNvSpPr txBox="1"/>
          <p:nvPr/>
        </p:nvSpPr>
        <p:spPr>
          <a:xfrm>
            <a:off x="6705600" y="6523107"/>
            <a:ext cx="33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F0C5B3F-073F-A12C-E0E0-A673D08EF127}"/>
              </a:ext>
            </a:extLst>
          </p:cNvPr>
          <p:cNvSpPr txBox="1"/>
          <p:nvPr/>
        </p:nvSpPr>
        <p:spPr>
          <a:xfrm>
            <a:off x="6629400" y="8039904"/>
            <a:ext cx="33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8154AFAC-9149-47B1-DFFB-A6BD038E1F61}"/>
              </a:ext>
            </a:extLst>
          </p:cNvPr>
          <p:cNvSpPr txBox="1"/>
          <p:nvPr/>
        </p:nvSpPr>
        <p:spPr>
          <a:xfrm>
            <a:off x="7037390" y="4576017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4</a:t>
            </a:r>
            <a:endParaRPr lang="fr-FR" sz="2400" b="1" dirty="0">
              <a:solidFill>
                <a:srgbClr val="00B050"/>
              </a:solidFill>
            </a:endParaRPr>
          </a:p>
        </p:txBody>
      </p: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D449C054-F28C-8F4E-E162-487B086A206C}"/>
              </a:ext>
            </a:extLst>
          </p:cNvPr>
          <p:cNvCxnSpPr>
            <a:cxnSpLocks/>
          </p:cNvCxnSpPr>
          <p:nvPr/>
        </p:nvCxnSpPr>
        <p:spPr>
          <a:xfrm flipH="1">
            <a:off x="7656590" y="5379303"/>
            <a:ext cx="799184" cy="5242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Connecteur droit 37">
            <a:extLst>
              <a:ext uri="{FF2B5EF4-FFF2-40B4-BE49-F238E27FC236}">
                <a16:creationId xmlns:a16="http://schemas.microsoft.com/office/drawing/2014/main" id="{664B6503-5FB4-D541-BFD7-2E1DA5B127D5}"/>
              </a:ext>
            </a:extLst>
          </p:cNvPr>
          <p:cNvCxnSpPr>
            <a:cxnSpLocks/>
          </p:cNvCxnSpPr>
          <p:nvPr/>
        </p:nvCxnSpPr>
        <p:spPr>
          <a:xfrm flipH="1">
            <a:off x="6955590" y="5267818"/>
            <a:ext cx="799184" cy="5242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Signe Moins 38">
            <a:extLst>
              <a:ext uri="{FF2B5EF4-FFF2-40B4-BE49-F238E27FC236}">
                <a16:creationId xmlns:a16="http://schemas.microsoft.com/office/drawing/2014/main" id="{46A69047-7807-64BC-DF20-61C20589DC07}"/>
              </a:ext>
            </a:extLst>
          </p:cNvPr>
          <p:cNvSpPr/>
          <p:nvPr/>
        </p:nvSpPr>
        <p:spPr>
          <a:xfrm>
            <a:off x="3831517" y="5996122"/>
            <a:ext cx="616121" cy="6096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25702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5D7A05-FAB4-FCA8-D58D-7C5B191110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0DFDD5-E3E8-E042-A42A-A85A43F624E4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A84E2A1-5C05-2C80-717D-5C810A2EA0AE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C02B98-0141-3214-CEE4-74F472E066A5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1E2565F-C91F-DA60-FA11-7F93F1C736F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9B1B59-5304-5C9D-26F4-07900C79797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ZoneTexte 12">
            <a:extLst>
              <a:ext uri="{FF2B5EF4-FFF2-40B4-BE49-F238E27FC236}">
                <a16:creationId xmlns:a16="http://schemas.microsoft.com/office/drawing/2014/main" id="{E2A1B8B6-8BC3-9F9B-30A0-E4C426161DD4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ضعوا وأنجزوا العملية التالية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capture d’écran, Rectangle, cadre photo, art&#10;&#10;Le contenu généré par l’IA peut être incorrect.">
            <a:extLst>
              <a:ext uri="{FF2B5EF4-FFF2-40B4-BE49-F238E27FC236}">
                <a16:creationId xmlns:a16="http://schemas.microsoft.com/office/drawing/2014/main" id="{A7C9674D-E6A7-DC98-E424-8494A861D8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38" b="30357"/>
          <a:stretch>
            <a:fillRect/>
          </a:stretch>
        </p:blipFill>
        <p:spPr>
          <a:xfrm>
            <a:off x="2514600" y="3916627"/>
            <a:ext cx="8624738" cy="452849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C141C597-8AC7-6F8E-7645-FB593016227A}"/>
              </a:ext>
            </a:extLst>
          </p:cNvPr>
          <p:cNvSpPr txBox="1"/>
          <p:nvPr/>
        </p:nvSpPr>
        <p:spPr>
          <a:xfrm>
            <a:off x="3543299" y="5249852"/>
            <a:ext cx="66294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247,83 </a:t>
            </a:r>
            <a:r>
              <a:rPr lang="ar-MA" sz="115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r>
              <a:rPr lang="fr-FR" sz="115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195,49</a:t>
            </a:r>
            <a:endParaRPr lang="fr-FR" sz="11500" dirty="0">
              <a:solidFill>
                <a:schemeClr val="bg1"/>
              </a:solidFill>
            </a:endParaRPr>
          </a:p>
        </p:txBody>
      </p:sp>
      <p:pic>
        <p:nvPicPr>
          <p:cNvPr id="21" name="Image 20" descr="Une image contenant Rectangle, capture d’écran, vert, carré&#10;&#10;Le contenu généré par l’IA peut être incorrect.">
            <a:extLst>
              <a:ext uri="{FF2B5EF4-FFF2-40B4-BE49-F238E27FC236}">
                <a16:creationId xmlns:a16="http://schemas.microsoft.com/office/drawing/2014/main" id="{2F3E6FBB-8513-0CED-06D7-B5EBE47BEF3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77" t="21200" r="8808" b="27600"/>
          <a:stretch>
            <a:fillRect/>
          </a:stretch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47441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2F3442-EDCE-428C-9B7A-602C0FCCF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E2814D9-0B4F-F815-6983-9DA758883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79748BB-BF0C-EFB1-EC99-9EF4A0DA8060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0196F3B-D2C1-80B4-DF51-9DA808BE6649}"/>
              </a:ext>
            </a:extLst>
          </p:cNvPr>
          <p:cNvSpPr/>
          <p:nvPr/>
        </p:nvSpPr>
        <p:spPr>
          <a:xfrm>
            <a:off x="-1" y="796747"/>
            <a:ext cx="13716001" cy="19083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E672EC93-D1A4-8F07-9D22-BD01CEECBDBE}"/>
              </a:ext>
            </a:extLst>
          </p:cNvPr>
          <p:cNvSpPr txBox="1"/>
          <p:nvPr/>
        </p:nvSpPr>
        <p:spPr>
          <a:xfrm>
            <a:off x="1905000" y="863026"/>
            <a:ext cx="105346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B1848A3-1789-E5BB-3BA1-1F341E7ED25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790CA6-8437-CB4B-6A3F-1D05F71F26F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8DD066A-E110-EC98-0983-B2F013515176}"/>
              </a:ext>
            </a:extLst>
          </p:cNvPr>
          <p:cNvSpPr txBox="1"/>
          <p:nvPr/>
        </p:nvSpPr>
        <p:spPr>
          <a:xfrm>
            <a:off x="6149696" y="5219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7</a:t>
            </a:r>
            <a:endParaRPr lang="fr-FR" sz="8000" b="1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6628E0E-5265-803F-28E9-7012EF56ADD1}"/>
              </a:ext>
            </a:extLst>
          </p:cNvPr>
          <p:cNvSpPr txBox="1"/>
          <p:nvPr/>
        </p:nvSpPr>
        <p:spPr>
          <a:xfrm>
            <a:off x="6151028" y="638096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5</a:t>
            </a:r>
            <a:endParaRPr lang="fr-FR" sz="8000" b="1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2DB6F62-7ABB-5B33-6C8E-551644721646}"/>
              </a:ext>
            </a:extLst>
          </p:cNvPr>
          <p:cNvSpPr txBox="1"/>
          <p:nvPr/>
        </p:nvSpPr>
        <p:spPr>
          <a:xfrm>
            <a:off x="5221550" y="79301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5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AFD46AA-949B-1C61-75F0-1F7A47FECF66}"/>
              </a:ext>
            </a:extLst>
          </p:cNvPr>
          <p:cNvSpPr txBox="1"/>
          <p:nvPr/>
        </p:nvSpPr>
        <p:spPr>
          <a:xfrm>
            <a:off x="5236628" y="5219700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CE07954-9EC4-8702-FD00-53AF7AFBD0A6}"/>
              </a:ext>
            </a:extLst>
          </p:cNvPr>
          <p:cNvSpPr txBox="1"/>
          <p:nvPr/>
        </p:nvSpPr>
        <p:spPr>
          <a:xfrm>
            <a:off x="6074828" y="7934861"/>
            <a:ext cx="1011772" cy="1323439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2</a:t>
            </a:r>
            <a:endParaRPr lang="fr-FR" sz="8000" b="1" dirty="0">
              <a:solidFill>
                <a:srgbClr val="C00000"/>
              </a:solidFill>
            </a:endParaRP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31E1EFA8-B45B-7953-A76B-A86322E4C250}"/>
              </a:ext>
            </a:extLst>
          </p:cNvPr>
          <p:cNvCxnSpPr>
            <a:cxnSpLocks/>
          </p:cNvCxnSpPr>
          <p:nvPr/>
        </p:nvCxnSpPr>
        <p:spPr>
          <a:xfrm flipH="1">
            <a:off x="4343400" y="7735104"/>
            <a:ext cx="419100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ZoneTexte 13">
            <a:extLst>
              <a:ext uri="{FF2B5EF4-FFF2-40B4-BE49-F238E27FC236}">
                <a16:creationId xmlns:a16="http://schemas.microsoft.com/office/drawing/2014/main" id="{5260495E-1C5D-90D9-AD43-D7CB16CD183D}"/>
              </a:ext>
            </a:extLst>
          </p:cNvPr>
          <p:cNvSpPr txBox="1"/>
          <p:nvPr/>
        </p:nvSpPr>
        <p:spPr>
          <a:xfrm>
            <a:off x="5236628" y="6377993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BA170872-EF96-000A-D39E-21F6A42EE1A2}"/>
              </a:ext>
            </a:extLst>
          </p:cNvPr>
          <p:cNvSpPr txBox="1"/>
          <p:nvPr/>
        </p:nvSpPr>
        <p:spPr>
          <a:xfrm>
            <a:off x="7819041" y="4851699"/>
            <a:ext cx="777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13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79F49C8A-D556-71F2-8B37-9063DCFC1665}"/>
              </a:ext>
            </a:extLst>
          </p:cNvPr>
          <p:cNvSpPr txBox="1"/>
          <p:nvPr/>
        </p:nvSpPr>
        <p:spPr>
          <a:xfrm>
            <a:off x="7700202" y="52305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3</a:t>
            </a:r>
            <a:endParaRPr lang="fr-FR" sz="8000" b="1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CC1ABCE3-EF6A-82F4-AC60-C8CBD2D05A5A}"/>
              </a:ext>
            </a:extLst>
          </p:cNvPr>
          <p:cNvSpPr txBox="1"/>
          <p:nvPr/>
        </p:nvSpPr>
        <p:spPr>
          <a:xfrm>
            <a:off x="6913028" y="5230564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8</a:t>
            </a:r>
            <a:endParaRPr lang="fr-FR" sz="8000" b="1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597A4934-47E5-4026-49C3-D23A10BE8218}"/>
              </a:ext>
            </a:extLst>
          </p:cNvPr>
          <p:cNvSpPr txBox="1"/>
          <p:nvPr/>
        </p:nvSpPr>
        <p:spPr>
          <a:xfrm>
            <a:off x="7700202" y="6370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9</a:t>
            </a:r>
            <a:endParaRPr lang="fr-FR" sz="8000" b="1" dirty="0"/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CF2DDF0E-9D4B-A5C4-D033-A637A7E3C16D}"/>
              </a:ext>
            </a:extLst>
          </p:cNvPr>
          <p:cNvSpPr txBox="1"/>
          <p:nvPr/>
        </p:nvSpPr>
        <p:spPr>
          <a:xfrm>
            <a:off x="6913028" y="63700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4</a:t>
            </a:r>
            <a:endParaRPr lang="fr-FR" sz="8000" b="1" dirty="0"/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31C55079-7FD7-925A-4B2E-7FE6526CB35B}"/>
              </a:ext>
            </a:extLst>
          </p:cNvPr>
          <p:cNvSpPr txBox="1"/>
          <p:nvPr/>
        </p:nvSpPr>
        <p:spPr>
          <a:xfrm>
            <a:off x="7747553" y="79301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4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86C06543-B494-4800-894D-4E4B4A662143}"/>
              </a:ext>
            </a:extLst>
          </p:cNvPr>
          <p:cNvSpPr txBox="1"/>
          <p:nvPr/>
        </p:nvSpPr>
        <p:spPr>
          <a:xfrm>
            <a:off x="6913028" y="793017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3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D4D26C43-9927-0C02-834A-45C1937141C8}"/>
              </a:ext>
            </a:extLst>
          </p:cNvPr>
          <p:cNvSpPr txBox="1"/>
          <p:nvPr/>
        </p:nvSpPr>
        <p:spPr>
          <a:xfrm>
            <a:off x="6743522" y="5607903"/>
            <a:ext cx="33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C6990AD1-F790-3D96-F7F6-FA96D92F56DE}"/>
              </a:ext>
            </a:extLst>
          </p:cNvPr>
          <p:cNvSpPr txBox="1"/>
          <p:nvPr/>
        </p:nvSpPr>
        <p:spPr>
          <a:xfrm>
            <a:off x="6705600" y="6751707"/>
            <a:ext cx="33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6D60BDB1-234B-19B6-16E0-C9FE10186D58}"/>
              </a:ext>
            </a:extLst>
          </p:cNvPr>
          <p:cNvSpPr txBox="1"/>
          <p:nvPr/>
        </p:nvSpPr>
        <p:spPr>
          <a:xfrm>
            <a:off x="6629400" y="8268504"/>
            <a:ext cx="3390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b="1" dirty="0">
                <a:solidFill>
                  <a:srgbClr val="FF0000"/>
                </a:solidFill>
              </a:rPr>
              <a:t>,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17FEF655-E62B-1501-5D98-248FC5368E92}"/>
              </a:ext>
            </a:extLst>
          </p:cNvPr>
          <p:cNvSpPr txBox="1"/>
          <p:nvPr/>
        </p:nvSpPr>
        <p:spPr>
          <a:xfrm>
            <a:off x="6991498" y="4820334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7</a:t>
            </a:r>
            <a:endParaRPr lang="fr-FR" sz="2400" b="1" dirty="0">
              <a:solidFill>
                <a:srgbClr val="00B050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6B4D014-EC28-213A-E611-5FC93DDF65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96" b="5996"/>
          <a:stretch/>
        </p:blipFill>
        <p:spPr>
          <a:xfrm>
            <a:off x="590932" y="998124"/>
            <a:ext cx="1295400" cy="81866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A62E511-F1D2-50D8-3F7D-BE9EFBDF1EC8}"/>
              </a:ext>
            </a:extLst>
          </p:cNvPr>
          <p:cNvSpPr txBox="1"/>
          <p:nvPr/>
        </p:nvSpPr>
        <p:spPr>
          <a:xfrm>
            <a:off x="4477594" y="523829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2</a:t>
            </a:r>
            <a:endParaRPr lang="fr-FR" sz="8000" b="1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C59B209-1B0C-2EB0-2D0C-3FBC8B5BA03F}"/>
              </a:ext>
            </a:extLst>
          </p:cNvPr>
          <p:cNvSpPr txBox="1"/>
          <p:nvPr/>
        </p:nvSpPr>
        <p:spPr>
          <a:xfrm>
            <a:off x="4477594" y="6396589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/>
              <a:t>1</a:t>
            </a:r>
            <a:endParaRPr lang="fr-FR" sz="8000" b="1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493074-B2D8-EE73-DE46-5D0F87B76CBD}"/>
              </a:ext>
            </a:extLst>
          </p:cNvPr>
          <p:cNvSpPr txBox="1"/>
          <p:nvPr/>
        </p:nvSpPr>
        <p:spPr>
          <a:xfrm>
            <a:off x="4477594" y="7943266"/>
            <a:ext cx="101177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8000" b="1" dirty="0">
                <a:solidFill>
                  <a:srgbClr val="C00000"/>
                </a:solidFill>
              </a:rPr>
              <a:t>0</a:t>
            </a:r>
            <a:endParaRPr lang="fr-FR" sz="8000" b="1" dirty="0">
              <a:solidFill>
                <a:srgbClr val="C00000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1E6B4458-E0FA-65B3-8B0C-9EEA52C74F3F}"/>
              </a:ext>
            </a:extLst>
          </p:cNvPr>
          <p:cNvSpPr txBox="1"/>
          <p:nvPr/>
        </p:nvSpPr>
        <p:spPr>
          <a:xfrm>
            <a:off x="5354555" y="4875750"/>
            <a:ext cx="7031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14</a:t>
            </a:r>
            <a:endParaRPr lang="fr-FR" sz="2400" b="1" dirty="0">
              <a:solidFill>
                <a:srgbClr val="00B05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88768F95-D445-7D18-451C-565991BA3420}"/>
              </a:ext>
            </a:extLst>
          </p:cNvPr>
          <p:cNvSpPr txBox="1"/>
          <p:nvPr/>
        </p:nvSpPr>
        <p:spPr>
          <a:xfrm>
            <a:off x="4591687" y="4867591"/>
            <a:ext cx="6000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3600" b="1" dirty="0">
                <a:solidFill>
                  <a:srgbClr val="00B050"/>
                </a:solidFill>
              </a:rPr>
              <a:t>1</a:t>
            </a:r>
            <a:endParaRPr lang="fr-FR" sz="2400" b="1" dirty="0">
              <a:solidFill>
                <a:srgbClr val="00B050"/>
              </a:solidFill>
            </a:endParaRP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26C5ECD-9037-E92F-701E-E8CDCE185AF9}"/>
              </a:ext>
            </a:extLst>
          </p:cNvPr>
          <p:cNvCxnSpPr>
            <a:cxnSpLocks/>
          </p:cNvCxnSpPr>
          <p:nvPr/>
        </p:nvCxnSpPr>
        <p:spPr>
          <a:xfrm flipH="1">
            <a:off x="6863951" y="5541612"/>
            <a:ext cx="799184" cy="5242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D8340C13-A98E-4D6D-AC91-5E301EA058BC}"/>
              </a:ext>
            </a:extLst>
          </p:cNvPr>
          <p:cNvCxnSpPr>
            <a:cxnSpLocks/>
          </p:cNvCxnSpPr>
          <p:nvPr/>
        </p:nvCxnSpPr>
        <p:spPr>
          <a:xfrm flipH="1">
            <a:off x="7808990" y="5531703"/>
            <a:ext cx="799184" cy="5242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7C45C884-38B2-7454-AA3D-0B1D05202755}"/>
              </a:ext>
            </a:extLst>
          </p:cNvPr>
          <p:cNvCxnSpPr>
            <a:cxnSpLocks/>
          </p:cNvCxnSpPr>
          <p:nvPr/>
        </p:nvCxnSpPr>
        <p:spPr>
          <a:xfrm flipH="1">
            <a:off x="4469328" y="5498030"/>
            <a:ext cx="799184" cy="5242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4749A3FA-8B23-86BF-7AF9-4308298F944B}"/>
              </a:ext>
            </a:extLst>
          </p:cNvPr>
          <p:cNvCxnSpPr>
            <a:cxnSpLocks/>
          </p:cNvCxnSpPr>
          <p:nvPr/>
        </p:nvCxnSpPr>
        <p:spPr>
          <a:xfrm flipH="1">
            <a:off x="5248437" y="5531702"/>
            <a:ext cx="799184" cy="524295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Signe Moins 36">
            <a:extLst>
              <a:ext uri="{FF2B5EF4-FFF2-40B4-BE49-F238E27FC236}">
                <a16:creationId xmlns:a16="http://schemas.microsoft.com/office/drawing/2014/main" id="{0A908383-8C1C-E2B4-1000-70BF63B16DE8}"/>
              </a:ext>
            </a:extLst>
          </p:cNvPr>
          <p:cNvSpPr/>
          <p:nvPr/>
        </p:nvSpPr>
        <p:spPr>
          <a:xfrm>
            <a:off x="3359806" y="6238339"/>
            <a:ext cx="616121" cy="609600"/>
          </a:xfrm>
          <a:prstGeom prst="mathMin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32536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7205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2286000" y="3223519"/>
            <a:ext cx="79248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نجاز عملية </a:t>
            </a:r>
            <a:r>
              <a:rPr lang="ar-MA" sz="4400" noProof="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عددين عشريين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الأولى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الثانية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الثالثة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719062" y="5181749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أضع العملية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بشكل صحيح بحيث تكون كل منزلة تحت مثيلتها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488311" y="6134790"/>
            <a:ext cx="103232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أبدأ بالطرح من اليمين كما في الأعداد الصحيحة الطبيعية؛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71142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أنزل الفاصلة عندما أصل إليها؛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B2CC52E-3212-6F07-3DC2-E9B0458275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82319" y="8034555"/>
            <a:ext cx="12339934" cy="886229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9AB9A88D-1C12-B3AB-6BFB-DA139460A73E}"/>
              </a:ext>
            </a:extLst>
          </p:cNvPr>
          <p:cNvSpPr txBox="1"/>
          <p:nvPr/>
        </p:nvSpPr>
        <p:spPr>
          <a:xfrm>
            <a:off x="10947798" y="789043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الخطوة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الرابعة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FC4EEE-A80E-1FC2-492B-8DCB618BE03C}"/>
              </a:ext>
            </a:extLst>
          </p:cNvPr>
          <p:cNvSpPr txBox="1"/>
          <p:nvPr/>
        </p:nvSpPr>
        <p:spPr>
          <a:xfrm>
            <a:off x="914400" y="8104882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أقوم بالمبادلة إذا كان المطروح منه أصغر من المطروح.</a:t>
            </a: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97770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56B0D9-2D95-8D87-27D6-432DFA0DF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CB9FA0-CE77-7A82-E98D-40FC53A111D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D0E43D5-2ECC-4374-B16F-04927FFC1A5A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5FDD31-0C94-94ED-C5B8-8E7E9BDF60EB}"/>
              </a:ext>
            </a:extLst>
          </p:cNvPr>
          <p:cNvSpPr/>
          <p:nvPr/>
        </p:nvSpPr>
        <p:spPr>
          <a:xfrm>
            <a:off x="-1" y="796748"/>
            <a:ext cx="13716001" cy="1905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DB08951-F97C-7CF7-B9FB-41F9B465F7B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025EEC5-223C-476F-6232-25A7DA4E899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14D5C6C-9458-08B3-74A3-A185D7EB0866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44 وأنجزوا التمرين رقم 3.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4 دقائق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7AA955F9-57E1-2EBE-B34B-CE6BA7F8A6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78328" y="4748687"/>
            <a:ext cx="13161818" cy="35978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43547F8-EABE-D67F-EFBE-1C195A5E6535}"/>
              </a:ext>
            </a:extLst>
          </p:cNvPr>
          <p:cNvSpPr/>
          <p:nvPr/>
        </p:nvSpPr>
        <p:spPr>
          <a:xfrm>
            <a:off x="275851" y="5148389"/>
            <a:ext cx="7620000" cy="33695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06097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121951-8C0C-58F6-0FE8-AEF90B129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9FA797D-79D8-4204-2634-F345DA6B0E6D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41C0BCE-2ED9-D594-B37A-4662BC6DFB2F}"/>
              </a:ext>
            </a:extLst>
          </p:cNvPr>
          <p:cNvSpPr/>
          <p:nvPr/>
        </p:nvSpPr>
        <p:spPr>
          <a:xfrm>
            <a:off x="275854" y="3086100"/>
            <a:ext cx="13164293" cy="6858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40CE112-D8D6-1018-6212-33FCAECF49AF}"/>
              </a:ext>
            </a:extLst>
          </p:cNvPr>
          <p:cNvSpPr/>
          <p:nvPr/>
        </p:nvSpPr>
        <p:spPr>
          <a:xfrm>
            <a:off x="-1" y="796748"/>
            <a:ext cx="13716001" cy="120968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240AF3AC-36BB-EF56-5520-69A7DB62BF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7695EC-FEC9-4CE4-F1F6-36E3354341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546792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87C47A6-A755-BC95-8A24-7EC940CD414B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6DBCFB8-5F06-A638-1E27-1F45F0797702}"/>
              </a:ext>
            </a:extLst>
          </p:cNvPr>
          <p:cNvSpPr txBox="1"/>
          <p:nvPr/>
        </p:nvSpPr>
        <p:spPr>
          <a:xfrm>
            <a:off x="2962290" y="321202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036C8BB-7A9B-BCF9-60DD-DD696DC320AC}"/>
              </a:ext>
            </a:extLst>
          </p:cNvPr>
          <p:cNvSpPr txBox="1"/>
          <p:nvPr/>
        </p:nvSpPr>
        <p:spPr>
          <a:xfrm>
            <a:off x="2997850" y="88773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5A1A8BDF-ABFB-9C35-B0E8-E19876DEBF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582" y="4557787"/>
            <a:ext cx="13114564" cy="358488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4A5A544C-CF81-E4B9-9C25-02F07DD331C1}"/>
              </a:ext>
            </a:extLst>
          </p:cNvPr>
          <p:cNvSpPr/>
          <p:nvPr/>
        </p:nvSpPr>
        <p:spPr>
          <a:xfrm>
            <a:off x="381000" y="4991099"/>
            <a:ext cx="7620000" cy="3369551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39799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530D-DDFD-12D9-4640-9ECF3F1F43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AD9D85-37D6-EB9D-84B6-509194D261F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335D8E9-7BF8-3278-5D50-AF7AA4220E37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D54ADC62-904D-82CA-C736-6BFD98B0F26B}"/>
              </a:ext>
            </a:extLst>
          </p:cNvPr>
          <p:cNvSpPr txBox="1"/>
          <p:nvPr/>
        </p:nvSpPr>
        <p:spPr>
          <a:xfrm>
            <a:off x="1143000" y="4312503"/>
            <a:ext cx="105156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التدرب على حل المسائل باستعمال استراتيجية الأسئلة الأربعة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103261-4696-347D-43E8-827D53102610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وحل المسائل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3D18E475-9605-C20E-B443-32242509D7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1CB5CD5F-DB1D-DEFA-D2ED-72F8C27ADE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10" name="Image 9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06E4964C-E590-F577-4456-3BC7A49637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66" t="4255" r="50434" b="64450"/>
          <a:stretch>
            <a:fillRect/>
          </a:stretch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21949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37CFFD-D22B-68B6-5FBC-AD50328A2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7783297-3CF2-D0B8-3FD6-C91A5D6D797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ED9F8F-061B-9547-C090-2A20178F3131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C8D2699-2238-AD67-2CA3-3548D3239D1A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0174F8-68CE-2E36-4923-05B19970F70E}"/>
              </a:ext>
            </a:extLst>
          </p:cNvPr>
          <p:cNvSpPr txBox="1"/>
          <p:nvPr/>
        </p:nvSpPr>
        <p:spPr>
          <a:xfrm>
            <a:off x="1905000" y="863026"/>
            <a:ext cx="105346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تابعوا معي سأقرأ المسألة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تعرض المسألة على المسلاط العاكس ويقرأها الأستاذ قراءة واضحة ومتأنية.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91BFBBD-7DFF-E309-3F0E-E3CA7A64D13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10ED185-DD67-D569-876D-2CC3F4445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705861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3" name="Rectangle : coins arrondis 4">
            <a:extLst>
              <a:ext uri="{FF2B5EF4-FFF2-40B4-BE49-F238E27FC236}">
                <a16:creationId xmlns:a16="http://schemas.microsoft.com/office/drawing/2014/main" id="{1A031717-73CD-0951-20C9-8369B8428738}"/>
              </a:ext>
            </a:extLst>
          </p:cNvPr>
          <p:cNvSpPr/>
          <p:nvPr/>
        </p:nvSpPr>
        <p:spPr>
          <a:xfrm>
            <a:off x="1638297" y="3420423"/>
            <a:ext cx="10439401" cy="5906208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علي كتاب اللغة العربية ب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 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وكتاب الرياضيات بثمن يقل عن كتاب اللغة العربية ب </a:t>
            </a:r>
            <a:r>
              <a:rPr lang="fr-FR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9,60</a:t>
            </a:r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66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ثمن كتاب الرياضيات؟</a:t>
            </a:r>
          </a:p>
        </p:txBody>
      </p:sp>
      <p:pic>
        <p:nvPicPr>
          <p:cNvPr id="4" name="Image 3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19C6A2EB-F020-E434-DC09-6A9546C024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1" t="6698" r="51095" b="64450"/>
          <a:stretch>
            <a:fillRect/>
          </a:stretch>
        </p:blipFill>
        <p:spPr>
          <a:xfrm>
            <a:off x="591614" y="1058801"/>
            <a:ext cx="887015" cy="1059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8037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1447801" y="4882189"/>
            <a:ext cx="10134599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676400" y="4926897"/>
            <a:ext cx="89107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وترتيب الأعداد العشرية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الأعداد العشرية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5541DB-EB1A-F23F-45D0-500D2EF7EC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C60BDB6-22FD-B048-EA5F-F53EE3E43C3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374577-FDCB-6295-0D15-BB2DFD6D896B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34BFD71-C61E-D28C-1118-8DBE310FFFAF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9F7067C-FE0B-28CE-EE19-06FA5CE5773E}"/>
              </a:ext>
            </a:extLst>
          </p:cNvPr>
          <p:cNvSpPr txBox="1"/>
          <p:nvPr/>
        </p:nvSpPr>
        <p:spPr>
          <a:xfrm>
            <a:off x="1447800" y="863026"/>
            <a:ext cx="109918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أغمضوا أعينكم وحاولوا تخيل المسألة.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S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 سلسلة من الأسئلة لمساعدة المتعلمين على فهم المسألة والتعرف على العملية المناسبة.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1BFE3053-8428-0CA4-A31B-BA7F4B7398A2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0E4C6D-AAA7-1F7B-B51A-B4B71C4209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564783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6" name="Image 5" descr="Une image contenant Visage humain, garçon, jeune enfant, clipart&#10;&#10;Le contenu généré par l’IA peut être incorrect.">
            <a:extLst>
              <a:ext uri="{FF2B5EF4-FFF2-40B4-BE49-F238E27FC236}">
                <a16:creationId xmlns:a16="http://schemas.microsoft.com/office/drawing/2014/main" id="{621C1C4E-8385-CC6E-2769-9EB21903B6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49" t="6792" r="22549" b="30223"/>
          <a:stretch>
            <a:fillRect/>
          </a:stretch>
        </p:blipFill>
        <p:spPr>
          <a:xfrm>
            <a:off x="3271481" y="3771900"/>
            <a:ext cx="7173037" cy="4651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36486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D11628-30C0-3281-D539-E8A31B04D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2C9150A-F1E8-6112-3488-CF5C4935389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AD85831-BF5E-6A30-CB92-5977AA2CF65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728FC54-D7F3-1E1D-3D01-4867E4E8781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FA6371-3340-980E-3191-9F7D0092AE7A}"/>
              </a:ext>
            </a:extLst>
          </p:cNvPr>
          <p:cNvSpPr txBox="1"/>
          <p:nvPr/>
        </p:nvSpPr>
        <p:spPr>
          <a:xfrm>
            <a:off x="426372" y="863026"/>
            <a:ext cx="12013246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كيفية حل المسالة باستخدام استراتيجية الأسئلة الأربعة.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سنحاول أولا 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3BF9FCFD-4FA2-29D8-286F-876A9152AEE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803669C-31B9-B378-0A86-FAC3913D3A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7502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360461D-15D5-1798-FB68-87C070157503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7D6AD83C-CA08-4A93-D444-BEB7913CF2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097942-D08F-493F-C2CF-33E36FFBAB4F}"/>
              </a:ext>
            </a:extLst>
          </p:cNvPr>
          <p:cNvSpPr/>
          <p:nvPr/>
        </p:nvSpPr>
        <p:spPr>
          <a:xfrm>
            <a:off x="7606033" y="3086100"/>
            <a:ext cx="5576567" cy="58746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علي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وكتاب الرياضيات بثمن يقل عن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9,60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ثمن كتاب الرياضيات؟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CD99393-0540-3845-4661-C17952A22FE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الأول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2484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1E5E6F-FDE3-18C5-881D-03475FBC0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5A8165-F766-04C6-6659-BBA82A9CBF4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218A58-6665-B3D8-AE00-6DC068E9E52F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B702228-AA72-C71A-5739-49E74A4FB1F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CDE9201-434B-98D2-7387-2C8475FCA1AE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الأول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2448BA-282D-1B7D-FD80-D3DE81F5260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5AD0B5-92BE-3851-1DFD-269197CEC8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454446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F2FB7331-4504-3B3F-81EF-851AC7D6C3D5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FBA3388-7778-9811-AB32-6CBF466B62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7D1EBC0C-3868-B2C7-CD55-E01D5C8F0228}"/>
              </a:ext>
            </a:extLst>
          </p:cNvPr>
          <p:cNvSpPr/>
          <p:nvPr/>
        </p:nvSpPr>
        <p:spPr>
          <a:xfrm>
            <a:off x="7664345" y="2836774"/>
            <a:ext cx="5625284" cy="61032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علي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وكتاب الرياضيات بثمن يقل عن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9,60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ثمن كتاب الرياضيات؟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5FAEB2C-A165-93A1-1106-0AC6BCF5EF4B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المعلومات الواردة في المسألة؟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822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358F44-A0EF-75D9-A97B-422D59165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D20D8D-9912-7293-59B8-99D18311EE8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47BCD46-627A-E3A5-7BF2-58113283DD9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BB9493-58D1-A9C3-A6CD-939F5BF0961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07D7385-0243-E910-0662-5890F4364CD8}"/>
              </a:ext>
            </a:extLst>
          </p:cNvPr>
          <p:cNvSpPr txBox="1"/>
          <p:nvPr/>
        </p:nvSpPr>
        <p:spPr>
          <a:xfrm>
            <a:off x="1905000" y="1012969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يوجه الأستاذ المتعلمين لاستخراج المعلومات الواردة في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784AFFC-1F48-098B-16B4-C066DF2A7F6E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C02DB60-C93F-3E13-AA72-DE674D0623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328775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3205596-09E5-901D-4AE4-3CF2605E53C5}"/>
              </a:ext>
            </a:extLst>
          </p:cNvPr>
          <p:cNvSpPr/>
          <p:nvPr/>
        </p:nvSpPr>
        <p:spPr>
          <a:xfrm>
            <a:off x="829410" y="30861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3" name="Image 12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EE3BD902-A3FA-8698-9231-3B472EE1AD1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2136" y="397835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797042F2-2BF8-B98A-08A4-F2A4E0BCEC84}"/>
              </a:ext>
            </a:extLst>
          </p:cNvPr>
          <p:cNvCxnSpPr/>
          <p:nvPr/>
        </p:nvCxnSpPr>
        <p:spPr>
          <a:xfrm>
            <a:off x="8095281" y="5295900"/>
            <a:ext cx="2826605" cy="0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3F98C9E1-085D-11A3-97B2-FB7FE085E4AB}"/>
              </a:ext>
            </a:extLst>
          </p:cNvPr>
          <p:cNvSpPr txBox="1"/>
          <p:nvPr/>
        </p:nvSpPr>
        <p:spPr>
          <a:xfrm>
            <a:off x="865986" y="4481496"/>
            <a:ext cx="563879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المعلومات الواردة في المسألة هي:</a:t>
            </a:r>
          </a:p>
          <a:p>
            <a:pPr marL="914400" lvl="0" indent="-914400" algn="r" rtl="1">
              <a:buFont typeface="+mj-lt"/>
              <a:buAutoNum type="arabicPeriod"/>
              <a:defRPr/>
            </a:pP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كتاب اللغة العربية هو </a:t>
            </a:r>
            <a:r>
              <a:rPr lang="fr-FR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</a:t>
            </a: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</a:p>
          <a:p>
            <a:pPr marL="914400" lvl="0" indent="-914400" algn="r" rtl="1">
              <a:buFont typeface="+mj-lt"/>
              <a:buAutoNum type="arabicPeriod"/>
              <a:defRPr/>
            </a:pP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يقل ثمن الرياضيات عن ثمن اللغة العربية ب </a:t>
            </a:r>
            <a:r>
              <a:rPr lang="fr-FR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9,60</a:t>
            </a:r>
            <a:r>
              <a:rPr lang="ar-MA" sz="48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  <a:endParaRPr lang="ar-SA" sz="48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Rectangle : coins arrondis 4">
            <a:extLst>
              <a:ext uri="{FF2B5EF4-FFF2-40B4-BE49-F238E27FC236}">
                <a16:creationId xmlns:a16="http://schemas.microsoft.com/office/drawing/2014/main" id="{B05ED069-2E39-CFFC-1849-0070BB4DC366}"/>
              </a:ext>
            </a:extLst>
          </p:cNvPr>
          <p:cNvSpPr/>
          <p:nvPr/>
        </p:nvSpPr>
        <p:spPr>
          <a:xfrm>
            <a:off x="7620000" y="2907663"/>
            <a:ext cx="5549017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علي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وكتاب الرياضيات بثمن يقل عن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9,60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ثمن كتاب الرياضيات؟</a:t>
            </a:r>
          </a:p>
        </p:txBody>
      </p:sp>
    </p:spTree>
    <p:extLst>
      <p:ext uri="{BB962C8B-B14F-4D97-AF65-F5344CB8AC3E}">
        <p14:creationId xmlns:p14="http://schemas.microsoft.com/office/powerpoint/2010/main" val="337161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210FE-DD3D-FA67-1652-F1E0B2988B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505CE8-B2BD-6CE5-1714-2EDEFCE4AA2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7A390C0-0CE2-73EC-E9D7-110C860E49FE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E7558BF-7F84-1EA6-196B-9F458D34AC8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BEB57C0-34E7-F061-2EB4-904632B08641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 الثاني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AA7ABC1-A3DA-4D7C-9B25-C93CF5E8132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ECAED0-8CAF-CCD2-248C-8D770B5ED9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60917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F595918-7B3C-4FDA-52AA-D3BB67524FB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24476F9-6DF3-B35D-A822-20BD6AAEE0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54DDCD5A-ED66-D623-2A54-C9E0967C1DE8}"/>
              </a:ext>
            </a:extLst>
          </p:cNvPr>
          <p:cNvSpPr/>
          <p:nvPr/>
        </p:nvSpPr>
        <p:spPr>
          <a:xfrm>
            <a:off x="7543800" y="3211656"/>
            <a:ext cx="5461524" cy="574905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علي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وكتاب الرياضيات بثمن يقل عن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9,60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ثمن كتاب الرياضيات؟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6A2449F-B68D-6557-63D8-D3EE57C5723E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1- 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 الثاني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0302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B85A6D-3194-C952-6A9F-F0EAF94817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2314193-6502-988B-986D-6E56A6A6D5B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1C08D9-1894-A519-3B37-834E4B0DB5D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7F08689-56A9-2CC8-9039-6FA8F59D3995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1258125-1811-ED4A-C58C-B10C4DB71BB1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 الثاني هو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FE4BCD29-4644-51D0-E845-A526AA771121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00C0FD-75F6-A272-2235-5D49279D7E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56855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8CDB436F-CB4A-E409-DABB-2B525C4A8E0B}"/>
              </a:ext>
            </a:extLst>
          </p:cNvPr>
          <p:cNvSpPr/>
          <p:nvPr/>
        </p:nvSpPr>
        <p:spPr>
          <a:xfrm>
            <a:off x="829678" y="308587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AF20D803-817C-DF22-7DE3-8581EE6D804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7763" y="3947266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Rectangle : coins arrondis 4">
            <a:extLst>
              <a:ext uri="{FF2B5EF4-FFF2-40B4-BE49-F238E27FC236}">
                <a16:creationId xmlns:a16="http://schemas.microsoft.com/office/drawing/2014/main" id="{47767E66-4B53-7874-9BE9-675F3189E063}"/>
              </a:ext>
            </a:extLst>
          </p:cNvPr>
          <p:cNvSpPr/>
          <p:nvPr/>
        </p:nvSpPr>
        <p:spPr>
          <a:xfrm>
            <a:off x="7644876" y="2949307"/>
            <a:ext cx="5385324" cy="6011407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علي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وكتاب الرياضيات بثمن يقل عن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9,60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ثمن كتاب الرياضيات؟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3EC488E-B28F-721F-DA27-1BE2A34CE70D}"/>
              </a:ext>
            </a:extLst>
          </p:cNvPr>
          <p:cNvSpPr txBox="1"/>
          <p:nvPr/>
        </p:nvSpPr>
        <p:spPr>
          <a:xfrm>
            <a:off x="1447800" y="4991100"/>
            <a:ext cx="5181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المطلوب مني؟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8421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B404EB-94C7-DF94-3684-5D53C7970A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AD8E642-566D-A5CC-1F46-B727FB0528C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51793D1-458A-56DC-8E45-E901E94B582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A8194C-1AB6-D85B-DD35-58BEF2735C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920DA8F-9D84-1A89-846A-6AB2408CEB0A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يتفاعل الأستاذ مع المتعلمين لتحديد المطلوب.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B706E82-F899-2320-6C68-704BA1D14B50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D6C31FE-7AA5-BA4B-3BBE-0F8EEB44F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124464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C058000A-7BBC-0401-3C35-C9944D0FF91D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52F2D333-FBE4-A2EA-11EA-97CFE9EE86D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1689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936322-FA47-7736-654E-124CFA4736CC}"/>
              </a:ext>
            </a:extLst>
          </p:cNvPr>
          <p:cNvSpPr txBox="1"/>
          <p:nvPr/>
        </p:nvSpPr>
        <p:spPr>
          <a:xfrm>
            <a:off x="1001529" y="5018037"/>
            <a:ext cx="56387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المط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وب هو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إيجاد ثمن كتاب الرياضيات.</a:t>
            </a:r>
            <a:endParaRPr kumimoji="0" lang="fr-FR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4">
            <a:extLst>
              <a:ext uri="{FF2B5EF4-FFF2-40B4-BE49-F238E27FC236}">
                <a16:creationId xmlns:a16="http://schemas.microsoft.com/office/drawing/2014/main" id="{58D8D48C-6B19-7BEF-A1F4-9886D8AA8886}"/>
              </a:ext>
            </a:extLst>
          </p:cNvPr>
          <p:cNvSpPr/>
          <p:nvPr/>
        </p:nvSpPr>
        <p:spPr>
          <a:xfrm>
            <a:off x="7647367" y="3162300"/>
            <a:ext cx="5382833" cy="5798414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علي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وكتاب الرياضيات بثمن يقل عن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9,60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ثمن كتاب الرياضيات؟</a:t>
            </a:r>
          </a:p>
        </p:txBody>
      </p:sp>
    </p:spTree>
    <p:extLst>
      <p:ext uri="{BB962C8B-B14F-4D97-AF65-F5344CB8AC3E}">
        <p14:creationId xmlns:p14="http://schemas.microsoft.com/office/powerpoint/2010/main" val="189816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8DC7E-8539-44B5-85C5-5928357728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69514BF-C8EF-291A-091C-4D165264419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C8B7D6-F87F-8911-707F-975112E5A91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2728129-9443-60BE-F7A1-9E9D62131288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A49BDB9-B976-F372-8B09-D1FA463878C5}"/>
              </a:ext>
            </a:extLst>
          </p:cNvPr>
          <p:cNvSpPr txBox="1"/>
          <p:nvPr/>
        </p:nvSpPr>
        <p:spPr>
          <a:xfrm>
            <a:off x="426372" y="863026"/>
            <a:ext cx="12013246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السؤالين الأخيرين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7ABBBD6-61F6-8D80-FE63-84F3221FEA06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D8097BC8-FB14-3B47-8660-7DBA4F89F7E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3150428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DFC577CF-E23F-E301-67A3-509DC90EBC7F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18C97457-0344-2A1E-B82A-7C8956A15F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1DC0D3B3-F331-24CE-552A-11EF600B586B}"/>
              </a:ext>
            </a:extLst>
          </p:cNvPr>
          <p:cNvSpPr/>
          <p:nvPr/>
        </p:nvSpPr>
        <p:spPr>
          <a:xfrm>
            <a:off x="7453633" y="3238500"/>
            <a:ext cx="5576567" cy="59399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علي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وكتاب الرياضيات بثمن يقل عن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9,60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ثمن كتاب الرياضيات؟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51B721E-D6C2-11A9-C88D-595C51D1B4B7}"/>
              </a:ext>
            </a:extLst>
          </p:cNvPr>
          <p:cNvSpPr txBox="1"/>
          <p:nvPr/>
        </p:nvSpPr>
        <p:spPr>
          <a:xfrm>
            <a:off x="1447800" y="4991100"/>
            <a:ext cx="5181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من يذكرني بالسؤالين الأخيرين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6627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F250E-E7F4-EC07-9AE3-5E824B025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132E951-F327-AC55-1AD8-24910DF2475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9CD851-BE81-5DE9-7DDA-0C49E59A6BAD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86B59A1-C933-DCC6-8274-D46F9F8D1B7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1E44A15-94A5-C00A-F261-7262870AA233}"/>
              </a:ext>
            </a:extLst>
          </p:cNvPr>
          <p:cNvSpPr txBox="1"/>
          <p:nvPr/>
        </p:nvSpPr>
        <p:spPr>
          <a:xfrm>
            <a:off x="1219200" y="863026"/>
            <a:ext cx="11220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السؤالان الأخيران هما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997F4C55-9226-7022-02F8-D8F34982084B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8CF3A36-CF9B-1BB2-92FE-4EDEF2C0B7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16076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E0C61EEE-FCF1-7C57-0E12-18A36DDFD2F9}"/>
              </a:ext>
            </a:extLst>
          </p:cNvPr>
          <p:cNvSpPr/>
          <p:nvPr/>
        </p:nvSpPr>
        <p:spPr>
          <a:xfrm>
            <a:off x="829410" y="3162300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السؤال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7" name="Image 6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44872814-96EC-BB9C-143F-80DE36E3BB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38718" y="4019999"/>
            <a:ext cx="6186141" cy="494071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1F3B69A7-C997-1D16-0371-DA44F336D683}"/>
              </a:ext>
            </a:extLst>
          </p:cNvPr>
          <p:cNvSpPr txBox="1"/>
          <p:nvPr/>
        </p:nvSpPr>
        <p:spPr>
          <a:xfrm>
            <a:off x="1066800" y="4991100"/>
            <a:ext cx="5562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3</a:t>
            </a:r>
            <a:r>
              <a:rPr kumimoji="0" lang="ar-SA" sz="6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ماذا علينا أن نفعل؟ ولماذا؟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38C1BA-C3B5-38CF-1E55-DCE3B0C65DBC}"/>
              </a:ext>
            </a:extLst>
          </p:cNvPr>
          <p:cNvSpPr/>
          <p:nvPr/>
        </p:nvSpPr>
        <p:spPr>
          <a:xfrm>
            <a:off x="7453633" y="3238500"/>
            <a:ext cx="5576567" cy="59399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علي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وكتاب الرياضيات بثمن يقل عن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9,60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ثمن كتاب الرياضيات؟</a:t>
            </a:r>
          </a:p>
        </p:txBody>
      </p:sp>
    </p:spTree>
    <p:extLst>
      <p:ext uri="{BB962C8B-B14F-4D97-AF65-F5344CB8AC3E}">
        <p14:creationId xmlns:p14="http://schemas.microsoft.com/office/powerpoint/2010/main" val="1298768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28E75-9A5E-C4A4-A67C-89555DE56D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A5F752B-F016-F41F-90B9-7DA979FEA43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45C1D9-73CD-E1E8-11C6-200658F52258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499A1C9-0B44-8FE3-309B-CB18AB5ACEB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F6857DD-67B9-4D48-8998-4043852CC9CB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الجواب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9280AB0-93F9-BB49-9359-E195B29A218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75BD1DB-D7F0-16DF-3511-1DB33FFAB41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933080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121FEF18-C2CB-BCAC-5EF5-BAC97B349304}"/>
              </a:ext>
            </a:extLst>
          </p:cNvPr>
          <p:cNvSpPr/>
          <p:nvPr/>
        </p:nvSpPr>
        <p:spPr>
          <a:xfrm>
            <a:off x="829410" y="3211656"/>
            <a:ext cx="6195450" cy="72940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الحل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C6C7A0D8-C905-A2EB-F0F1-2D677A74B2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67295" y="4020885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FEAE238-E531-FC01-75D5-37E7AEAEF68D}"/>
              </a:ext>
            </a:extLst>
          </p:cNvPr>
          <p:cNvSpPr txBox="1"/>
          <p:nvPr/>
        </p:nvSpPr>
        <p:spPr>
          <a:xfrm>
            <a:off x="591442" y="4209752"/>
            <a:ext cx="643341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lvl="0" indent="-914400" algn="r" rtl="1">
              <a:buFont typeface="+mj-lt"/>
              <a:buAutoNum type="arabicPeriod"/>
              <a:defRPr/>
            </a:pPr>
            <a:r>
              <a:rPr lang="ar-MA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ثمن كتاب اللغة العربية هو </a:t>
            </a:r>
            <a:r>
              <a:rPr lang="fr-FR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</a:t>
            </a:r>
            <a:r>
              <a:rPr lang="ar-MA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</a:p>
          <a:p>
            <a:pPr marL="914400" lvl="0" indent="-914400" algn="r" rtl="1">
              <a:buFont typeface="+mj-lt"/>
              <a:buAutoNum type="arabicPeriod"/>
              <a:defRPr/>
            </a:pPr>
            <a:r>
              <a:rPr lang="ar-MA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يقل ثمن الرياضيات عن ثمن اللغة العربية ب </a:t>
            </a:r>
            <a:r>
              <a:rPr lang="fr-FR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9,60</a:t>
            </a:r>
            <a:r>
              <a:rPr lang="ar-MA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</a:t>
            </a:r>
            <a:endParaRPr lang="ar-SA" sz="40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914400" lvl="0" indent="-914400" algn="r" rtl="1">
              <a:buFont typeface="+mj-lt"/>
              <a:buAutoNum type="arabicPeriod"/>
              <a:defRPr/>
            </a:pPr>
            <a:r>
              <a:rPr lang="ar-MA" sz="40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ثمن كتاب الرياضيات؟</a:t>
            </a:r>
            <a:endParaRPr lang="fr-FR" sz="4000" b="1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297B74F-1BDB-AC11-DF49-E566B62321DD}"/>
              </a:ext>
            </a:extLst>
          </p:cNvPr>
          <p:cNvSpPr txBox="1"/>
          <p:nvPr/>
        </p:nvSpPr>
        <p:spPr>
          <a:xfrm>
            <a:off x="304430" y="6536111"/>
            <a:ext cx="67204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عليّ أن أقوم بعملية </a:t>
            </a: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S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لإيجاد ثمن كتاب الرياضيات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SA" sz="44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4C5572F5-10AE-BB61-E15E-5AB929AACF31}"/>
              </a:ext>
            </a:extLst>
          </p:cNvPr>
          <p:cNvSpPr/>
          <p:nvPr/>
        </p:nvSpPr>
        <p:spPr>
          <a:xfrm>
            <a:off x="7453633" y="3238500"/>
            <a:ext cx="5576567" cy="59399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علي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وكتاب الرياضيات بثمن يقل عن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9,60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ثمن كتاب الرياضيات؟</a:t>
            </a:r>
          </a:p>
        </p:txBody>
      </p:sp>
    </p:spTree>
    <p:extLst>
      <p:ext uri="{BB962C8B-B14F-4D97-AF65-F5344CB8AC3E}">
        <p14:creationId xmlns:p14="http://schemas.microsoft.com/office/powerpoint/2010/main" val="4196002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8229600" y="3703632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2903841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4650916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30843" y="4506048"/>
            <a:ext cx="2126957" cy="285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E3F13-3199-65BD-6E3D-20BB142904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8D6C03-0D77-2FE8-BA0C-629F2C564D65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4E94366-57DA-540C-8CD3-E06AD68196E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800C298-D6B9-091C-2E87-4F86864848B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0DA01C2-DEB2-9836-8D76-AEC47158FD35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لاحظوا جيدا. لماذا سنجري عملية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الطرح</a:t>
            </a: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لإيجاد حل المسألة.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480D423-9065-F953-0B6E-E35B387F901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3752732-A4D0-5434-C8DD-C5845C5E57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296306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89507A1F-75DC-EA21-5F60-1C8CA34A81FA}"/>
              </a:ext>
            </a:extLst>
          </p:cNvPr>
          <p:cNvSpPr/>
          <p:nvPr/>
        </p:nvSpPr>
        <p:spPr>
          <a:xfrm>
            <a:off x="5054886" y="5326010"/>
            <a:ext cx="3324811" cy="19450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المبلغ الذي يقل به ثمن كتاب الرياضيات عن ثمن كتاب اللغة العربية</a:t>
            </a: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99474349-DAF7-8FA8-C807-051A9AC7D8B3}"/>
              </a:ext>
            </a:extLst>
          </p:cNvPr>
          <p:cNvSpPr/>
          <p:nvPr/>
        </p:nvSpPr>
        <p:spPr>
          <a:xfrm>
            <a:off x="457200" y="5326010"/>
            <a:ext cx="3476254" cy="19450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ثمن كتاب اللغة العربية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98B1E6E-7A25-E02A-D06E-BCFE88245077}"/>
              </a:ext>
            </a:extLst>
          </p:cNvPr>
          <p:cNvSpPr txBox="1"/>
          <p:nvPr/>
        </p:nvSpPr>
        <p:spPr>
          <a:xfrm>
            <a:off x="3924123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?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0246FD8-E232-D8DA-BA82-80D8C32BCB37}"/>
              </a:ext>
            </a:extLst>
          </p:cNvPr>
          <p:cNvSpPr txBox="1"/>
          <p:nvPr/>
        </p:nvSpPr>
        <p:spPr>
          <a:xfrm>
            <a:off x="8234565" y="497512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794FADF8-E1FA-F602-37C8-C3AEBF8BD545}"/>
              </a:ext>
            </a:extLst>
          </p:cNvPr>
          <p:cNvSpPr/>
          <p:nvPr/>
        </p:nvSpPr>
        <p:spPr>
          <a:xfrm>
            <a:off x="9501130" y="5228725"/>
            <a:ext cx="3723410" cy="2042383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ثمن كتاب الرياضيات</a:t>
            </a: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؟</a:t>
            </a:r>
            <a:endParaRPr kumimoji="0" lang="ar-MA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0089796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CE716F-96EC-2D69-C34B-5F7B744839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CB1023-028D-E7B4-0189-B1FD5E1E9939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E56B6F8-24F9-F75D-89C3-26720993981D}"/>
              </a:ext>
            </a:extLst>
          </p:cNvPr>
          <p:cNvSpPr/>
          <p:nvPr/>
        </p:nvSpPr>
        <p:spPr>
          <a:xfrm>
            <a:off x="275853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87079B3-D5B0-2876-556A-6B2147B5C7D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7FE31CD-2188-6425-0824-DD91DB634E58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نعم 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سنطرح المبلغ الذي يقل به ثمن كتاب الرياضيات من ثمن كتاب اللغة العربية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8EB9272A-DFE7-5D7C-9D6C-5FA4123B5CCD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5DF3E76-C079-A0A3-0D45-72029AA5B2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610478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 : coins arrondis 4">
            <a:extLst>
              <a:ext uri="{FF2B5EF4-FFF2-40B4-BE49-F238E27FC236}">
                <a16:creationId xmlns:a16="http://schemas.microsoft.com/office/drawing/2014/main" id="{0F45B6CE-0682-0637-53CD-50064C71BB67}"/>
              </a:ext>
            </a:extLst>
          </p:cNvPr>
          <p:cNvSpPr/>
          <p:nvPr/>
        </p:nvSpPr>
        <p:spPr>
          <a:xfrm>
            <a:off x="5257801" y="4838700"/>
            <a:ext cx="2943810" cy="2783298"/>
          </a:xfrm>
          <a:prstGeom prst="roundRect">
            <a:avLst/>
          </a:prstGeom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1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9,60</a:t>
            </a:r>
            <a:endParaRPr kumimoji="0" lang="ar-MA" sz="11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06D7EE0A-1425-4E58-A39E-AFBAA4FB7D76}"/>
              </a:ext>
            </a:extLst>
          </p:cNvPr>
          <p:cNvSpPr/>
          <p:nvPr/>
        </p:nvSpPr>
        <p:spPr>
          <a:xfrm>
            <a:off x="582034" y="4876060"/>
            <a:ext cx="3351420" cy="2783298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fr-FR" sz="115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</a:t>
            </a:r>
            <a:endParaRPr lang="ar-MA" sz="115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B243465-A6F8-5011-CDAF-EF9141DF7DDC}"/>
              </a:ext>
            </a:extLst>
          </p:cNvPr>
          <p:cNvSpPr txBox="1"/>
          <p:nvPr/>
        </p:nvSpPr>
        <p:spPr>
          <a:xfrm>
            <a:off x="4314453" y="5336685"/>
            <a:ext cx="1324347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11500" dirty="0">
                <a:solidFill>
                  <a:srgbClr val="FF0000"/>
                </a:solidFill>
                <a:latin typeface="Calibri"/>
                <a:cs typeface="Arial" panose="020B0604020202020204" pitchFamily="34" charset="0"/>
              </a:rPr>
              <a:t>-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DE474B2-986A-7D71-C3A1-B30A9B3707B4}"/>
              </a:ext>
            </a:extLst>
          </p:cNvPr>
          <p:cNvSpPr txBox="1"/>
          <p:nvPr/>
        </p:nvSpPr>
        <p:spPr>
          <a:xfrm>
            <a:off x="8201611" y="4906910"/>
            <a:ext cx="1324347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1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=</a:t>
            </a:r>
            <a:endParaRPr kumimoji="0" lang="fr-FR" sz="1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 : coins arrondis 4">
            <a:extLst>
              <a:ext uri="{FF2B5EF4-FFF2-40B4-BE49-F238E27FC236}">
                <a16:creationId xmlns:a16="http://schemas.microsoft.com/office/drawing/2014/main" id="{8A075C67-AD88-0F6E-2705-0CD7FC62CC77}"/>
              </a:ext>
            </a:extLst>
          </p:cNvPr>
          <p:cNvSpPr/>
          <p:nvPr/>
        </p:nvSpPr>
        <p:spPr>
          <a:xfrm>
            <a:off x="9864314" y="4838700"/>
            <a:ext cx="3165885" cy="2783298"/>
          </a:xfrm>
          <a:prstGeom prst="round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ثمن كتاب الرياضيات</a:t>
            </a:r>
            <a:r>
              <a:rPr lang="ar-S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؟</a:t>
            </a:r>
            <a:endParaRPr lang="ar-MA" sz="54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83496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EC21FB-B672-B7DA-932F-D8D90E2BC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9E5252-F8A0-D1D0-73C6-B6A7BAA2895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F199E3B-D9BB-8B14-5C74-027F468F9C10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E4AC312-6E0F-C758-87D7-172515235327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6D2526C-13C0-BA6F-D715-376D98F5A1F6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المسألة.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51F3161B-C60A-5F07-B77C-43C8EF17D1D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491AC2B-9BF3-B4E8-FB72-557C3F8A72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2808927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1" name="Rectangle : coins arrondis 20">
            <a:extLst>
              <a:ext uri="{FF2B5EF4-FFF2-40B4-BE49-F238E27FC236}">
                <a16:creationId xmlns:a16="http://schemas.microsoft.com/office/drawing/2014/main" id="{93FDB0FE-B454-E7A5-AB5B-40A049B3C813}"/>
              </a:ext>
            </a:extLst>
          </p:cNvPr>
          <p:cNvSpPr/>
          <p:nvPr/>
        </p:nvSpPr>
        <p:spPr>
          <a:xfrm>
            <a:off x="457200" y="2866190"/>
            <a:ext cx="6567660" cy="107487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/>
            <a:r>
              <a:rPr lang="ar-MA" sz="40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ثمن كتاب الرياضيات؟</a:t>
            </a:r>
          </a:p>
        </p:txBody>
      </p:sp>
      <p:pic>
        <p:nvPicPr>
          <p:cNvPr id="5" name="Image 4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8D8DC509-D1F0-E64E-6007-9C9F751A34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19078" y="4019999"/>
            <a:ext cx="6186141" cy="49407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CCA494FA-7D87-F607-D9FE-6A507EDBD8E8}"/>
              </a:ext>
            </a:extLst>
          </p:cNvPr>
          <p:cNvSpPr txBox="1"/>
          <p:nvPr/>
        </p:nvSpPr>
        <p:spPr>
          <a:xfrm>
            <a:off x="320878" y="4728508"/>
            <a:ext cx="6918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  </a:t>
            </a: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المبلغ الذي أداه الأب هو</a:t>
            </a:r>
            <a:r>
              <a:rPr kumimoji="0" lang="ar-SA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</a:t>
            </a:r>
          </a:p>
          <a:p>
            <a:pPr lvl="0" algn="ctr" rtl="1">
              <a:defRPr/>
            </a:pPr>
            <a:r>
              <a:rPr lang="fr-FR" sz="72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 – 9,60 = 15,90</a:t>
            </a:r>
            <a:endParaRPr lang="ar-SA" sz="72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Rectangle : coins arrondis 4">
            <a:extLst>
              <a:ext uri="{FF2B5EF4-FFF2-40B4-BE49-F238E27FC236}">
                <a16:creationId xmlns:a16="http://schemas.microsoft.com/office/drawing/2014/main" id="{29F2AD3A-276C-D095-94F7-6223271709BC}"/>
              </a:ext>
            </a:extLst>
          </p:cNvPr>
          <p:cNvSpPr/>
          <p:nvPr/>
        </p:nvSpPr>
        <p:spPr>
          <a:xfrm>
            <a:off x="7453633" y="3238500"/>
            <a:ext cx="5576567" cy="5939998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اشترى علي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25,50 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درهما، وكتاب الرياضيات بثمن يقل عن كتاب اللغة العربية ب </a:t>
            </a:r>
            <a:r>
              <a:rPr lang="fr-FR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9,60</a:t>
            </a:r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درهما.</a:t>
            </a:r>
          </a:p>
          <a:p>
            <a:pPr algn="r" rtl="1"/>
            <a:r>
              <a:rPr lang="ar-MA" sz="5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ثمن كتاب الرياضيات؟</a:t>
            </a:r>
          </a:p>
        </p:txBody>
      </p:sp>
    </p:spTree>
    <p:extLst>
      <p:ext uri="{BB962C8B-B14F-4D97-AF65-F5344CB8AC3E}">
        <p14:creationId xmlns:p14="http://schemas.microsoft.com/office/powerpoint/2010/main" val="6324185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A8FDA-48D5-8521-E234-86B4A36416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636C37-577B-B7FA-7F63-B545888BD317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10F852-CB4E-7D9A-55C9-3B70E7CCCB06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BA95C0-4B71-822C-F85C-B73C1C7C804F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F2AF786-7993-5661-D074-CE0CFD1772DA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CC7C191-FA67-6105-A932-4BD6AFA107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56432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44A231FD-E90E-23BF-BF65-F085B4CE0DC1}"/>
              </a:ext>
            </a:extLst>
          </p:cNvPr>
          <p:cNvSpPr txBox="1"/>
          <p:nvPr/>
        </p:nvSpPr>
        <p:spPr>
          <a:xfrm>
            <a:off x="275851" y="882595"/>
            <a:ext cx="12344993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44 وأنجزوا التمرين رقم 4.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لديكم دقيقتان للإنجاز سيحصل الأسرع منكم والذي لديه أكبر عدد من الإجابات الصحيحة على نجمة.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8127C5A-8A14-1E01-AE99-E4F2D9FC3E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836" y="3830352"/>
            <a:ext cx="13085364" cy="460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507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7DFA38-B236-6F29-271F-D018183541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5A0BE4-1377-48E1-26E7-DC8CACA2332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D57424-334A-7BC2-A877-D111D78FDA64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2A924B9-302F-54B3-0ED2-6F57C2BCDA00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6648D9A-C272-933D-0058-94A5209ECA53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03382C-D1AB-0B6C-CC5A-ED812C7BF9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2861462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الحساب الذهني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D8CD3DE9-CE4A-7156-7074-B4E1604EC981}"/>
              </a:ext>
            </a:extLst>
          </p:cNvPr>
          <p:cNvSpPr txBox="1"/>
          <p:nvPr/>
        </p:nvSpPr>
        <p:spPr>
          <a:xfrm>
            <a:off x="275851" y="882595"/>
            <a:ext cx="12344993" cy="873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E42F42-A5F5-C9A3-36DD-5C75884B0B99}"/>
              </a:ext>
            </a:extLst>
          </p:cNvPr>
          <p:cNvSpPr txBox="1"/>
          <p:nvPr/>
        </p:nvSpPr>
        <p:spPr>
          <a:xfrm>
            <a:off x="2962290" y="2705100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CECAE81-B27C-94F2-8976-B001103E5E03}"/>
              </a:ext>
            </a:extLst>
          </p:cNvPr>
          <p:cNvSpPr txBox="1"/>
          <p:nvPr/>
        </p:nvSpPr>
        <p:spPr>
          <a:xfrm>
            <a:off x="2997850" y="9317749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تمنح النجمة للفائز في نهاية التصحيح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CECE88B-506F-67A6-BF24-73C27CDC83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25836" y="3830352"/>
            <a:ext cx="13085364" cy="4600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57551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725874" y="2596548"/>
            <a:ext cx="6103926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لعبة: بطاقات تفكيك 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" r="3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84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بطاقات تفكيك الأعداد..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بطاقات تفكيك الأعداد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0443813-8A0F-8EC1-732E-D35FF66249DB}"/>
              </a:ext>
            </a:extLst>
          </p:cNvPr>
          <p:cNvGrpSpPr/>
          <p:nvPr/>
        </p:nvGrpSpPr>
        <p:grpSpPr>
          <a:xfrm>
            <a:off x="2846511" y="4172837"/>
            <a:ext cx="2717752" cy="3034617"/>
            <a:chOff x="7560235" y="3823383"/>
            <a:chExt cx="2717752" cy="3034617"/>
          </a:xfrm>
        </p:grpSpPr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7581B00B-796C-1C78-E163-63DEF7100D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C4661DFF-6376-0525-BCEC-63F0E4DD041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6C3215D-98ED-60D1-0701-CD4428EE6201}"/>
              </a:ext>
            </a:extLst>
          </p:cNvPr>
          <p:cNvGrpSpPr/>
          <p:nvPr/>
        </p:nvGrpSpPr>
        <p:grpSpPr>
          <a:xfrm>
            <a:off x="1612084" y="6914875"/>
            <a:ext cx="2593303" cy="1791249"/>
            <a:chOff x="1732052" y="4407217"/>
            <a:chExt cx="2593303" cy="1791249"/>
          </a:xfrm>
        </p:grpSpPr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E0FD1EF0-AE5F-627D-CAB9-B1398CF9CF7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13" name="Picture 3">
              <a:extLst>
                <a:ext uri="{FF2B5EF4-FFF2-40B4-BE49-F238E27FC236}">
                  <a16:creationId xmlns:a16="http://schemas.microsoft.com/office/drawing/2014/main" id="{B0AC2441-2DBA-09C8-6A03-25E1EDC2D4C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7823771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العمليات المتبقية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منازلهم مع تذكيرهم بأن مراقبة ال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SA" sz="4000" b="1" dirty="0" err="1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726562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2699829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9">
            <a:extLst>
              <a:ext uri="{FF2B5EF4-FFF2-40B4-BE49-F238E27FC236}">
                <a16:creationId xmlns:a16="http://schemas.microsoft.com/office/drawing/2014/main" id="{012274C8-4202-ED21-27B5-4518142E87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50019" y="2234489"/>
          <a:ext cx="13415962" cy="65776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765887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600" b="1" dirty="0"/>
                        <a:t>سيرورة الإنجاز</a:t>
                      </a:r>
                      <a:endParaRPr lang="fr-MA" sz="3600" b="1" dirty="0"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692251"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/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27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2700" b="1" dirty="0">
                          <a:cs typeface="+mj-cs"/>
                        </a:rPr>
                        <a:t>التهيئة</a:t>
                      </a:r>
                      <a:endParaRPr lang="fr-MA" sz="2300" b="1" dirty="0">
                        <a:latin typeface="Dubai" panose="020B0503030403030204" pitchFamily="34" charset="-78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662554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cs typeface="+mj-cs"/>
                        </a:rPr>
                        <a:t>1) </a:t>
                      </a:r>
                      <a:r>
                        <a:rPr lang="ar-MA" sz="3200" b="1" kern="1200" dirty="0">
                          <a:solidFill>
                            <a:schemeClr val="tx1"/>
                          </a:solidFill>
                        </a:rPr>
                        <a:t>النمذجة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4456950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3592560" y="4610988"/>
            <a:ext cx="9544050" cy="32142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10287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1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00FFFF"/>
                </a:highlight>
                <a:uLnTx/>
                <a:uFillTx/>
                <a:latin typeface="Dubai" panose="020B0503030403030204" pitchFamily="34" charset="-78"/>
                <a:ea typeface="+mn-ea"/>
                <a:cs typeface="Arial" panose="020B0604020202020204" pitchFamily="34" charset="0"/>
              </a:rPr>
              <a:t>يقوم الميسر(ة) بنمذجة النشاط</a:t>
            </a:r>
            <a:r>
              <a:rPr kumimoji="0" lang="ar-MA" sz="27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Arial" panose="020B0604020202020204" pitchFamily="34" charset="0"/>
              </a:rPr>
              <a:t>: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يقدم للمتعلمين عددا معينا. مثلا:  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1753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يسأل المتعلمين عن الكتابة المفككة، أو عن الأرقام المكونة لهذا العدد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 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يقدم الميسر الكتابة المفككة، ويشرح للمتعلمين عملية التفكيك.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 (</a:t>
            </a:r>
            <a:r>
              <a:rPr kumimoji="0" lang="f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1000+700+50+3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)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بعد إ</a:t>
            </a: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عادة الشرح للفصل بأكمله مرتين أو ثلاثة مع الحرص على تنويع الأمثلة، يقوم بوضع </a:t>
            </a: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جميع البطاقات على الأرض.</a:t>
            </a:r>
          </a:p>
        </p:txBody>
      </p:sp>
      <p:grpSp>
        <p:nvGrpSpPr>
          <p:cNvPr id="16" name="Groupe 15"/>
          <p:cNvGrpSpPr/>
          <p:nvPr/>
        </p:nvGrpSpPr>
        <p:grpSpPr>
          <a:xfrm>
            <a:off x="632063" y="4610987"/>
            <a:ext cx="2254307" cy="2079585"/>
            <a:chOff x="7560235" y="3823383"/>
            <a:chExt cx="2717752" cy="3034617"/>
          </a:xfrm>
        </p:grpSpPr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68DC7D4-304A-E530-4264-5EA1CB9F3B4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8190411" y="4682085"/>
              <a:ext cx="2025421" cy="2175915"/>
            </a:xfrm>
            <a:prstGeom prst="rect">
              <a:avLst/>
            </a:prstGeom>
          </p:spPr>
        </p:pic>
        <p:pic>
          <p:nvPicPr>
            <p:cNvPr id="18" name="Image 17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560235" y="3823383"/>
              <a:ext cx="2717752" cy="793387"/>
            </a:xfrm>
            <a:prstGeom prst="rect">
              <a:avLst/>
            </a:prstGeom>
          </p:spPr>
        </p:pic>
      </p:grpSp>
      <p:grpSp>
        <p:nvGrpSpPr>
          <p:cNvPr id="19" name="Groupe 18"/>
          <p:cNvGrpSpPr/>
          <p:nvPr/>
        </p:nvGrpSpPr>
        <p:grpSpPr>
          <a:xfrm>
            <a:off x="888340" y="6837778"/>
            <a:ext cx="2144987" cy="1531233"/>
            <a:chOff x="1732052" y="4407217"/>
            <a:chExt cx="2593303" cy="179124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32052" y="4407217"/>
              <a:ext cx="2562225" cy="590550"/>
            </a:xfrm>
            <a:prstGeom prst="rect">
              <a:avLst/>
            </a:prstGeom>
          </p:spPr>
        </p:pic>
        <p:pic>
          <p:nvPicPr>
            <p:cNvPr id="21" name="Picture 3">
              <a:extLst>
                <a:ext uri="{FF2B5EF4-FFF2-40B4-BE49-F238E27FC236}">
                  <a16:creationId xmlns:a16="http://schemas.microsoft.com/office/drawing/2014/main" id="{084CE143-B19D-9069-356E-976319B4C19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2306029" y="4854546"/>
              <a:ext cx="2019326" cy="1343920"/>
            </a:xfrm>
            <a:prstGeom prst="rect">
              <a:avLst/>
            </a:prstGeom>
          </p:spPr>
        </p:pic>
      </p:grp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C511ACA5-4C9C-3429-D7D3-3B26FB11BF0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20B0604020202020204" charset="-78"/>
                <a:cs typeface="Times New Roman" panose="02020603050405020304" pitchFamily="18" charset="0"/>
                <a:sym typeface="Arial Black"/>
              </a:rPr>
              <a:t>  بطاقات تفكيك الأعداد </a:t>
            </a:r>
            <a:endParaRPr kumimoji="0" lang="ar-MA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9LT Bukra Regular" panose="020B0604020202020204" charset="-78"/>
              <a:ea typeface="Arial Black"/>
              <a:cs typeface="Times New Roman" panose="02020603050405020304" pitchFamily="18" charset="0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23257550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3 -العمليات وحل المسائل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الأعداد العشرية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بطاقات تفكيك الأعداد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حساب ذهني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من عدد عشري إلى عدد كسري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الأعداد</a:t>
            </a:r>
            <a:r>
              <a:rPr lang="en-US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كتابة وتفكيك أعداد عشرية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الإنجاز/التصحيح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F4F64E1F-21E0-0DB3-6356-56A321E794E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/>
        </p:nvGraphicFramePr>
        <p:xfrm>
          <a:off x="185738" y="2271713"/>
          <a:ext cx="13344525" cy="65151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728221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0616304">
                  <a:extLst>
                    <a:ext uri="{9D8B030D-6E8A-4147-A177-3AD203B41FA5}">
                      <a16:colId xmlns:a16="http://schemas.microsoft.com/office/drawing/2014/main" val="3223922575"/>
                    </a:ext>
                  </a:extLst>
                </a:gridCol>
              </a:tblGrid>
              <a:tr h="812118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j-cs"/>
                        </a:rPr>
                        <a:t>2) الممارسة الموجهة</a:t>
                      </a:r>
                      <a:endParaRPr lang="fr-MA" sz="32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j-cs"/>
                      </a:endParaRPr>
                    </a:p>
                  </a:txBody>
                  <a:tcPr marL="102870" marR="102870" marT="51435" marB="51435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85755"/>
                  </a:ext>
                </a:extLst>
              </a:tr>
              <a:tr h="5702982">
                <a:tc>
                  <a:txBody>
                    <a:bodyPr/>
                    <a:lstStyle/>
                    <a:p>
                      <a:pPr algn="r" rtl="1"/>
                      <a:endParaRPr lang="fr-MA" sz="2300" dirty="0">
                        <a:cs typeface="+mj-cs"/>
                      </a:endParaRPr>
                    </a:p>
                  </a:txBody>
                  <a:tcPr marL="102870" marR="102870" marT="51435" marB="51435"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300" dirty="0"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445012868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B6D91A2-AFD6-90DB-911A-5134C34B5D25}"/>
              </a:ext>
            </a:extLst>
          </p:cNvPr>
          <p:cNvSpPr txBox="1"/>
          <p:nvPr/>
        </p:nvSpPr>
        <p:spPr>
          <a:xfrm>
            <a:off x="3245451" y="3278818"/>
            <a:ext cx="9910981" cy="48772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يكتب على السبورة عددا من ثلاثة أو أربعة أرقام، ويطلب من المتعلمين قراءته بصوت مرتفع.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يطلب من أحد المتعلمين القيام للسبورة لتمثيل هذا العدد على شكل كتابة مفككة باستخدام بطاقات التركيب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</a:t>
            </a:r>
            <a:endParaRPr kumimoji="0" lang="fr-FR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S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يطلب من المتعلم إظهار الكتابة المفككة لأصدقائه</a:t>
            </a:r>
            <a:r>
              <a:rPr kumimoji="0" lang="en-US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+mn-cs"/>
              </a:rPr>
              <a:t>.</a:t>
            </a:r>
            <a:endParaRPr kumimoji="0" lang="ar-MA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Times New Roman" panose="02020603050405020304" pitchFamily="18" charset="0"/>
            </a:endParaRP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يقسم الميسر المتعلمين إلى مجموعات صغرى من 4 إلى 5 أفراد، ويوزع على كل مجموعة بطاقات التركيب.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ينظم الميسر مسابقة بين المجموعات لتحديد الكتابة المفككة للأعداد المقدمة على السبورة.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يحرص الميسر أثناء الشرح على اختيار الأعداد المناسبة لمستوى المتعلمين.</a:t>
            </a:r>
          </a:p>
          <a:p>
            <a:pPr marL="321469" marR="0" lvl="0" indent="-321469" algn="just" defTabSz="1028700" rtl="1" eaLnBrk="1" fontAlgn="auto" latinLnBrk="0" hangingPunct="1">
              <a:lnSpc>
                <a:spcPct val="150000"/>
              </a:lnSpc>
              <a:spcBef>
                <a:spcPts val="248"/>
              </a:spcBef>
              <a:spcAft>
                <a:spcPts val="0"/>
              </a:spcAft>
              <a:buClr>
                <a:srgbClr val="151616"/>
              </a:buClr>
              <a:buSzPts val="1200"/>
              <a:buFont typeface="Arial" panose="020B0604020202020204" pitchFamily="34" charset="0"/>
              <a:buChar char="•"/>
              <a:tabLst>
                <a:tab pos="1046559" algn="l"/>
                <a:tab pos="1047274" algn="l"/>
              </a:tabLst>
              <a:defRPr/>
            </a:pPr>
            <a:r>
              <a:rPr kumimoji="0" lang="ar-MA" sz="22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ubai" panose="020B0503030403030204" pitchFamily="34" charset="-78"/>
                <a:ea typeface="+mn-ea"/>
                <a:cs typeface="Times New Roman" panose="02020603050405020304" pitchFamily="18" charset="0"/>
              </a:rPr>
              <a:t>يحرص الميسر على توفير العدد الكافي من بطاقات التركيب لمجموعات العمل.</a:t>
            </a:r>
            <a:endParaRPr kumimoji="0" lang="fr-MA" sz="22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ubai" panose="020B0503030403030204" pitchFamily="34" charset="-78"/>
              <a:ea typeface="+mn-ea"/>
              <a:cs typeface="+mn-cs"/>
            </a:endParaRPr>
          </a:p>
        </p:txBody>
      </p:sp>
      <p:sp>
        <p:nvSpPr>
          <p:cNvPr id="8" name="Google Shape;146;p4">
            <a:extLst>
              <a:ext uri="{FF2B5EF4-FFF2-40B4-BE49-F238E27FC236}">
                <a16:creationId xmlns:a16="http://schemas.microsoft.com/office/drawing/2014/main" id="{26A99F63-E372-5387-74ED-EB412590B63C}"/>
              </a:ext>
            </a:extLst>
          </p:cNvPr>
          <p:cNvSpPr txBox="1">
            <a:spLocks/>
          </p:cNvSpPr>
          <p:nvPr/>
        </p:nvSpPr>
        <p:spPr>
          <a:xfrm>
            <a:off x="2144209" y="1350886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0" marR="0" lvl="0" indent="0" algn="ctr" defTabSz="1028700" rtl="1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Pts val="4200"/>
              <a:buFont typeface="Montserrat"/>
              <a:buNone/>
              <a:tabLst/>
              <a:defRPr/>
            </a:pPr>
            <a:r>
              <a:rPr kumimoji="0" lang="ar-MA" sz="405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29LT Bukra Regular" panose="020B0604020202020204" charset="-78"/>
                <a:cs typeface="Times New Roman" panose="02020603050405020304" pitchFamily="18" charset="0"/>
                <a:sym typeface="Arial Black"/>
              </a:rPr>
              <a:t>  بطاقات تفكيك الأعداد </a:t>
            </a:r>
            <a:endParaRPr kumimoji="0" lang="ar-MA" sz="405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29LT Bukra Regular" panose="020B0604020202020204" charset="-78"/>
              <a:ea typeface="Arial Black"/>
              <a:cs typeface="Times New Roman" panose="02020603050405020304" pitchFamily="18" charset="0"/>
              <a:sym typeface="Arial Black"/>
            </a:endParaRPr>
          </a:p>
        </p:txBody>
      </p:sp>
    </p:spTree>
    <p:extLst>
      <p:ext uri="{BB962C8B-B14F-4D97-AF65-F5344CB8AC3E}">
        <p14:creationId xmlns:p14="http://schemas.microsoft.com/office/powerpoint/2010/main" val="1562526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AC6B37-70F5-CA89-DACD-F50D1B21F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8CF0C1-5897-D319-D75E-74C83B9C4A5B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FF15BF23-3869-E8B1-177C-63216BBF61D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مراقبة 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AE91294E-1BEC-2866-DE6C-B334728377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6AA50DB-1462-9501-AFA6-2CBB6EB971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3A13E973-29E0-A04E-7D51-DB8AE8CC99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73533A97-8D83-4F62-6FEF-9A4B05965852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راقب الأستاذ إنجازات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المتعلم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</a:t>
            </a:r>
            <a:r>
              <a:rPr lang="ar-M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قبل </a:t>
            </a: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بداية الحصة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9975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27881</TotalTime>
  <Words>2040</Words>
  <Application>Microsoft Office PowerPoint</Application>
  <PresentationFormat>Personnalisé</PresentationFormat>
  <Paragraphs>509</Paragraphs>
  <Slides>60</Slides>
  <Notes>3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60</vt:i4>
      </vt:variant>
    </vt:vector>
  </HeadingPairs>
  <TitlesOfParts>
    <vt:vector size="71" baseType="lpstr">
      <vt:lpstr>Calibri</vt:lpstr>
      <vt:lpstr>Dubai</vt:lpstr>
      <vt:lpstr>Arial</vt:lpstr>
      <vt:lpstr>Montserrat Medium</vt:lpstr>
      <vt:lpstr>Microsoft Uighur</vt:lpstr>
      <vt:lpstr>Carelia</vt:lpstr>
      <vt:lpstr>Dosis</vt:lpstr>
      <vt:lpstr>29LT Bukra Regular</vt:lpstr>
      <vt:lpstr>Montserrat</vt:lpstr>
      <vt:lpstr>Montserrat Light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KHALID.BOUMLAL</cp:lastModifiedBy>
  <cp:revision>234</cp:revision>
  <dcterms:created xsi:type="dcterms:W3CDTF">2006-08-16T00:00:00Z</dcterms:created>
  <dcterms:modified xsi:type="dcterms:W3CDTF">2025-10-03T12:55:47Z</dcterms:modified>
  <dc:identifier>DAFtlvZnwz4</dc:identifier>
</cp:coreProperties>
</file>