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2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47482528" r:id="rId12"/>
    <p:sldId id="2134805396" r:id="rId13"/>
    <p:sldId id="2134808570" r:id="rId14"/>
    <p:sldId id="2134808590" r:id="rId15"/>
    <p:sldId id="2134808591" r:id="rId16"/>
    <p:sldId id="2134808675" r:id="rId17"/>
    <p:sldId id="2134808676" r:id="rId18"/>
    <p:sldId id="2134808446" r:id="rId19"/>
    <p:sldId id="2134808589" r:id="rId20"/>
    <p:sldId id="2134808598" r:id="rId21"/>
    <p:sldId id="2134808599" r:id="rId22"/>
    <p:sldId id="2134808459" r:id="rId23"/>
    <p:sldId id="2134808653" r:id="rId24"/>
    <p:sldId id="2134808681" r:id="rId25"/>
    <p:sldId id="2134808654" r:id="rId26"/>
    <p:sldId id="2134808682" r:id="rId27"/>
    <p:sldId id="2134808677" r:id="rId28"/>
    <p:sldId id="2134808678" r:id="rId29"/>
    <p:sldId id="2134808683" r:id="rId30"/>
    <p:sldId id="2134808684" r:id="rId31"/>
    <p:sldId id="2134808679" r:id="rId32"/>
    <p:sldId id="2134808680" r:id="rId33"/>
    <p:sldId id="2134808685" r:id="rId34"/>
    <p:sldId id="2134808686" r:id="rId35"/>
    <p:sldId id="2134808612" r:id="rId36"/>
    <p:sldId id="2134808613" r:id="rId37"/>
    <p:sldId id="2134808460" r:id="rId38"/>
    <p:sldId id="2134808453" r:id="rId39"/>
    <p:sldId id="2134808538" r:id="rId40"/>
    <p:sldId id="2134808687" r:id="rId41"/>
    <p:sldId id="2134808614" r:id="rId42"/>
    <p:sldId id="2134808688" r:id="rId43"/>
    <p:sldId id="2134808659" r:id="rId44"/>
    <p:sldId id="2134808689" r:id="rId45"/>
    <p:sldId id="2134808550" r:id="rId46"/>
    <p:sldId id="2134808673" r:id="rId47"/>
    <p:sldId id="2134808619" r:id="rId48"/>
    <p:sldId id="2134808543" r:id="rId49"/>
    <p:sldId id="2134808454" r:id="rId50"/>
    <p:sldId id="2134808542" r:id="rId51"/>
    <p:sldId id="2134808491" r:id="rId52"/>
    <p:sldId id="2134808578" r:id="rId53"/>
    <p:sldId id="2134808579" r:id="rId54"/>
    <p:sldId id="2134808560" r:id="rId55"/>
    <p:sldId id="2134808580" r:id="rId56"/>
    <p:sldId id="2134808581" r:id="rId57"/>
    <p:sldId id="2134808561" r:id="rId58"/>
    <p:sldId id="2134808582" r:id="rId59"/>
    <p:sldId id="2134808583" r:id="rId60"/>
    <p:sldId id="2134808584" r:id="rId61"/>
    <p:sldId id="2134808585" r:id="rId62"/>
    <p:sldId id="2134808586" r:id="rId63"/>
    <p:sldId id="2134808620" r:id="rId64"/>
    <p:sldId id="2134808621" r:id="rId65"/>
    <p:sldId id="2147482536" r:id="rId66"/>
    <p:sldId id="2147482537" r:id="rId67"/>
    <p:sldId id="2134808503" r:id="rId68"/>
    <p:sldId id="2134808504" r:id="rId69"/>
    <p:sldId id="2134804381" r:id="rId70"/>
    <p:sldId id="2134804382" r:id="rId71"/>
  </p:sldIdLst>
  <p:sldSz cx="13716000" cy="10287000"/>
  <p:notesSz cx="6858000" cy="9144000"/>
  <p:embeddedFontLst>
    <p:embeddedFont>
      <p:font typeface="29LT Bukra Regular" panose="020B0604020202020204" charset="0"/>
      <p:regular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ubai" panose="020B0503030403030204" pitchFamily="34" charset="-78"/>
      <p:regular r:id="rId77"/>
      <p:bold r:id="rId78"/>
    </p:embeddedFont>
    <p:embeddedFont>
      <p:font typeface="Microsoft Uighur" panose="02000000000000000000" pitchFamily="2" charset="-78"/>
      <p:regular r:id="rId79"/>
      <p:bold r:id="rId80"/>
    </p:embeddedFont>
    <p:embeddedFont>
      <p:font typeface="Montserrat" panose="00000500000000000000" pitchFamily="2" charset="0"/>
      <p:regular r:id="rId81"/>
      <p:bold r:id="rId82"/>
      <p:italic r:id="rId83"/>
      <p:boldItalic r:id="rId84"/>
    </p:embeddedFont>
    <p:embeddedFont>
      <p:font typeface="Montserrat Light" panose="00000400000000000000" pitchFamily="2" charset="0"/>
      <p:regular r:id="rId85"/>
      <p:italic r:id="rId86"/>
    </p:embeddedFont>
    <p:embeddedFont>
      <p:font typeface="Montserrat Medium" panose="00000600000000000000" pitchFamily="2" charset="0"/>
      <p:regular r:id="rId87"/>
      <p:italic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12.fntdata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font" Target="fonts/font16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5.fntdata"/><Relationship Id="rId61" Type="http://schemas.openxmlformats.org/officeDocument/2006/relationships/slide" Target="slides/slide60.xml"/><Relationship Id="rId82" Type="http://schemas.openxmlformats.org/officeDocument/2006/relationships/font" Target="fonts/font10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978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4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522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وانتبهوا جيدا للسؤال ثم أجيبوا بسرعة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002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20072F-4AAF-0332-BAF3-E50ECDC57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626431"/>
              </p:ext>
            </p:extLst>
          </p:nvPr>
        </p:nvGraphicFramePr>
        <p:xfrm>
          <a:off x="2438400" y="5524500"/>
          <a:ext cx="9144000" cy="8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660213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075248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35329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107635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549953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010110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61706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896575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774930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2000554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00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2793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5943600" y="7731422"/>
            <a:ext cx="144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10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87227D-D3BE-038D-8F11-955D17E95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699668"/>
              </p:ext>
            </p:extLst>
          </p:nvPr>
        </p:nvGraphicFramePr>
        <p:xfrm>
          <a:off x="2438400" y="5524500"/>
          <a:ext cx="9144000" cy="8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660213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075248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35329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107635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549953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010110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61706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896575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774930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2000554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00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43712-99F8-73EF-2F0A-A79B4068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1D93CD-51D4-263F-6859-20FE9D25BBF2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5084EC-DB03-9EC6-4F22-8E587677DC77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107E1D-6F77-5217-0E6D-1E77ED12D52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FD94C7-4CC7-B42A-10E8-185DD0079E7C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C125470-93F0-B27D-3DE3-93A2D0E8CE89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7A9F4A-A1F1-AEC7-DCA2-91359B3D5EF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1F07ECC-6393-6815-9600-86517302D6F2}"/>
              </a:ext>
            </a:extLst>
          </p:cNvPr>
          <p:cNvSpPr txBox="1"/>
          <p:nvPr/>
        </p:nvSpPr>
        <p:spPr>
          <a:xfrm>
            <a:off x="6352113" y="4399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2E5D40-0AC2-2A8C-B4BE-89B2781590B6}"/>
              </a:ext>
            </a:extLst>
          </p:cNvPr>
          <p:cNvSpPr txBox="1"/>
          <p:nvPr/>
        </p:nvSpPr>
        <p:spPr>
          <a:xfrm>
            <a:off x="5943600" y="5826422"/>
            <a:ext cx="144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10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A004D90-D9FC-6219-1D9F-740C8C702412}"/>
              </a:ext>
            </a:extLst>
          </p:cNvPr>
          <p:cNvCxnSpPr/>
          <p:nvPr/>
        </p:nvCxnSpPr>
        <p:spPr>
          <a:xfrm>
            <a:off x="5943600" y="5722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050835-E44F-D8B5-2821-A7C0AD9D58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80265"/>
              </p:ext>
            </p:extLst>
          </p:nvPr>
        </p:nvGraphicFramePr>
        <p:xfrm>
          <a:off x="2438400" y="3619500"/>
          <a:ext cx="9144000" cy="8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660213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075248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35329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107635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549953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010110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61706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896575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774930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2000554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006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B45B26A-8BC8-BFBA-30C8-31DA822C5E13}"/>
              </a:ext>
            </a:extLst>
          </p:cNvPr>
          <p:cNvSpPr txBox="1"/>
          <p:nvPr/>
        </p:nvSpPr>
        <p:spPr>
          <a:xfrm>
            <a:off x="2962290" y="7896655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نقرأ ستة على عشرة أو ستة أعشار</a:t>
            </a:r>
            <a:endParaRPr lang="ar-S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3471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CEFFE-9DC0-9126-4210-AD7F3C62C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0B292D-6F81-C97A-3FE6-44206B1A99C2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20FFD75-7559-344F-7383-2630F89B4759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886515-A748-89CE-CBB5-E60AB59C52C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867A328-DB8B-70FC-7588-5590D99846A6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F6D610-C296-7AF1-823F-1E09A1489AC9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AF1F3BD-A264-C093-26C3-B9A9F3FF00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842EA6A-4CDD-C5D9-D1A8-4AB26F8A9316}"/>
              </a:ext>
            </a:extLst>
          </p:cNvPr>
          <p:cNvSpPr txBox="1"/>
          <p:nvPr/>
        </p:nvSpPr>
        <p:spPr>
          <a:xfrm>
            <a:off x="46757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3E6ED3A-9BB0-2997-438A-E99ACA920CFC}"/>
              </a:ext>
            </a:extLst>
          </p:cNvPr>
          <p:cNvSpPr txBox="1"/>
          <p:nvPr/>
        </p:nvSpPr>
        <p:spPr>
          <a:xfrm>
            <a:off x="4267200" y="7731422"/>
            <a:ext cx="144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10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9A05F28-DCE1-DDE4-82C3-6B1020908C26}"/>
              </a:ext>
            </a:extLst>
          </p:cNvPr>
          <p:cNvCxnSpPr/>
          <p:nvPr/>
        </p:nvCxnSpPr>
        <p:spPr>
          <a:xfrm>
            <a:off x="42672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229F3C3-990E-B302-B575-78F73FF3EBB0}"/>
              </a:ext>
            </a:extLst>
          </p:cNvPr>
          <p:cNvGraphicFramePr>
            <a:graphicFrameLocks noGrp="1"/>
          </p:cNvGraphicFramePr>
          <p:nvPr/>
        </p:nvGraphicFramePr>
        <p:xfrm>
          <a:off x="2438400" y="5524500"/>
          <a:ext cx="9144000" cy="8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660213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075248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35329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107635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549953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010110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61706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896575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774930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2000554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00669"/>
                  </a:ext>
                </a:extLst>
              </a:tr>
            </a:tbl>
          </a:graphicData>
        </a:graphic>
      </p:graphicFrame>
      <p:sp>
        <p:nvSpPr>
          <p:cNvPr id="4" name="Est égal à 3">
            <a:extLst>
              <a:ext uri="{FF2B5EF4-FFF2-40B4-BE49-F238E27FC236}">
                <a16:creationId xmlns:a16="http://schemas.microsoft.com/office/drawing/2014/main" id="{FF8A77F5-B325-5FA2-C5AA-1EB0EBB98BCD}"/>
              </a:ext>
            </a:extLst>
          </p:cNvPr>
          <p:cNvSpPr/>
          <p:nvPr/>
        </p:nvSpPr>
        <p:spPr>
          <a:xfrm>
            <a:off x="6019800" y="7322949"/>
            <a:ext cx="1011772" cy="609596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993439-4454-E1AC-3553-EF7E28A86D84}"/>
              </a:ext>
            </a:extLst>
          </p:cNvPr>
          <p:cNvSpPr txBox="1"/>
          <p:nvPr/>
        </p:nvSpPr>
        <p:spPr>
          <a:xfrm>
            <a:off x="7228412" y="6862960"/>
            <a:ext cx="1763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0,6</a:t>
            </a:r>
          </a:p>
        </p:txBody>
      </p:sp>
    </p:spTree>
    <p:extLst>
      <p:ext uri="{BB962C8B-B14F-4D97-AF65-F5344CB8AC3E}">
        <p14:creationId xmlns:p14="http://schemas.microsoft.com/office/powerpoint/2010/main" val="959327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 والعدد العشري الذي يساوه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40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3E0EF-3AA1-0E41-246A-C7B2F04CB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585456"/>
              </p:ext>
            </p:extLst>
          </p:nvPr>
        </p:nvGraphicFramePr>
        <p:xfrm>
          <a:off x="2438400" y="5524500"/>
          <a:ext cx="9144000" cy="8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660213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075248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35329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107635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549953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010110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61706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896575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774930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2000554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00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20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04858" y="6356146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5943598" y="7627747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10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1E6E69-42D5-3B2E-F091-B4E6F6BF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782430"/>
              </p:ext>
            </p:extLst>
          </p:nvPr>
        </p:nvGraphicFramePr>
        <p:xfrm>
          <a:off x="2438400" y="5524500"/>
          <a:ext cx="9144000" cy="8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6602139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1075248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43353298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1076357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549953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010110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261706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38965757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774930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172000554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700669"/>
                  </a:ext>
                </a:extLst>
              </a:tr>
            </a:tbl>
          </a:graphicData>
        </a:graphic>
      </p:graphicFrame>
      <p:sp>
        <p:nvSpPr>
          <p:cNvPr id="6" name="Est égal à 5">
            <a:extLst>
              <a:ext uri="{FF2B5EF4-FFF2-40B4-BE49-F238E27FC236}">
                <a16:creationId xmlns:a16="http://schemas.microsoft.com/office/drawing/2014/main" id="{C7B79723-9AD7-FB95-4735-A3CD39E47412}"/>
              </a:ext>
            </a:extLst>
          </p:cNvPr>
          <p:cNvSpPr/>
          <p:nvPr/>
        </p:nvSpPr>
        <p:spPr>
          <a:xfrm>
            <a:off x="7475372" y="7280311"/>
            <a:ext cx="1011772" cy="609596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1EF4F50-48B5-2410-B0AA-A354CAF4B54C}"/>
              </a:ext>
            </a:extLst>
          </p:cNvPr>
          <p:cNvSpPr txBox="1"/>
          <p:nvPr/>
        </p:nvSpPr>
        <p:spPr>
          <a:xfrm>
            <a:off x="8683984" y="6820322"/>
            <a:ext cx="1763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0,</a:t>
            </a:r>
            <a:r>
              <a:rPr lang="ar-MA" sz="8000" b="1" dirty="0"/>
              <a:t>4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43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589236"/>
            <a:ext cx="13147925" cy="340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589236"/>
            <a:ext cx="13147925" cy="340405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وتفكيك أعداد عشرية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اكتبوا العدد التالي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7F0E87-695D-8708-6FA7-546354F97FEB}"/>
              </a:ext>
            </a:extLst>
          </p:cNvPr>
          <p:cNvSpPr txBox="1"/>
          <p:nvPr/>
        </p:nvSpPr>
        <p:spPr>
          <a:xfrm>
            <a:off x="1357128" y="5580103"/>
            <a:ext cx="1158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/>
              <a:t>أربع وحدات وستة أعشار</a:t>
            </a:r>
            <a:endParaRPr lang="fr-FR" sz="6600" dirty="0"/>
          </a:p>
        </p:txBody>
      </p:sp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93C33B7-83D5-E25A-DA39-6DE261D7DA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19672-4158-476F-302E-64C075C04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1B8510-0587-1912-434C-135C60E8D49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D17A7C-3EA6-DB4E-DE94-620F29DC31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F7B3B9-A71C-31E1-6205-F044370D8CA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D4C052-83A9-09F8-F42B-433A67CA10B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73D541-6B88-2454-CFF9-05918BEB9B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F3655B1-17D2-E964-D49B-525776EAE75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B73D755-25D2-A187-1E9C-B5C3D88AE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EF58DE2-B5BA-9AA7-6D11-B7A13431D3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4EE68A-3DA8-FEB4-BBBB-332729FB7FE3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9600" dirty="0">
                <a:solidFill>
                  <a:schemeClr val="bg1"/>
                </a:solidFill>
              </a:rPr>
              <a:t>4,6</a:t>
            </a:r>
          </a:p>
        </p:txBody>
      </p:sp>
    </p:spTree>
    <p:extLst>
      <p:ext uri="{BB962C8B-B14F-4D97-AF65-F5344CB8AC3E}">
        <p14:creationId xmlns:p14="http://schemas.microsoft.com/office/powerpoint/2010/main" val="199205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D610E-8F44-A61D-792D-AD3FEDB5D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93CA9F-3905-3702-F907-989E6749C6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AA45A4-EBE9-88E6-B27D-0032AA5D4190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B41C00-C98D-1B85-F341-1FEDA5E828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6C21FD-CD53-9963-D043-0C37E3EBFCFA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فككوا العدد إلى كتابة جمعية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F5EC27E-A3F2-0133-8124-87AA41F3B1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E74008-300D-BAA9-0BBC-53BB9FB7B4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0E0F888-BC46-DE82-72A1-DE9F403834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D544A60-E3D2-BDE5-8121-6AA05DD3EADB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9600" dirty="0">
                <a:solidFill>
                  <a:schemeClr val="bg1"/>
                </a:solidFill>
              </a:rPr>
              <a:t>4,6</a:t>
            </a: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33F51B3-2BD4-2586-1721-4FCAFF2EFA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4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D6E28-41F3-3C2F-7EB4-BC8729205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3A96C9-EE1C-501E-029D-748B363A3C0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7173D3-651E-7E38-F405-271E7C091F1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83E562-9FBF-9584-F648-7A73E66E8A85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09DDA3-9F4F-B40F-C2B8-AD757361DB6D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ABD8075-64F5-7129-004D-305F40049B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F1C34B6-8C9A-4496-FDB6-BE9B79324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6FDDCFB-59D9-8E19-BA19-69D848A19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CBDBB83-9A1A-68DB-CD1E-A096AA4951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17D128-7586-CBC8-79F3-10D4D1469D18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4,6 = 4 + 0,6</a:t>
            </a:r>
          </a:p>
        </p:txBody>
      </p:sp>
    </p:spTree>
    <p:extLst>
      <p:ext uri="{BB962C8B-B14F-4D97-AF65-F5344CB8AC3E}">
        <p14:creationId xmlns:p14="http://schemas.microsoft.com/office/powerpoint/2010/main" val="2259264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3BCE5-9B3B-977E-43BE-677C4F9AA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F2749D6-6DA5-695D-741E-9748CE0B2D8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9E6AE3-7198-C3C2-5B05-6844EE9E93FF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DAB58A-9AEC-C64A-4331-933A84B600A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63BE4DD-96F2-DCF9-ED57-F62F821FA186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اكتبوا العدد التالي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742495C-FC5E-E02D-8A34-B887589C7F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F2095D-1711-A572-FC85-191AFF6CC61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2A5E9C-8E9D-1D0D-2E49-F6951E44900B}"/>
              </a:ext>
            </a:extLst>
          </p:cNvPr>
          <p:cNvSpPr txBox="1"/>
          <p:nvPr/>
        </p:nvSpPr>
        <p:spPr>
          <a:xfrm>
            <a:off x="838200" y="5580103"/>
            <a:ext cx="121013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ثمانية وعشرون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وحدة وستة أجزاء من المئة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3127CBA-2A0B-F397-827F-DD51EEEBF1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03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9C95-5BAB-BCEA-EE1B-C00B5EEE6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C3A7BA-B0CF-3727-24F8-1574B3640E4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CCC8A4-F06B-4C75-AE2E-5062A4A9930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A42E379-5078-FFE8-A3F5-2DD59818F26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DB4211-C4AD-6431-596C-6BF73B2FE6C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D94C6F-0277-559B-FBA7-6835ECECEA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445404-2D93-C5BB-B257-C2094378B3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BC24F19-0A26-17F9-8EFD-303E760DA9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184C33-9348-2C43-6009-19B2DDDE4A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994A45F-760B-5A80-5D32-FA5B15E4BE7A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28,06</a:t>
            </a:r>
          </a:p>
        </p:txBody>
      </p:sp>
    </p:spTree>
    <p:extLst>
      <p:ext uri="{BB962C8B-B14F-4D97-AF65-F5344CB8AC3E}">
        <p14:creationId xmlns:p14="http://schemas.microsoft.com/office/powerpoint/2010/main" val="1440936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F5728-49B9-F47F-2253-734AA80E0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D986A5-D7F8-AB32-4CBC-A478473D1D6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4206A4-E841-3177-1BB5-30F95A0046D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68C818-D93F-CC23-98F5-FB17C12580F8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D6C4A92-7C9B-F970-73CA-04E996D1DAF2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فككوا العدد إلى كتابة جمعية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5CCB157-9E47-7F94-F051-62ECAA44D2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2E081F5-5523-C59F-AF34-41ED7CF76C8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3CD2C09-9F7D-1399-80E6-5EB766ACE2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5782CC1-6CA9-C85B-0C15-0E6B81C9DD2E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28,06</a:t>
            </a: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262F87B-4372-ACEF-2854-23C6B823EC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2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E99F5-E89C-AE34-0E2C-62E50A0F2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977F2D-7DE3-978E-F911-94F9D60F661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B12FD0-BC32-0F83-5975-D496E3DA3A4E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97074A-DCB2-0BBB-0B86-BC95F1F96ED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9F93776-3C3D-B7C7-EBA3-C9C0587FAB38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7624A6D-4539-D6E9-A6BC-F59785DA85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A8166AB-76E1-E3B4-103B-3050D24B72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F6AB142-1751-BA8E-E1E8-9CA4E2C1CA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03DEBD6-967E-A8C6-955A-915A273CB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37FCE17-DB7A-59D0-B5E8-987EED279861}"/>
              </a:ext>
            </a:extLst>
          </p:cNvPr>
          <p:cNvSpPr txBox="1"/>
          <p:nvPr/>
        </p:nvSpPr>
        <p:spPr>
          <a:xfrm>
            <a:off x="1089245" y="5468180"/>
            <a:ext cx="1158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28,06 = 28 + 0,06</a:t>
            </a:r>
          </a:p>
        </p:txBody>
      </p:sp>
    </p:spTree>
    <p:extLst>
      <p:ext uri="{BB962C8B-B14F-4D97-AF65-F5344CB8AC3E}">
        <p14:creationId xmlns:p14="http://schemas.microsoft.com/office/powerpoint/2010/main" val="4149243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E8BD4-EE3E-E6F5-109E-43BB4BBF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1E52D0-711A-7633-FF7C-5EA89844043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4DA217-B452-83E9-DBA6-A06A7D0D1C6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2065AD-242F-DE01-10CC-02F97B3A891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52C6E2-19EE-FA11-1A7A-501A765FB22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اكتبوا العدد التالي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EA6AA2-99A0-D5ED-3969-E921E8702E7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5E1172B-F327-082D-5D58-34803111092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CB98B0-ED4B-0D82-0ACF-DE20C97FDD09}"/>
              </a:ext>
            </a:extLst>
          </p:cNvPr>
          <p:cNvSpPr txBox="1"/>
          <p:nvPr/>
        </p:nvSpPr>
        <p:spPr>
          <a:xfrm>
            <a:off x="275851" y="5580103"/>
            <a:ext cx="131642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تسع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وحدات وعشر واحد وثلاثة أجواء من المئة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ED76F1E-6488-E613-45FF-A012324B2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90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4473C-A663-7B17-22C0-F0567959C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907E49-F77B-5719-2631-E3383CC63D8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ABFFC0-CA54-DCB0-22FE-2AF109D2D96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DAC9C1-E668-DE57-3C2A-F4F4ADACF92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9DFAAE-03C6-6C21-63AC-DD25ACA47751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CF12B7D-128D-E57C-0E00-B183067A6C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9FF593-5EF6-C731-1B77-92D49874600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7E30BF-77DE-96BB-5895-74141EE298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23E0567-714C-92F7-2E03-96F7D4766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244EF1-43DE-7A49-DC1E-CCE32251BC23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9,13</a:t>
            </a:r>
          </a:p>
        </p:txBody>
      </p:sp>
    </p:spTree>
    <p:extLst>
      <p:ext uri="{BB962C8B-B14F-4D97-AF65-F5344CB8AC3E}">
        <p14:creationId xmlns:p14="http://schemas.microsoft.com/office/powerpoint/2010/main" val="2795964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74A9-085A-A8C7-B121-7ED2855BF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9374BD-BFD6-1FA3-9A90-71B736D1106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412E9A-6A25-2429-72A0-CE936AFB579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49D2DD-5170-B214-6E6D-64D03A128C07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6E6C44-7E0B-70C3-D204-C0D519098738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فككوا العدد إلى كتابة جمعية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4C7C2A3-51BA-D69D-F234-B536F57A04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AFC2467-4147-B588-EB7C-751A8FBD02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DB341C4-2D51-005E-FC39-FF15227CD9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DE24D7-6D3F-A4BA-4DB1-5EF08F4A6C69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9,13</a:t>
            </a: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96C546-2CB3-6AC5-FD8A-06E7CB7CD7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202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5A4F4-2186-A623-E6F3-E853D088C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066B5C-F6DC-EB90-8184-B6926C03975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92F442-2FDE-886D-EAC3-7020586B75B0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F93F24-476C-AB4F-B7EE-6F567C616595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9B78C-3E66-8832-052C-C3EBE512D892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DBDA27-41E7-5132-23F4-C13133E68E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26B1B4D-F82E-C640-F2BE-CCBAE571A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2C4FA0-182E-6702-13F6-33FFC24AD8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6E7FEB3-DAEA-FC2A-AA29-F0DFEFEADC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9411DE7-363B-E196-81E3-FDAAA8FDB95E}"/>
              </a:ext>
            </a:extLst>
          </p:cNvPr>
          <p:cNvSpPr txBox="1"/>
          <p:nvPr/>
        </p:nvSpPr>
        <p:spPr>
          <a:xfrm>
            <a:off x="1143000" y="5349271"/>
            <a:ext cx="1158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9,13 = 9 + 0,1 + 0,03</a:t>
            </a:r>
          </a:p>
        </p:txBody>
      </p:sp>
    </p:spTree>
    <p:extLst>
      <p:ext uri="{BB962C8B-B14F-4D97-AF65-F5344CB8AC3E}">
        <p14:creationId xmlns:p14="http://schemas.microsoft.com/office/powerpoint/2010/main" val="3454833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809117"/>
            <a:ext cx="13135349" cy="544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3EFA4-E5CF-14DF-6E3F-44FD6C0CA4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467100"/>
            <a:ext cx="13135349" cy="544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جمع الأعداد العشرية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 أعداد عشرية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عددين عشريين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عددين عشريين.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وترتيب الأعداد العشرية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العشرية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BDBC-14B0-5F45-F8F5-A311760E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B8FD47-DD7D-042A-796D-8D921D3D1A6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FF0C0-EA91-3420-92F9-70CF8311E05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B6A9DA-E4AD-289C-C415-F7DD42B2D3D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AB418E-90D5-DFC6-CB25-9A3DB05B993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عددين عشريين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24,56 + 13,78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9A76AE-F100-928C-6615-3CA97896DAA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480FF6-B9B5-A05D-8DE7-08FE57E78A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F984E9A-4FE4-0BD0-D2EF-713F33D88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5900172" y="3916627"/>
            <a:ext cx="5239166" cy="27508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9C7674-B8FD-9512-ED22-B34E55247A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93BD19F-C79A-17B2-956E-39CC5AD5672B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جمع عددين عشريين.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6D0301-990F-CE8B-A5BF-FD4F4E352B51}"/>
              </a:ext>
            </a:extLst>
          </p:cNvPr>
          <p:cNvSpPr txBox="1"/>
          <p:nvPr/>
        </p:nvSpPr>
        <p:spPr>
          <a:xfrm>
            <a:off x="6386155" y="4602481"/>
            <a:ext cx="426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24,56 + 13,78</a:t>
            </a:r>
            <a:endParaRPr lang="fr-FR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59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العملية بشكل صحيح بحيث تكون كل منزلة تحت مثيلتها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D9965E7-8DF5-8A8A-46A3-D439605AE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918974"/>
              </p:ext>
            </p:extLst>
          </p:nvPr>
        </p:nvGraphicFramePr>
        <p:xfrm>
          <a:off x="2667000" y="4175100"/>
          <a:ext cx="5112000" cy="46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000">
                  <a:extLst>
                    <a:ext uri="{9D8B030D-6E8A-4147-A177-3AD203B41FA5}">
                      <a16:colId xmlns:a16="http://schemas.microsoft.com/office/drawing/2014/main" val="29802275"/>
                    </a:ext>
                  </a:extLst>
                </a:gridCol>
                <a:gridCol w="1278000">
                  <a:extLst>
                    <a:ext uri="{9D8B030D-6E8A-4147-A177-3AD203B41FA5}">
                      <a16:colId xmlns:a16="http://schemas.microsoft.com/office/drawing/2014/main" val="3645892979"/>
                    </a:ext>
                  </a:extLst>
                </a:gridCol>
                <a:gridCol w="1278000">
                  <a:extLst>
                    <a:ext uri="{9D8B030D-6E8A-4147-A177-3AD203B41FA5}">
                      <a16:colId xmlns:a16="http://schemas.microsoft.com/office/drawing/2014/main" val="1860720485"/>
                    </a:ext>
                  </a:extLst>
                </a:gridCol>
                <a:gridCol w="1278000">
                  <a:extLst>
                    <a:ext uri="{9D8B030D-6E8A-4147-A177-3AD203B41FA5}">
                      <a16:colId xmlns:a16="http://schemas.microsoft.com/office/drawing/2014/main" val="1637730238"/>
                    </a:ext>
                  </a:extLst>
                </a:gridCol>
              </a:tblGrid>
              <a:tr h="936000"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وحدات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أعشار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أجزاء المئة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49207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155606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endParaRPr lang="fr-FR" sz="5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5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5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35795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52259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299710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B37EFA18-F985-9D37-A178-07CFAD5BAC1A}"/>
              </a:ext>
            </a:extLst>
          </p:cNvPr>
          <p:cNvSpPr txBox="1"/>
          <p:nvPr/>
        </p:nvSpPr>
        <p:spPr>
          <a:xfrm>
            <a:off x="5053494" y="5295900"/>
            <a:ext cx="339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8AAE993-AA6F-3A42-4485-541A4700FC52}"/>
              </a:ext>
            </a:extLst>
          </p:cNvPr>
          <p:cNvSpPr txBox="1"/>
          <p:nvPr/>
        </p:nvSpPr>
        <p:spPr>
          <a:xfrm>
            <a:off x="5071188" y="7124700"/>
            <a:ext cx="339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5DD099-C087-91F0-54A6-47DBAE0FF79B}"/>
              </a:ext>
            </a:extLst>
          </p:cNvPr>
          <p:cNvSpPr txBox="1"/>
          <p:nvPr/>
        </p:nvSpPr>
        <p:spPr>
          <a:xfrm>
            <a:off x="5071188" y="8002369"/>
            <a:ext cx="339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86560405-D276-8E5D-DD64-8E5EF9882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14153"/>
              </p:ext>
            </p:extLst>
          </p:nvPr>
        </p:nvGraphicFramePr>
        <p:xfrm>
          <a:off x="8201909" y="5295900"/>
          <a:ext cx="376801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8012">
                  <a:extLst>
                    <a:ext uri="{9D8B030D-6E8A-4147-A177-3AD203B41FA5}">
                      <a16:colId xmlns:a16="http://schemas.microsoft.com/office/drawing/2014/main" val="265064565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+ 8 = 10 + 4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6883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+ 7 + 1 = 10 + 3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57163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+ 3 + 1 = 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76446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+ 1 =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365356"/>
                  </a:ext>
                </a:extLst>
              </a:tr>
            </a:tbl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7AAB913-D15D-D94F-353D-190E454C2C09}"/>
              </a:ext>
            </a:extLst>
          </p:cNvPr>
          <p:cNvSpPr txBox="1"/>
          <p:nvPr/>
        </p:nvSpPr>
        <p:spPr>
          <a:xfrm>
            <a:off x="5434454" y="50650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1582522-E394-6ED0-D5E4-38A365E76986}"/>
              </a:ext>
            </a:extLst>
          </p:cNvPr>
          <p:cNvSpPr txBox="1"/>
          <p:nvPr/>
        </p:nvSpPr>
        <p:spPr>
          <a:xfrm>
            <a:off x="4156788" y="5067300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" name="Signe Plus 24">
            <a:extLst>
              <a:ext uri="{FF2B5EF4-FFF2-40B4-BE49-F238E27FC236}">
                <a16:creationId xmlns:a16="http://schemas.microsoft.com/office/drawing/2014/main" id="{DD63EDDE-0264-B75B-BCF1-707B64C29DE2}"/>
              </a:ext>
            </a:extLst>
          </p:cNvPr>
          <p:cNvSpPr/>
          <p:nvPr/>
        </p:nvSpPr>
        <p:spPr>
          <a:xfrm>
            <a:off x="1746078" y="6199936"/>
            <a:ext cx="616121" cy="630327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7DE50-47CC-A206-74F0-DC407F081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91B304A-585A-30AA-9CCC-04E7D4668A2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D732D1-EF04-6C11-BE13-353FBE5F90E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228410-3C45-8873-21DB-0D04D6F6610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A342F2-DD4B-9C0D-9413-2607FA88D662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العملية بشكل صحيح بحيث تكون كل منزلة تحت مثيلتها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4125869-76D6-1423-D111-514FC7E8C5C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7241CD-30DB-FAE4-1880-67447F1F02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Signe Plus 24">
            <a:extLst>
              <a:ext uri="{FF2B5EF4-FFF2-40B4-BE49-F238E27FC236}">
                <a16:creationId xmlns:a16="http://schemas.microsoft.com/office/drawing/2014/main" id="{18C4A213-B1E2-4B37-FE51-D959FF443184}"/>
              </a:ext>
            </a:extLst>
          </p:cNvPr>
          <p:cNvSpPr/>
          <p:nvPr/>
        </p:nvSpPr>
        <p:spPr>
          <a:xfrm>
            <a:off x="4014167" y="4398371"/>
            <a:ext cx="616121" cy="630327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2B4ED3-5EFC-4FF8-D8E6-973CDEDC65A8}"/>
              </a:ext>
            </a:extLst>
          </p:cNvPr>
          <p:cNvSpPr txBox="1"/>
          <p:nvPr/>
        </p:nvSpPr>
        <p:spPr>
          <a:xfrm>
            <a:off x="6149696" y="3390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954954E-BB74-6380-84CE-C6DB61931051}"/>
              </a:ext>
            </a:extLst>
          </p:cNvPr>
          <p:cNvSpPr txBox="1"/>
          <p:nvPr/>
        </p:nvSpPr>
        <p:spPr>
          <a:xfrm>
            <a:off x="6151028" y="45513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D7AFED-0C04-BF1C-3F13-192B2FE5B465}"/>
              </a:ext>
            </a:extLst>
          </p:cNvPr>
          <p:cNvSpPr txBox="1"/>
          <p:nvPr/>
        </p:nvSpPr>
        <p:spPr>
          <a:xfrm>
            <a:off x="5221550" y="6100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9216C28-FE6F-4ADF-FB0A-767859D552A8}"/>
              </a:ext>
            </a:extLst>
          </p:cNvPr>
          <p:cNvSpPr txBox="1"/>
          <p:nvPr/>
        </p:nvSpPr>
        <p:spPr>
          <a:xfrm>
            <a:off x="5236628" y="3390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310FEE2-7FAE-D14D-4292-B4882D0727B5}"/>
              </a:ext>
            </a:extLst>
          </p:cNvPr>
          <p:cNvSpPr txBox="1"/>
          <p:nvPr/>
        </p:nvSpPr>
        <p:spPr>
          <a:xfrm>
            <a:off x="6066809" y="60819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41A5947-454A-C576-A767-82A15F477003}"/>
              </a:ext>
            </a:extLst>
          </p:cNvPr>
          <p:cNvCxnSpPr>
            <a:cxnSpLocks/>
          </p:cNvCxnSpPr>
          <p:nvPr/>
        </p:nvCxnSpPr>
        <p:spPr>
          <a:xfrm flipH="1">
            <a:off x="4343400" y="5905500"/>
            <a:ext cx="4191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CE3E704A-AD54-EE12-C367-43418A687B55}"/>
              </a:ext>
            </a:extLst>
          </p:cNvPr>
          <p:cNvSpPr txBox="1"/>
          <p:nvPr/>
        </p:nvSpPr>
        <p:spPr>
          <a:xfrm>
            <a:off x="5236628" y="45483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27C391-A16D-9624-B14A-7BD86D4062B6}"/>
              </a:ext>
            </a:extLst>
          </p:cNvPr>
          <p:cNvSpPr txBox="1"/>
          <p:nvPr/>
        </p:nvSpPr>
        <p:spPr>
          <a:xfrm>
            <a:off x="6778563" y="3184869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FC33B2-ED2A-F9B3-6C38-F6C9003FB7C3}"/>
              </a:ext>
            </a:extLst>
          </p:cNvPr>
          <p:cNvSpPr txBox="1"/>
          <p:nvPr/>
        </p:nvSpPr>
        <p:spPr>
          <a:xfrm>
            <a:off x="7700202" y="34009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E6B1B2B-2261-EC05-340E-15836190AC62}"/>
              </a:ext>
            </a:extLst>
          </p:cNvPr>
          <p:cNvSpPr txBox="1"/>
          <p:nvPr/>
        </p:nvSpPr>
        <p:spPr>
          <a:xfrm>
            <a:off x="6913028" y="34009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563619A-C4F8-2750-EB26-27AEF94F2FCE}"/>
              </a:ext>
            </a:extLst>
          </p:cNvPr>
          <p:cNvSpPr txBox="1"/>
          <p:nvPr/>
        </p:nvSpPr>
        <p:spPr>
          <a:xfrm>
            <a:off x="7700202" y="45404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0E6F5C5-E68D-05F8-3E0E-2DCD0527903B}"/>
              </a:ext>
            </a:extLst>
          </p:cNvPr>
          <p:cNvSpPr txBox="1"/>
          <p:nvPr/>
        </p:nvSpPr>
        <p:spPr>
          <a:xfrm>
            <a:off x="6787134" y="45404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6D60D80-4140-AA39-7F82-5FAA3C317553}"/>
              </a:ext>
            </a:extLst>
          </p:cNvPr>
          <p:cNvSpPr txBox="1"/>
          <p:nvPr/>
        </p:nvSpPr>
        <p:spPr>
          <a:xfrm>
            <a:off x="7747553" y="6100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A29C99E-8C57-298E-F468-D7723BB40C29}"/>
              </a:ext>
            </a:extLst>
          </p:cNvPr>
          <p:cNvSpPr txBox="1"/>
          <p:nvPr/>
        </p:nvSpPr>
        <p:spPr>
          <a:xfrm>
            <a:off x="6834485" y="6100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AC4EA6F-C49E-7E43-2761-4EB862867A0C}"/>
              </a:ext>
            </a:extLst>
          </p:cNvPr>
          <p:cNvSpPr txBox="1"/>
          <p:nvPr/>
        </p:nvSpPr>
        <p:spPr>
          <a:xfrm>
            <a:off x="6743522" y="3779103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62153E6-63A2-4B90-85AD-10CDC23522CF}"/>
              </a:ext>
            </a:extLst>
          </p:cNvPr>
          <p:cNvSpPr txBox="1"/>
          <p:nvPr/>
        </p:nvSpPr>
        <p:spPr>
          <a:xfrm>
            <a:off x="6705600" y="4922103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F0C5B3F-073F-A12C-E0E0-A673D08EF127}"/>
              </a:ext>
            </a:extLst>
          </p:cNvPr>
          <p:cNvSpPr txBox="1"/>
          <p:nvPr/>
        </p:nvSpPr>
        <p:spPr>
          <a:xfrm>
            <a:off x="6629400" y="6438900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154AFAC-9149-47B1-DFFB-A6BD038E1F61}"/>
              </a:ext>
            </a:extLst>
          </p:cNvPr>
          <p:cNvSpPr txBox="1"/>
          <p:nvPr/>
        </p:nvSpPr>
        <p:spPr>
          <a:xfrm>
            <a:off x="6017726" y="3195022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702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D7A05-FAB4-FCA8-D58D-7C5B1911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0DFDD5-E3E8-E042-A42A-A85A43F624E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A84E2A1-5C05-2C80-717D-5C810A2EA0A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C02B98-0141-3214-CEE4-74F472E066A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1E2565F-C91F-DA60-FA11-7F93F1C736F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9B1B59-5304-5C9D-26F4-07900C79797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E2A1B8B6-8BC3-9F9B-30A0-E4C426161DD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ضعوا وأنجزوا العملية التالية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A7C9674D-E6A7-DC98-E424-8494A861D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514600" y="3916627"/>
            <a:ext cx="8624738" cy="452849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141C597-8AC7-6F8E-7645-FB593016227A}"/>
              </a:ext>
            </a:extLst>
          </p:cNvPr>
          <p:cNvSpPr txBox="1"/>
          <p:nvPr/>
        </p:nvSpPr>
        <p:spPr>
          <a:xfrm>
            <a:off x="3543299" y="5249852"/>
            <a:ext cx="6629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247,83 + 195,49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21" name="Image 20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F3E6FBB-8513-0CED-06D7-B5EBE47BEF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4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F3442-EDCE-428C-9B7A-602C0FCCF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814D9-0B4F-F815-6983-9DA758883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9748BB-BF0C-EFB1-EC99-9EF4A0DA806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196F3B-D2C1-80B4-DF51-9DA808BE664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2EC93-D1A4-8F07-9D22-BD01CEECBDB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1848A3-1789-E5BB-3BA1-1F341E7ED25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790CA6-8437-CB4B-6A3F-1D05F71F26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5" name="Signe Plus 24">
            <a:extLst>
              <a:ext uri="{FF2B5EF4-FFF2-40B4-BE49-F238E27FC236}">
                <a16:creationId xmlns:a16="http://schemas.microsoft.com/office/drawing/2014/main" id="{971D1D86-53BB-1FB3-29EE-D96B93C9ED0E}"/>
              </a:ext>
            </a:extLst>
          </p:cNvPr>
          <p:cNvSpPr/>
          <p:nvPr/>
        </p:nvSpPr>
        <p:spPr>
          <a:xfrm>
            <a:off x="3733800" y="4398371"/>
            <a:ext cx="616121" cy="630327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D066A-E110-EC98-0983-B2F013515176}"/>
              </a:ext>
            </a:extLst>
          </p:cNvPr>
          <p:cNvSpPr txBox="1"/>
          <p:nvPr/>
        </p:nvSpPr>
        <p:spPr>
          <a:xfrm>
            <a:off x="6149696" y="3390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628E0E-5265-803F-28E9-7012EF56ADD1}"/>
              </a:ext>
            </a:extLst>
          </p:cNvPr>
          <p:cNvSpPr txBox="1"/>
          <p:nvPr/>
        </p:nvSpPr>
        <p:spPr>
          <a:xfrm>
            <a:off x="6151028" y="45513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DB6F62-7ABB-5B33-6C8E-551644721646}"/>
              </a:ext>
            </a:extLst>
          </p:cNvPr>
          <p:cNvSpPr txBox="1"/>
          <p:nvPr/>
        </p:nvSpPr>
        <p:spPr>
          <a:xfrm>
            <a:off x="5221550" y="6100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FD46AA-949B-1C61-75F0-1F7A47FECF66}"/>
              </a:ext>
            </a:extLst>
          </p:cNvPr>
          <p:cNvSpPr txBox="1"/>
          <p:nvPr/>
        </p:nvSpPr>
        <p:spPr>
          <a:xfrm>
            <a:off x="5236628" y="3390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E07954-9EC4-8702-FD00-53AF7AFBD0A6}"/>
              </a:ext>
            </a:extLst>
          </p:cNvPr>
          <p:cNvSpPr txBox="1"/>
          <p:nvPr/>
        </p:nvSpPr>
        <p:spPr>
          <a:xfrm>
            <a:off x="6066809" y="6081979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1E1EFA8-B45B-7953-A76B-A86322E4C250}"/>
              </a:ext>
            </a:extLst>
          </p:cNvPr>
          <p:cNvCxnSpPr>
            <a:cxnSpLocks/>
          </p:cNvCxnSpPr>
          <p:nvPr/>
        </p:nvCxnSpPr>
        <p:spPr>
          <a:xfrm flipH="1">
            <a:off x="4343400" y="5905500"/>
            <a:ext cx="4191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5260495E-1C5D-90D9-AD43-D7CB16CD183D}"/>
              </a:ext>
            </a:extLst>
          </p:cNvPr>
          <p:cNvSpPr txBox="1"/>
          <p:nvPr/>
        </p:nvSpPr>
        <p:spPr>
          <a:xfrm>
            <a:off x="5236628" y="45483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170872-EF96-000A-D39E-21F6A42EE1A2}"/>
              </a:ext>
            </a:extLst>
          </p:cNvPr>
          <p:cNvSpPr txBox="1"/>
          <p:nvPr/>
        </p:nvSpPr>
        <p:spPr>
          <a:xfrm>
            <a:off x="6778563" y="3184869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F49C8A-D556-71F2-8B37-9063DCFC1665}"/>
              </a:ext>
            </a:extLst>
          </p:cNvPr>
          <p:cNvSpPr txBox="1"/>
          <p:nvPr/>
        </p:nvSpPr>
        <p:spPr>
          <a:xfrm>
            <a:off x="7700202" y="34009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C1ABCE3-EF6A-82F4-AC60-C8CBD2D05A5A}"/>
              </a:ext>
            </a:extLst>
          </p:cNvPr>
          <p:cNvSpPr txBox="1"/>
          <p:nvPr/>
        </p:nvSpPr>
        <p:spPr>
          <a:xfrm>
            <a:off x="6913028" y="34009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97A4934-47E5-4026-49C3-D23A10BE8218}"/>
              </a:ext>
            </a:extLst>
          </p:cNvPr>
          <p:cNvSpPr txBox="1"/>
          <p:nvPr/>
        </p:nvSpPr>
        <p:spPr>
          <a:xfrm>
            <a:off x="7700202" y="45404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F2DDF0E-9D4B-A5C4-D033-A637A7E3C16D}"/>
              </a:ext>
            </a:extLst>
          </p:cNvPr>
          <p:cNvSpPr txBox="1"/>
          <p:nvPr/>
        </p:nvSpPr>
        <p:spPr>
          <a:xfrm>
            <a:off x="6913028" y="45404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C55079-7FD7-925A-4B2E-7FE6526CB35B}"/>
              </a:ext>
            </a:extLst>
          </p:cNvPr>
          <p:cNvSpPr txBox="1"/>
          <p:nvPr/>
        </p:nvSpPr>
        <p:spPr>
          <a:xfrm>
            <a:off x="7747553" y="6100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6C06543-B494-4800-894D-4E4B4A662143}"/>
              </a:ext>
            </a:extLst>
          </p:cNvPr>
          <p:cNvSpPr txBox="1"/>
          <p:nvPr/>
        </p:nvSpPr>
        <p:spPr>
          <a:xfrm>
            <a:off x="6913028" y="61005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4D26C43-9927-0C02-834A-45C1937141C8}"/>
              </a:ext>
            </a:extLst>
          </p:cNvPr>
          <p:cNvSpPr txBox="1"/>
          <p:nvPr/>
        </p:nvSpPr>
        <p:spPr>
          <a:xfrm>
            <a:off x="6743522" y="3779103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6990AD1-F790-3D96-F7F6-FA96D92F56DE}"/>
              </a:ext>
            </a:extLst>
          </p:cNvPr>
          <p:cNvSpPr txBox="1"/>
          <p:nvPr/>
        </p:nvSpPr>
        <p:spPr>
          <a:xfrm>
            <a:off x="6705600" y="4922103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D60BDB1-234B-19B6-16E0-C9FE10186D58}"/>
              </a:ext>
            </a:extLst>
          </p:cNvPr>
          <p:cNvSpPr txBox="1"/>
          <p:nvPr/>
        </p:nvSpPr>
        <p:spPr>
          <a:xfrm>
            <a:off x="6629400" y="6438900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7FEF655-E62B-1501-5D98-248FC5368E92}"/>
              </a:ext>
            </a:extLst>
          </p:cNvPr>
          <p:cNvSpPr txBox="1"/>
          <p:nvPr/>
        </p:nvSpPr>
        <p:spPr>
          <a:xfrm>
            <a:off x="6017726" y="3195022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B4D014-EC28-213A-E611-5FC93DDF65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A62E511-F1D2-50D8-3F7D-BE9EFBDF1EC8}"/>
              </a:ext>
            </a:extLst>
          </p:cNvPr>
          <p:cNvSpPr txBox="1"/>
          <p:nvPr/>
        </p:nvSpPr>
        <p:spPr>
          <a:xfrm>
            <a:off x="4477594" y="34086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59B209-1B0C-2EB0-2D0C-3FBC8B5BA03F}"/>
              </a:ext>
            </a:extLst>
          </p:cNvPr>
          <p:cNvSpPr txBox="1"/>
          <p:nvPr/>
        </p:nvSpPr>
        <p:spPr>
          <a:xfrm>
            <a:off x="4477594" y="45669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493074-B2D8-EE73-DE46-5D0F87B76CBD}"/>
              </a:ext>
            </a:extLst>
          </p:cNvPr>
          <p:cNvSpPr txBox="1"/>
          <p:nvPr/>
        </p:nvSpPr>
        <p:spPr>
          <a:xfrm>
            <a:off x="4477594" y="6113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E6B4458-E0FA-65B3-8B0C-9EEA52C74F3F}"/>
              </a:ext>
            </a:extLst>
          </p:cNvPr>
          <p:cNvSpPr txBox="1"/>
          <p:nvPr/>
        </p:nvSpPr>
        <p:spPr>
          <a:xfrm>
            <a:off x="5171492" y="3170549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8768F95-D445-7D18-451C-565991BA3420}"/>
              </a:ext>
            </a:extLst>
          </p:cNvPr>
          <p:cNvSpPr txBox="1"/>
          <p:nvPr/>
        </p:nvSpPr>
        <p:spPr>
          <a:xfrm>
            <a:off x="4318949" y="3142514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2536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</a:t>
            </a:r>
            <a:r>
              <a:rPr lang="ar-MA" sz="4400" noProof="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جمع عددين عشريين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صحيح بحيث تكون كل منزلة تحت مثيلتها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أبدأ بالجمع من اليمين كما في الأعداد الصحيحة الطبيعية؛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الفاصلة عندما أصل إليها؛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82319" y="803455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914400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 أنسى الاحتفاظ إن وجد.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6B0D9-2D95-8D87-27D6-432DFA0DF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CB9FA0-CE77-7A82-E98D-40FC53A111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0E43D5-2ECC-4374-B16F-04927FFC1A5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5FDD31-0C94-94ED-C5B8-8E7E9BDF60EB}"/>
              </a:ext>
            </a:extLst>
          </p:cNvPr>
          <p:cNvSpPr/>
          <p:nvPr/>
        </p:nvSpPr>
        <p:spPr>
          <a:xfrm>
            <a:off x="-1" y="796748"/>
            <a:ext cx="13716001" cy="1905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B08951-F97C-7CF7-B9FB-41F9B465F7B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5EEC5-223C-476F-6232-25A7DA4E89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14D5C6C-9458-08B3-74A3-A185D7EB0866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43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AA955F9-57E1-2EBE-B34B-CE6BA7F8A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328" y="4592069"/>
            <a:ext cx="13161818" cy="39110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C4492F-E694-B251-AC21-371505340148}"/>
              </a:ext>
            </a:extLst>
          </p:cNvPr>
          <p:cNvSpPr/>
          <p:nvPr/>
        </p:nvSpPr>
        <p:spPr>
          <a:xfrm>
            <a:off x="381000" y="4991099"/>
            <a:ext cx="7620000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609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88773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A1A8BDF-ABFB-9C35-B0E8-E19876DEB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582" y="4401731"/>
            <a:ext cx="13114564" cy="3896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816A88-8018-70C6-1F72-64077B93AA7D}"/>
              </a:ext>
            </a:extLst>
          </p:cNvPr>
          <p:cNvSpPr/>
          <p:nvPr/>
        </p:nvSpPr>
        <p:spPr>
          <a:xfrm>
            <a:off x="381000" y="4991099"/>
            <a:ext cx="7620000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8229600" y="3703632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2903841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4650916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0843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64345" y="2836774"/>
            <a:ext cx="5232405" cy="61032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فاتورة الكهرباء قيمتها </a:t>
            </a:r>
            <a:r>
              <a:rPr lang="fr-FR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 </a:t>
            </a: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فاتورة استهلاك الماء قدرها 87,93 درهما</a:t>
            </a:r>
            <a:endParaRPr lang="ar-SA" sz="48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المبلغ الذي أداه الأب في الفاتورتين معا.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2" y="4209752"/>
            <a:ext cx="64334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فاتورة الكهرباء </a:t>
            </a:r>
            <a:r>
              <a:rPr lang="fr-FR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فاتورة الماء </a:t>
            </a:r>
            <a:r>
              <a:rPr lang="fr-FR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endParaRPr lang="ar-SA" sz="4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  <a:endParaRPr lang="fr-FR" sz="4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04430" y="6536111"/>
            <a:ext cx="67204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المبلغ الذي أداه في الفاتورتين معا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العشرية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عدد كسري إلى عدد عشري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كتابة وتفكيك أعداد عشرية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الجمع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فاتورة الماء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قيمة فاتورة الكهرباء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المبلغ الذي أداه في الفاتورتين معا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3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سنضيف مبلغ فاتورة الماء إلى مبلغ فاتورة الكهرباء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87,93</a:t>
            </a:r>
            <a:endParaRPr kumimoji="0" lang="ar-MA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582034" y="487606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fr-FR" sz="115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endParaRPr lang="ar-MA" sz="115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314453" y="5336685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-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أدى الأب فاتورة الكهرباء قيمتها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وفاتورة استهلاك الماء قدرها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87,93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أداه في الفاتورتين معا؟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320878" y="4728508"/>
            <a:ext cx="6918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المبلغ الذي أداه الأب هو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  <a:p>
            <a:pPr lvl="0" algn="ctr" rtl="1">
              <a:defRPr/>
            </a:pPr>
            <a:r>
              <a:rPr lang="fr-FR" sz="7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204,65 + 87,93 = 292,58</a:t>
            </a:r>
            <a:endParaRPr lang="ar-SA" sz="72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43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7833"/>
            <a:ext cx="13085364" cy="41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CECE88B-506F-67A6-BF24-73C27CDC8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7833"/>
            <a:ext cx="13085364" cy="414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82377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يقوم الميسر(ة) بنمذجة النشاط</a:t>
            </a:r>
            <a:r>
              <a:rPr kumimoji="0" lang="ar-MA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1753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1000+700+50+3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بعد إ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a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Times New Roman" panose="02020603050405020304" pitchFamily="18" charset="0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kumimoji="0" lang="f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27887</TotalTime>
  <Words>2086</Words>
  <Application>Microsoft Office PowerPoint</Application>
  <PresentationFormat>Personnalisé</PresentationFormat>
  <Paragraphs>590</Paragraphs>
  <Slides>70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1" baseType="lpstr">
      <vt:lpstr>Calibri</vt:lpstr>
      <vt:lpstr>Dubai</vt:lpstr>
      <vt:lpstr>Arial</vt:lpstr>
      <vt:lpstr>Montserrat Medium</vt:lpstr>
      <vt:lpstr>Microsoft Uighur</vt:lpstr>
      <vt:lpstr>Carelia</vt:lpstr>
      <vt:lpstr>Dosis</vt:lpstr>
      <vt:lpstr>29LT Bukra Regular</vt:lpstr>
      <vt:lpstr>Montserrat</vt:lpstr>
      <vt:lpstr>Montserrat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232</cp:revision>
  <dcterms:created xsi:type="dcterms:W3CDTF">2006-08-16T00:00:00Z</dcterms:created>
  <dcterms:modified xsi:type="dcterms:W3CDTF">2025-10-03T12:56:47Z</dcterms:modified>
  <dc:identifier>DAFtlvZnwz4</dc:identifier>
</cp:coreProperties>
</file>