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9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674" r:id="rId12"/>
    <p:sldId id="2134805396" r:id="rId13"/>
    <p:sldId id="2134808570" r:id="rId14"/>
    <p:sldId id="2134808590" r:id="rId15"/>
    <p:sldId id="2134808591" r:id="rId16"/>
    <p:sldId id="2134808446" r:id="rId17"/>
    <p:sldId id="2134808589" r:id="rId18"/>
    <p:sldId id="2134808592" r:id="rId19"/>
    <p:sldId id="2134808593" r:id="rId20"/>
    <p:sldId id="2134808594" r:id="rId21"/>
    <p:sldId id="2134808595" r:id="rId22"/>
    <p:sldId id="2134808596" r:id="rId23"/>
    <p:sldId id="2134808597" r:id="rId24"/>
    <p:sldId id="2134808598" r:id="rId25"/>
    <p:sldId id="2134808599" r:id="rId26"/>
    <p:sldId id="2134808459" r:id="rId27"/>
    <p:sldId id="2134808450" r:id="rId28"/>
    <p:sldId id="2134808600" r:id="rId29"/>
    <p:sldId id="2134808601" r:id="rId30"/>
    <p:sldId id="2134808602" r:id="rId31"/>
    <p:sldId id="2134808603" r:id="rId32"/>
    <p:sldId id="2134808604" r:id="rId33"/>
    <p:sldId id="2134808605" r:id="rId34"/>
    <p:sldId id="2134808606" r:id="rId35"/>
    <p:sldId id="2134808607" r:id="rId36"/>
    <p:sldId id="2134808608" r:id="rId37"/>
    <p:sldId id="2134808530" r:id="rId38"/>
    <p:sldId id="2134808609" r:id="rId39"/>
    <p:sldId id="2134808610" r:id="rId40"/>
    <p:sldId id="2134808611" r:id="rId41"/>
    <p:sldId id="2134808612" r:id="rId42"/>
    <p:sldId id="2134808613" r:id="rId43"/>
    <p:sldId id="2134808460" r:id="rId44"/>
    <p:sldId id="2134808453" r:id="rId45"/>
    <p:sldId id="2134808538" r:id="rId46"/>
    <p:sldId id="2134808614" r:id="rId47"/>
    <p:sldId id="2134808615" r:id="rId48"/>
    <p:sldId id="2134808616" r:id="rId49"/>
    <p:sldId id="2134808540" r:id="rId50"/>
    <p:sldId id="2134808617" r:id="rId51"/>
    <p:sldId id="2134808618" r:id="rId52"/>
    <p:sldId id="2134808619" r:id="rId53"/>
    <p:sldId id="2134808543" r:id="rId54"/>
    <p:sldId id="2134808454" r:id="rId55"/>
    <p:sldId id="2134808542" r:id="rId56"/>
    <p:sldId id="2134808491" r:id="rId57"/>
    <p:sldId id="2134808578" r:id="rId58"/>
    <p:sldId id="2134808579" r:id="rId59"/>
    <p:sldId id="2134808560" r:id="rId60"/>
    <p:sldId id="2134808580" r:id="rId61"/>
    <p:sldId id="2134808581" r:id="rId62"/>
    <p:sldId id="2134808561" r:id="rId63"/>
    <p:sldId id="2134808582" r:id="rId64"/>
    <p:sldId id="2134808583" r:id="rId65"/>
    <p:sldId id="2134808584" r:id="rId66"/>
    <p:sldId id="2134808585" r:id="rId67"/>
    <p:sldId id="2134808586" r:id="rId68"/>
    <p:sldId id="2134808620" r:id="rId69"/>
    <p:sldId id="2134808621" r:id="rId70"/>
    <p:sldId id="2147482536" r:id="rId71"/>
    <p:sldId id="2134808691" r:id="rId72"/>
    <p:sldId id="2134808503" r:id="rId73"/>
    <p:sldId id="2134808677" r:id="rId74"/>
    <p:sldId id="2134808676" r:id="rId75"/>
    <p:sldId id="2134808504" r:id="rId76"/>
    <p:sldId id="2134804381" r:id="rId77"/>
    <p:sldId id="2134804382" r:id="rId78"/>
  </p:sldIdLst>
  <p:sldSz cx="13716000" cy="10287000"/>
  <p:notesSz cx="6858000" cy="9144000"/>
  <p:embeddedFontLst>
    <p:embeddedFont>
      <p:font typeface="29LT Bukra Regular" panose="020B0604020202020204" charset="0"/>
      <p:regular r:id="rId80"/>
    </p:embeddedFont>
    <p:embeddedFont>
      <p:font typeface="Cambria Math" panose="02040503050406030204" pitchFamily="18" charset="0"/>
      <p:regular r:id="rId81"/>
    </p:embeddedFont>
    <p:embeddedFont>
      <p:font typeface="Carelia" panose="020B0604020202020204" charset="0"/>
      <p:regular r:id="rId82"/>
    </p:embeddedFont>
    <p:embeddedFont>
      <p:font typeface="Dosis" pitchFamily="2" charset="0"/>
      <p:regular r:id="rId83"/>
      <p:bold r:id="rId84"/>
    </p:embeddedFont>
    <p:embeddedFont>
      <p:font typeface="Dubai" panose="020B0503030403030204" pitchFamily="34" charset="-78"/>
      <p:regular r:id="rId85"/>
      <p:bold r:id="rId86"/>
    </p:embeddedFont>
    <p:embeddedFont>
      <p:font typeface="IBM Plex Sans Arabic" panose="020B0604020202020204" charset="-78"/>
      <p:regular r:id="rId87"/>
    </p:embeddedFont>
    <p:embeddedFont>
      <p:font typeface="Microsoft Uighur" panose="02000000000000000000" pitchFamily="2" charset="-78"/>
      <p:regular r:id="rId88"/>
      <p:bold r:id="rId89"/>
    </p:embeddedFont>
    <p:embeddedFont>
      <p:font typeface="Montserrat" panose="00000500000000000000" pitchFamily="2" charset="0"/>
      <p:regular r:id="rId90"/>
    </p:embeddedFont>
    <p:embeddedFont>
      <p:font typeface="Montserrat Light" panose="00000400000000000000" pitchFamily="2" charset="0"/>
      <p:regular r:id="rId91"/>
      <p:italic r:id="rId92"/>
    </p:embeddedFont>
    <p:embeddedFont>
      <p:font typeface="Montserrat Medium" panose="00000600000000000000" pitchFamily="2" charset="0"/>
      <p:regular r:id="rId93"/>
      <p:italic r:id="rId9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5.fntdata"/><Relationship Id="rId89" Type="http://schemas.openxmlformats.org/officeDocument/2006/relationships/font" Target="fonts/font10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font" Target="fonts/font11.fntdata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font" Target="fonts/font1.fntdata"/><Relationship Id="rId85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4.fntdata"/><Relationship Id="rId88" Type="http://schemas.openxmlformats.org/officeDocument/2006/relationships/font" Target="fonts/font9.fntdata"/><Relationship Id="rId91" Type="http://schemas.openxmlformats.org/officeDocument/2006/relationships/font" Target="fonts/font12.fntdata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font" Target="fonts/font2.fntdata"/><Relationship Id="rId86" Type="http://schemas.openxmlformats.org/officeDocument/2006/relationships/font" Target="fonts/font7.fntdata"/><Relationship Id="rId94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8.fntdata"/><Relationship Id="rId61" Type="http://schemas.openxmlformats.org/officeDocument/2006/relationships/slide" Target="slides/slide60.xml"/><Relationship Id="rId82" Type="http://schemas.openxmlformats.org/officeDocument/2006/relationships/font" Target="fonts/font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14.fntdata"/><Relationship Id="rId9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03/10/2025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1501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8.png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1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60.png"/><Relationship Id="rId4" Type="http://schemas.openxmlformats.org/officeDocument/2006/relationships/image" Target="../media/image5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5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5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55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55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0.png"/><Relationship Id="rId5" Type="http://schemas.openxmlformats.org/officeDocument/2006/relationships/image" Target="../media/image55.jpeg"/><Relationship Id="rId4" Type="http://schemas.openxmlformats.org/officeDocument/2006/relationships/image" Target="../media/image6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55.jpeg"/><Relationship Id="rId4" Type="http://schemas.openxmlformats.org/officeDocument/2006/relationships/image" Target="../media/image5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7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5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4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2255124" y="8573782"/>
            <a:ext cx="919617" cy="103297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4540188" y="8562828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BB2B27-118F-DEA1-F362-02C38555951E}"/>
              </a:ext>
            </a:extLst>
          </p:cNvPr>
          <p:cNvSpPr txBox="1"/>
          <p:nvPr/>
        </p:nvSpPr>
        <p:spPr>
          <a:xfrm>
            <a:off x="6857998" y="1835872"/>
            <a:ext cx="5352008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165CCD-46FF-FE25-453E-7AF182E9305E}"/>
              </a:ext>
            </a:extLst>
          </p:cNvPr>
          <p:cNvSpPr txBox="1"/>
          <p:nvPr/>
        </p:nvSpPr>
        <p:spPr>
          <a:xfrm>
            <a:off x="5842000" y="3794425"/>
            <a:ext cx="63426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0739E-9B8C-1C63-E686-5E57C8B2BC80}"/>
              </a:ext>
            </a:extLst>
          </p:cNvPr>
          <p:cNvSpPr txBox="1"/>
          <p:nvPr/>
        </p:nvSpPr>
        <p:spPr>
          <a:xfrm>
            <a:off x="6742541" y="65151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D85A0A-EDA7-8EB2-B798-7E337D3FEB99}"/>
              </a:ext>
            </a:extLst>
          </p:cNvPr>
          <p:cNvSpPr txBox="1"/>
          <p:nvPr/>
        </p:nvSpPr>
        <p:spPr>
          <a:xfrm>
            <a:off x="6918894" y="5326308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20" name="Image 1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2397712-BFAD-D814-8113-EFB8D705C7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5" y="5219700"/>
            <a:ext cx="1605951" cy="1330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3EF25361-A158-7E1F-5A91-24CE73C47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19300"/>
            <a:ext cx="1605949" cy="1330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76AF1CE-2D6B-D4E2-4837-8C2AFC970FD5}"/>
              </a:ext>
            </a:extLst>
          </p:cNvPr>
          <p:cNvSpPr txBox="1"/>
          <p:nvPr/>
        </p:nvSpPr>
        <p:spPr>
          <a:xfrm>
            <a:off x="6815044" y="72009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C875BAF-609C-39A3-4865-C3794971BE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91" y="3543300"/>
            <a:ext cx="1745837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71D8915-E39B-34C5-7A8D-C89416D501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52" y="6667500"/>
            <a:ext cx="1745838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06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11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8" b="4368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E62732-856B-DE74-D673-3BC3CAAD4B15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الأعداد الكسرية 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 ستنجزون رائزا تشخيصيا حول الأعداد الكسرية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85786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FA46D-BA74-FDEA-C367-FC17BECD4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70A9EA-5152-51E0-85B9-1D50DE47CEB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D1F4E9-A590-6C18-7D9C-F33D8E6C2F6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900A2E-E1A9-53DA-FA4A-A66CFF470D5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3F2A98-B51C-72AA-DE14-C2B4241CC3F8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8495A0D-C01C-FFB4-EB49-D74C05AC5204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68EB390-9855-AEFE-7556-8B0B47A37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90647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F5BF54-3E1F-6E47-5607-482E608583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67699"/>
              </p:ext>
            </p:extLst>
          </p:nvPr>
        </p:nvGraphicFramePr>
        <p:xfrm>
          <a:off x="5057999" y="5806403"/>
          <a:ext cx="3600000" cy="12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AD21CA1-11D7-7C2C-207C-4DB0957EAE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99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FF7C4-04CB-CDF2-1B15-9429CC4EC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1C8FCF-094E-B1A3-7606-6E776DE0D5C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4A17C5-3078-5337-0FF4-CBA53F0D033B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FDC3F7-C615-4009-7913-9727CB6F407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AABA1B-E6B2-97A7-68E9-B914D6270E6D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998302-5F9D-2EA4-80BB-51A767EA9C0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A0B1D95-3D2B-60B4-2BB6-9CDF078AD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649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 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B61A4B5-392A-1A26-DE03-9C1A01C16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549962"/>
              </p:ext>
            </p:extLst>
          </p:nvPr>
        </p:nvGraphicFramePr>
        <p:xfrm>
          <a:off x="4867500" y="4610127"/>
          <a:ext cx="3600000" cy="12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67D8C63-0752-1DFE-199B-6B6479FF69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B7B5237-1CDF-2B81-F042-B2A0B5A21769}"/>
              </a:ext>
            </a:extLst>
          </p:cNvPr>
          <p:cNvSpPr txBox="1"/>
          <p:nvPr/>
        </p:nvSpPr>
        <p:spPr>
          <a:xfrm>
            <a:off x="6352113" y="6304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5E44C24-4F77-1AB4-9733-FA5651514E70}"/>
              </a:ext>
            </a:extLst>
          </p:cNvPr>
          <p:cNvSpPr txBox="1"/>
          <p:nvPr/>
        </p:nvSpPr>
        <p:spPr>
          <a:xfrm>
            <a:off x="6352113" y="77314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1F604CA-C2F7-69B5-0F16-12FCA0C39A87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4984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7856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F245D34-E681-2941-EFE6-E90ED8A7F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970562"/>
              </p:ext>
            </p:extLst>
          </p:nvPr>
        </p:nvGraphicFramePr>
        <p:xfrm>
          <a:off x="4157999" y="5506403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677981B2-AF74-9EA3-AD67-B94E64554B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840D8-4435-F4B3-DF16-10D8EA54E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917359-20CD-3971-4E3C-DF898103CC00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738B6B-106B-94A5-B829-B7B73A9AC24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57181C-A59D-9C1C-285E-268CF6EFBB3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2FD1D82-D895-4016-A59E-F684F1CF693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7EC21C7-A3A1-80B4-48A0-95DA975670C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B60BAFB-59D7-D569-38DF-364FAB6862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73446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D72C10A-1464-18C0-BA95-4FCF92B6B5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012959"/>
              </p:ext>
            </p:extLst>
          </p:nvPr>
        </p:nvGraphicFramePr>
        <p:xfrm>
          <a:off x="4157999" y="4243500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C03275B-7543-1BFB-00AA-8911A27D69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38FD1C9-C6AC-3879-D662-FB100B6CF9A1}"/>
              </a:ext>
            </a:extLst>
          </p:cNvPr>
          <p:cNvSpPr txBox="1"/>
          <p:nvPr/>
        </p:nvSpPr>
        <p:spPr>
          <a:xfrm>
            <a:off x="6352113" y="6304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C8DC8F5-DE85-9259-14F8-2B11C8834715}"/>
              </a:ext>
            </a:extLst>
          </p:cNvPr>
          <p:cNvSpPr txBox="1"/>
          <p:nvPr/>
        </p:nvSpPr>
        <p:spPr>
          <a:xfrm>
            <a:off x="6352113" y="77314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56A559D-026B-BDE5-75DF-D64A5A8438FD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388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F1BCD-0BA0-9641-0F19-BD7DEA896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7CB715-BE97-00AB-981D-0B1193F2FA8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DB1072-5480-142B-7C1C-95D562EC753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5E438B-9AF8-DF94-E02D-1A8F09C551D2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C1789B-33D3-6BA6-114C-F2DB006A7A05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F4D92D7-F067-EEEC-2351-BC3C9B6384B0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7E3FEFE-1F78-37A8-34D8-15979F90B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87435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902C781-C249-F060-560F-DA93B0C82F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393366"/>
              </p:ext>
            </p:extLst>
          </p:nvPr>
        </p:nvGraphicFramePr>
        <p:xfrm>
          <a:off x="4157999" y="5506403"/>
          <a:ext cx="5400000" cy="6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05F3780-4751-512B-E425-600A6956BA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85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C4138-E612-BF9D-956C-1C3040905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404122-2C76-2BCE-4EEA-39B118E02EA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B3909A-9D4E-6EAD-A441-DA0CFAA50C72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461AF-5534-A35C-9452-2F7918309D2F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92B29E1-A19E-F556-1C41-5D758A289FAC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FD440A9-68DF-5CFF-6EE7-8CA65143F65B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E36B832-52E3-45D6-C3B1-54DC61E1F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29823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AD5DB91-A17D-2E8C-4E7A-0294B90AB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786906"/>
              </p:ext>
            </p:extLst>
          </p:nvPr>
        </p:nvGraphicFramePr>
        <p:xfrm>
          <a:off x="4157999" y="4924500"/>
          <a:ext cx="5400000" cy="6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B8B79E9-123A-D146-AAE7-375E54E27E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8F5446A-87C7-C852-E583-4F2D80E9B091}"/>
              </a:ext>
            </a:extLst>
          </p:cNvPr>
          <p:cNvSpPr txBox="1"/>
          <p:nvPr/>
        </p:nvSpPr>
        <p:spPr>
          <a:xfrm>
            <a:off x="6352113" y="6304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437EDE4-EDCB-3AAE-6D48-F93B6F77BC62}"/>
              </a:ext>
            </a:extLst>
          </p:cNvPr>
          <p:cNvSpPr txBox="1"/>
          <p:nvPr/>
        </p:nvSpPr>
        <p:spPr>
          <a:xfrm>
            <a:off x="6352113" y="77314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737987F-8A91-B859-0295-DB1FDD99588B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527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DA5D3-186F-C787-391F-9724F22C5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029B15-0A91-19C0-5FC1-435E7928030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5482C3-0835-9CCD-9477-D6054709A869}"/>
              </a:ext>
            </a:extLst>
          </p:cNvPr>
          <p:cNvSpPr/>
          <p:nvPr/>
        </p:nvSpPr>
        <p:spPr>
          <a:xfrm>
            <a:off x="275853" y="2400300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7733E5-DA0B-2E86-3BB7-3792EA64AD32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0408725-F48A-D390-C418-B1036A5F585E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معي سنتعلم كيف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 العدد الكسري الموافق للجزء الملون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E764105-A838-016F-D72A-23ED89440F9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66477A0-37D6-72A5-8C71-61A454E349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5082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B555F6C2-F8D7-EFFC-C1DC-AC7CE755A5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AB8BF-7553-6899-06EB-B0FC2946A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3433F-5525-4C7D-A853-985C9F1E93C1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D495BB-C320-9DF6-39F6-1C7B4A4130FE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7E4EAC-C1A3-D12E-9741-92FB42A86ED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FB4B7A-F0EA-9922-7249-9A985E732DC0}"/>
              </a:ext>
            </a:extLst>
          </p:cNvPr>
          <p:cNvSpPr txBox="1"/>
          <p:nvPr/>
        </p:nvSpPr>
        <p:spPr>
          <a:xfrm>
            <a:off x="0" y="901111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الشكل لقد تم تقسيمه إلى 9 أجزاء.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 العدد 9 أسفل خط الكسر ونسميه (المقام)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E82604-E3DA-43D6-9D27-8015B20B084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599EEC1-1B75-4AC4-7592-97E53C7AAB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81353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B0ABAE2-8921-0952-7332-35D8CF17D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753439"/>
              </p:ext>
            </p:extLst>
          </p:nvPr>
        </p:nvGraphicFramePr>
        <p:xfrm>
          <a:off x="2332934" y="5480214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26EFBCB-C999-559C-321A-3E344D2B40BD}"/>
              </a:ext>
            </a:extLst>
          </p:cNvPr>
          <p:cNvSpPr txBox="1"/>
          <p:nvPr/>
        </p:nvSpPr>
        <p:spPr>
          <a:xfrm>
            <a:off x="10668000" y="50567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28ACF60-0478-AE86-203C-285C0CB179B0}"/>
              </a:ext>
            </a:extLst>
          </p:cNvPr>
          <p:cNvSpPr txBox="1"/>
          <p:nvPr/>
        </p:nvSpPr>
        <p:spPr>
          <a:xfrm>
            <a:off x="10668000" y="64838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9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08D325C-0807-7F6F-5E7C-AFEA953BAF45}"/>
              </a:ext>
            </a:extLst>
          </p:cNvPr>
          <p:cNvCxnSpPr/>
          <p:nvPr/>
        </p:nvCxnSpPr>
        <p:spPr>
          <a:xfrm>
            <a:off x="10259487" y="6380214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2FADC83-7779-2A76-9D4B-A8DB1B53D9FD}"/>
              </a:ext>
            </a:extLst>
          </p:cNvPr>
          <p:cNvCxnSpPr>
            <a:cxnSpLocks/>
          </p:cNvCxnSpPr>
          <p:nvPr/>
        </p:nvCxnSpPr>
        <p:spPr>
          <a:xfrm>
            <a:off x="2971213" y="5878576"/>
            <a:ext cx="2679836" cy="28625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6C2314BF-7AA3-0916-C246-02E971193A49}"/>
              </a:ext>
            </a:extLst>
          </p:cNvPr>
          <p:cNvCxnSpPr>
            <a:cxnSpLocks/>
          </p:cNvCxnSpPr>
          <p:nvPr/>
        </p:nvCxnSpPr>
        <p:spPr>
          <a:xfrm>
            <a:off x="5074141" y="5920140"/>
            <a:ext cx="631471" cy="26783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A909C3A0-0B0B-6A55-1F46-ABA431E0A64F}"/>
              </a:ext>
            </a:extLst>
          </p:cNvPr>
          <p:cNvCxnSpPr>
            <a:cxnSpLocks/>
          </p:cNvCxnSpPr>
          <p:nvPr/>
        </p:nvCxnSpPr>
        <p:spPr>
          <a:xfrm>
            <a:off x="2557050" y="6249100"/>
            <a:ext cx="3093999" cy="26275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DBBF7C3-8D75-5915-1809-D99FBFE2286F}"/>
              </a:ext>
            </a:extLst>
          </p:cNvPr>
          <p:cNvCxnSpPr>
            <a:cxnSpLocks/>
          </p:cNvCxnSpPr>
          <p:nvPr/>
        </p:nvCxnSpPr>
        <p:spPr>
          <a:xfrm>
            <a:off x="2502487" y="6956933"/>
            <a:ext cx="3148562" cy="20265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E80514C9-5D10-881A-5B25-516292FA1C70}"/>
              </a:ext>
            </a:extLst>
          </p:cNvPr>
          <p:cNvCxnSpPr>
            <a:cxnSpLocks/>
          </p:cNvCxnSpPr>
          <p:nvPr/>
        </p:nvCxnSpPr>
        <p:spPr>
          <a:xfrm>
            <a:off x="5567836" y="6443547"/>
            <a:ext cx="200814" cy="18633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E4F4DA73-D323-1BCD-572F-7FC69B52DEE9}"/>
              </a:ext>
            </a:extLst>
          </p:cNvPr>
          <p:cNvCxnSpPr>
            <a:cxnSpLocks/>
          </p:cNvCxnSpPr>
          <p:nvPr/>
        </p:nvCxnSpPr>
        <p:spPr>
          <a:xfrm>
            <a:off x="5011103" y="7025231"/>
            <a:ext cx="635406" cy="14182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67823A32-816E-2E09-C430-258EBB0B68E8}"/>
              </a:ext>
            </a:extLst>
          </p:cNvPr>
          <p:cNvCxnSpPr>
            <a:cxnSpLocks/>
          </p:cNvCxnSpPr>
          <p:nvPr/>
        </p:nvCxnSpPr>
        <p:spPr>
          <a:xfrm flipH="1">
            <a:off x="5893651" y="5805871"/>
            <a:ext cx="690017" cy="293528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8E34A71-ABFF-86D2-3511-E2E30C5B6345}"/>
              </a:ext>
            </a:extLst>
          </p:cNvPr>
          <p:cNvCxnSpPr>
            <a:cxnSpLocks/>
          </p:cNvCxnSpPr>
          <p:nvPr/>
        </p:nvCxnSpPr>
        <p:spPr>
          <a:xfrm flipH="1">
            <a:off x="5839089" y="6380214"/>
            <a:ext cx="1192628" cy="226138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2264B217-144B-C048-3291-3DD4D45062B1}"/>
              </a:ext>
            </a:extLst>
          </p:cNvPr>
          <p:cNvCxnSpPr>
            <a:cxnSpLocks/>
          </p:cNvCxnSpPr>
          <p:nvPr/>
        </p:nvCxnSpPr>
        <p:spPr>
          <a:xfrm flipH="1">
            <a:off x="6004240" y="7101183"/>
            <a:ext cx="1347870" cy="148651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3ED33564-51A8-5A87-F041-1750B554C4AC}"/>
              </a:ext>
            </a:extLst>
          </p:cNvPr>
          <p:cNvSpPr txBox="1"/>
          <p:nvPr/>
        </p:nvSpPr>
        <p:spPr>
          <a:xfrm>
            <a:off x="5571896" y="85873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45E55CB6-1649-7273-8AA4-38150CD08EDE}"/>
              </a:ext>
            </a:extLst>
          </p:cNvPr>
          <p:cNvCxnSpPr>
            <a:cxnSpLocks/>
          </p:cNvCxnSpPr>
          <p:nvPr/>
        </p:nvCxnSpPr>
        <p:spPr>
          <a:xfrm flipV="1">
            <a:off x="6289328" y="7424089"/>
            <a:ext cx="4455459" cy="182494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>
            <a:extLst>
              <a:ext uri="{FF2B5EF4-FFF2-40B4-BE49-F238E27FC236}">
                <a16:creationId xmlns:a16="http://schemas.microsoft.com/office/drawing/2014/main" id="{5F3BB9DE-56F7-4DFC-A3C8-852763AB4036}"/>
              </a:ext>
            </a:extLst>
          </p:cNvPr>
          <p:cNvSpPr txBox="1"/>
          <p:nvPr/>
        </p:nvSpPr>
        <p:spPr>
          <a:xfrm>
            <a:off x="7221947" y="8741156"/>
            <a:ext cx="5815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نكتب العدد الكلي للأجزاء أسفل خط الكسر ونسميه </a:t>
            </a:r>
            <a:r>
              <a:rPr lang="ar-MA" sz="2800" b="1" dirty="0">
                <a:solidFill>
                  <a:srgbClr val="FF0000"/>
                </a:solidFill>
              </a:rPr>
              <a:t>مقاما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4625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F40AC-2BB5-6239-9448-879352AB3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F23ABB-9108-B2B7-E2E6-533A48D6F92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9AC7A8-FFFF-D843-BC35-59CE48D2C61E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80C343-6F1A-32D0-8B5F-283C124FE9D2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3E0A83-9CD9-34A9-ABE0-25402014FF16}"/>
              </a:ext>
            </a:extLst>
          </p:cNvPr>
          <p:cNvSpPr txBox="1"/>
          <p:nvPr/>
        </p:nvSpPr>
        <p:spPr>
          <a:xfrm>
            <a:off x="0" y="901111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سنحسب الآن عدد الأجزاء الملونة في الشكل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 العدد 7 فوق خط الكسر ونسميه (البسط)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BFC7FEB-9E3F-C6AB-34E0-8B21EF14E4B6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2D98A-2F7D-6F9E-0EC0-19836E7994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30997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CFEDEC5-80BD-7F3C-5883-7DB14BCD547C}"/>
              </a:ext>
            </a:extLst>
          </p:cNvPr>
          <p:cNvGraphicFramePr>
            <a:graphicFrameLocks noGrp="1"/>
          </p:cNvGraphicFramePr>
          <p:nvPr/>
        </p:nvGraphicFramePr>
        <p:xfrm>
          <a:off x="2332934" y="5480214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A5132EB-7E88-6ED4-7A99-EB9A91C337D1}"/>
              </a:ext>
            </a:extLst>
          </p:cNvPr>
          <p:cNvSpPr txBox="1"/>
          <p:nvPr/>
        </p:nvSpPr>
        <p:spPr>
          <a:xfrm>
            <a:off x="10668000" y="50567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7030A0"/>
                </a:solidFill>
              </a:rPr>
              <a:t>7</a:t>
            </a:r>
            <a:endParaRPr lang="fr-FR" sz="8000" b="1" dirty="0">
              <a:solidFill>
                <a:srgbClr val="7030A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E64161-F34E-6ECC-EB6B-61442ACF61D9}"/>
              </a:ext>
            </a:extLst>
          </p:cNvPr>
          <p:cNvSpPr txBox="1"/>
          <p:nvPr/>
        </p:nvSpPr>
        <p:spPr>
          <a:xfrm>
            <a:off x="10668000" y="64838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9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B817CA9-F300-D577-4017-1B105CC6C73E}"/>
              </a:ext>
            </a:extLst>
          </p:cNvPr>
          <p:cNvCxnSpPr/>
          <p:nvPr/>
        </p:nvCxnSpPr>
        <p:spPr>
          <a:xfrm>
            <a:off x="10259487" y="6380214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B8EB71D-2780-4564-5CD6-D420EFE5CB3F}"/>
              </a:ext>
            </a:extLst>
          </p:cNvPr>
          <p:cNvCxnSpPr>
            <a:cxnSpLocks/>
          </p:cNvCxnSpPr>
          <p:nvPr/>
        </p:nvCxnSpPr>
        <p:spPr>
          <a:xfrm>
            <a:off x="2971213" y="5878576"/>
            <a:ext cx="2679836" cy="28625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6AA46B8-8C49-7B55-C946-8A45C62DE910}"/>
              </a:ext>
            </a:extLst>
          </p:cNvPr>
          <p:cNvCxnSpPr>
            <a:cxnSpLocks/>
          </p:cNvCxnSpPr>
          <p:nvPr/>
        </p:nvCxnSpPr>
        <p:spPr>
          <a:xfrm>
            <a:off x="5074141" y="5920140"/>
            <a:ext cx="631471" cy="26783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862DD36-2CDB-9C86-25E9-8AAE47A8125F}"/>
              </a:ext>
            </a:extLst>
          </p:cNvPr>
          <p:cNvCxnSpPr>
            <a:cxnSpLocks/>
          </p:cNvCxnSpPr>
          <p:nvPr/>
        </p:nvCxnSpPr>
        <p:spPr>
          <a:xfrm>
            <a:off x="2557050" y="6249100"/>
            <a:ext cx="3093999" cy="26275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4D4B0BE-885D-F9CE-A67A-9C4CCAB483FE}"/>
              </a:ext>
            </a:extLst>
          </p:cNvPr>
          <p:cNvCxnSpPr>
            <a:cxnSpLocks/>
          </p:cNvCxnSpPr>
          <p:nvPr/>
        </p:nvCxnSpPr>
        <p:spPr>
          <a:xfrm>
            <a:off x="2502487" y="6956933"/>
            <a:ext cx="3148562" cy="20265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B53137A1-7F89-3083-0BE6-1878F8D78939}"/>
              </a:ext>
            </a:extLst>
          </p:cNvPr>
          <p:cNvCxnSpPr>
            <a:cxnSpLocks/>
          </p:cNvCxnSpPr>
          <p:nvPr/>
        </p:nvCxnSpPr>
        <p:spPr>
          <a:xfrm>
            <a:off x="5653350" y="6441007"/>
            <a:ext cx="75037" cy="18955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DE94768-B69D-9471-2E73-9D77F2DFD191}"/>
              </a:ext>
            </a:extLst>
          </p:cNvPr>
          <p:cNvCxnSpPr>
            <a:cxnSpLocks/>
          </p:cNvCxnSpPr>
          <p:nvPr/>
        </p:nvCxnSpPr>
        <p:spPr>
          <a:xfrm>
            <a:off x="5011103" y="7025231"/>
            <a:ext cx="635406" cy="14182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9B653C8-4518-27C7-ED6B-C0F31A2A6081}"/>
              </a:ext>
            </a:extLst>
          </p:cNvPr>
          <p:cNvCxnSpPr>
            <a:cxnSpLocks/>
          </p:cNvCxnSpPr>
          <p:nvPr/>
        </p:nvCxnSpPr>
        <p:spPr>
          <a:xfrm flipH="1">
            <a:off x="6004240" y="7101183"/>
            <a:ext cx="1347870" cy="148651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F3335AE4-1111-C1FD-7C77-96285858A68B}"/>
              </a:ext>
            </a:extLst>
          </p:cNvPr>
          <p:cNvSpPr txBox="1"/>
          <p:nvPr/>
        </p:nvSpPr>
        <p:spPr>
          <a:xfrm>
            <a:off x="5571896" y="85873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39301F2D-CF50-06F8-417C-9F5E6E93C9BE}"/>
              </a:ext>
            </a:extLst>
          </p:cNvPr>
          <p:cNvCxnSpPr>
            <a:cxnSpLocks/>
          </p:cNvCxnSpPr>
          <p:nvPr/>
        </p:nvCxnSpPr>
        <p:spPr>
          <a:xfrm flipV="1">
            <a:off x="6289328" y="5676900"/>
            <a:ext cx="4226272" cy="3572138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>
            <a:extLst>
              <a:ext uri="{FF2B5EF4-FFF2-40B4-BE49-F238E27FC236}">
                <a16:creationId xmlns:a16="http://schemas.microsoft.com/office/drawing/2014/main" id="{444EC37E-B25B-0F1D-113F-27AEA868E72D}"/>
              </a:ext>
            </a:extLst>
          </p:cNvPr>
          <p:cNvSpPr txBox="1"/>
          <p:nvPr/>
        </p:nvSpPr>
        <p:spPr>
          <a:xfrm>
            <a:off x="7221947" y="8741156"/>
            <a:ext cx="5815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نكتب عدد الأجزاء الملونة فوق خط الكسر ونسميه </a:t>
            </a:r>
            <a:r>
              <a:rPr lang="ar-MA" sz="2800" b="1" dirty="0">
                <a:solidFill>
                  <a:srgbClr val="7030A0"/>
                </a:solidFill>
              </a:rPr>
              <a:t>بسطا</a:t>
            </a:r>
            <a:endParaRPr lang="fr-FR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086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EDF44-A4DF-1CF8-585A-576040396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E1A8C7-4A1E-5FCC-40AF-1601566D46A7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8549FD9-8E94-5768-C231-BFC154683EB9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64829A-85F3-D5E5-2C68-A06A03E8BF5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D6871981-683D-A7FD-3FCF-7B8AA5158258}"/>
                  </a:ext>
                </a:extLst>
              </p:cNvPr>
              <p:cNvSpPr txBox="1"/>
              <p:nvPr/>
            </p:nvSpPr>
            <p:spPr>
              <a:xfrm>
                <a:off x="0" y="1347814"/>
                <a:ext cx="12877800" cy="873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1" algn="r" defTabSz="685834" rtl="1">
                  <a:lnSpc>
                    <a:spcPts val="3017"/>
                  </a:lnSpc>
                  <a:spcBef>
                    <a:spcPct val="0"/>
                  </a:spcBef>
                  <a:defRPr/>
                </a:pPr>
                <a:r>
                  <a:rPr lang="ar-MA" sz="3600" dirty="0">
                    <a:solidFill>
                      <a:prstClr val="white">
                        <a:lumMod val="65000"/>
                      </a:prst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العدد الكسري الموافق للجزء الملون هو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num>
                      <m:den>
                        <m:r>
                          <a:rPr lang="ar-MA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endParaRPr kumimoji="0" lang="ar-MA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  <a:p>
                <a:pPr marL="0" marR="0" lvl="1" indent="0" algn="r" defTabSz="685834" rtl="1" eaLnBrk="1" fontAlgn="auto" latinLnBrk="0" hangingPunct="1">
                  <a:lnSpc>
                    <a:spcPts val="3017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D6871981-683D-A7FD-3FCF-7B8AA51582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47814"/>
                <a:ext cx="12877800" cy="873316"/>
              </a:xfrm>
              <a:prstGeom prst="rect">
                <a:avLst/>
              </a:prstGeom>
              <a:blipFill>
                <a:blip r:embed="rId2"/>
                <a:stretch>
                  <a:fillRect t="-25175" r="-1372" b="-188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reeform 8">
            <a:extLst>
              <a:ext uri="{FF2B5EF4-FFF2-40B4-BE49-F238E27FC236}">
                <a16:creationId xmlns:a16="http://schemas.microsoft.com/office/drawing/2014/main" id="{8BB21EFA-6CEA-B1FD-7107-4D72A311EF1A}"/>
              </a:ext>
            </a:extLst>
          </p:cNvPr>
          <p:cNvSpPr/>
          <p:nvPr/>
        </p:nvSpPr>
        <p:spPr>
          <a:xfrm rot="10800000">
            <a:off x="13046503" y="1478142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4D2E4EF-7A2B-6C29-2180-B948ECBA95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23563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43E3696-1866-D0B5-3794-B0625D59E46B}"/>
              </a:ext>
            </a:extLst>
          </p:cNvPr>
          <p:cNvGraphicFramePr>
            <a:graphicFrameLocks noGrp="1"/>
          </p:cNvGraphicFramePr>
          <p:nvPr/>
        </p:nvGraphicFramePr>
        <p:xfrm>
          <a:off x="2332934" y="5480214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69D4199-ED1E-F70C-F451-3470174F2864}"/>
              </a:ext>
            </a:extLst>
          </p:cNvPr>
          <p:cNvSpPr txBox="1"/>
          <p:nvPr/>
        </p:nvSpPr>
        <p:spPr>
          <a:xfrm>
            <a:off x="10668000" y="50567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7CECFB8-40C8-CBF1-4780-6AE9124E5125}"/>
              </a:ext>
            </a:extLst>
          </p:cNvPr>
          <p:cNvSpPr txBox="1"/>
          <p:nvPr/>
        </p:nvSpPr>
        <p:spPr>
          <a:xfrm>
            <a:off x="10668000" y="64838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23D5FC8-FF5F-0ADD-87D2-8AC363496B4A}"/>
              </a:ext>
            </a:extLst>
          </p:cNvPr>
          <p:cNvCxnSpPr/>
          <p:nvPr/>
        </p:nvCxnSpPr>
        <p:spPr>
          <a:xfrm>
            <a:off x="10259487" y="6380214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3072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8B3C3-8767-816F-2BC6-2D4F831F6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49E2-8C3A-ECE9-7529-AEBF681C23E1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22B219-5484-4AF3-C1A3-0458241A304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7EB6A93-509C-3E81-9FB0-3662C1582F9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AEF86A-0CAE-B4CF-DD97-68FE492D0291}"/>
              </a:ext>
            </a:extLst>
          </p:cNvPr>
          <p:cNvSpPr txBox="1"/>
          <p:nvPr/>
        </p:nvSpPr>
        <p:spPr>
          <a:xfrm>
            <a:off x="15240" y="880993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36 وأنجزوا التمرين رقم 2.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دقيقة واحدة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9AE2D6-BB48-0E63-7C62-A79D7CCEDD3A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78C800-E4FD-1902-AA97-85F0263793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FCFF745-5270-37C9-5515-6803139A5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3857624"/>
            <a:ext cx="13164293" cy="486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25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DA005-DAFD-0B17-5BB3-33F039803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7A44A0-A08F-854F-EBBA-F3C6F051732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20991F-6E2C-8DE8-38B3-FADB2D6F3170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87A5CE6-BF78-4FA2-EF80-4FEAA20EE266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081E75-01D6-5349-77C1-57CE72DFBD33}"/>
              </a:ext>
            </a:extLst>
          </p:cNvPr>
          <p:cNvSpPr txBox="1"/>
          <p:nvPr/>
        </p:nvSpPr>
        <p:spPr>
          <a:xfrm>
            <a:off x="15240" y="880993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43D6E44-362E-51DC-EAAF-70415CAC4F80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98E6BF-C6CB-7D47-9F77-1EDC582F1B7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E4E2D54-90D7-9D18-0276-2F8CE4D4D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3857624"/>
            <a:ext cx="13164293" cy="486727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A8DF0FE-D258-6029-126A-DD683A10FACE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4B45BD-E25F-DA6D-8E58-D7FB0C99D2F4}"/>
              </a:ext>
            </a:extLst>
          </p:cNvPr>
          <p:cNvSpPr txBox="1"/>
          <p:nvPr/>
        </p:nvSpPr>
        <p:spPr>
          <a:xfrm>
            <a:off x="2997850" y="9130931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18722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الكسور المتكافئة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الحساب الذهني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شكلوا مجموعات صغيرة بهدوء سنقوم بالمناولة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ورقتين بيضاوين (من حجم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A4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 لكل مجموعة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5559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48621A1-AEF9-7352-E0F5-7807A3CA73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C25FF676-D730-25A7-A519-C8EB045C4C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43386-A578-1E51-78C1-CF17D15E5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94FCCB-F8AB-1B3A-8AE0-C8CF43E328C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D0D4B6-7904-72AD-8DFE-A35EEAE4FE00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F63280D-0227-B5B1-2221-8F9F5F5ABFF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7CCDE5-98A4-7AF4-6AC0-D940189F3AFF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بطي الورقة الأولى إلى جزأين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متقايسين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والورقة الثانية إلى 4 أجزاء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اشتغلوا بهدوء.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E84D930-8F87-39F7-8072-391863F49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05701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79C20D0-151A-03AC-0097-5CC68EC0CC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04D277E-C654-1328-4334-535B04B4F44B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8560FF-0122-D033-0012-65F753DF63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619AD994-7471-F1CC-437F-9A1E845309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05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AC982-8D7C-EF6D-3B5A-1875834AD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BB7D78-546D-D874-D062-D9C9908A6FB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1C63DC-2BF2-442A-960C-523D09658BC7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0B1871-72DE-08D4-BFC8-54092736075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F79CF5F-26CB-DB24-15C6-C56BB0EBFA8E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جزءا واحدا من الورقة الأولى ولونوه بالأصفر. ما هو العدد الكسري الذي يمثله؟ يكتب مقرر المجموعة النتيجة على اللوحة.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486B1C0-57E5-6C81-7816-C433F64FE5A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139D86C-8489-8508-C2B8-D7CEBCB87A6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A10A168-E79F-BB1C-BA63-0AA7866640E0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E129A8E-9C50-C176-3D1E-150E34CD42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C32653FE-8578-91D4-3142-CE89A6A23E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47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6CD05-CBA8-9133-59CC-E3B55DA41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D34772F-0C93-929F-C3A2-A4581EAB1D4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428FEF-474E-0A4B-396E-0F635596FC18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F397169-179C-9BE4-CFC0-EA71E7EB88C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F7A40B3-ABB7-9E8F-4641-95B302C83476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407A950-B093-F74C-06FC-66918A0740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51B0E00-F0E1-37FA-F721-1B4E33710A0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F483BD2-35C9-F44F-A135-2A01438898D9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EBADD5D-3FE8-4059-25E3-09E1F576A7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2" name="Picture 9">
            <a:extLst>
              <a:ext uri="{FF2B5EF4-FFF2-40B4-BE49-F238E27FC236}">
                <a16:creationId xmlns:a16="http://schemas.microsoft.com/office/drawing/2014/main" id="{3BAEF67A-5460-1E3A-592D-E0C91EABDC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7EC10E7-5054-AEDE-06E2-9CFAEFEE2ECB}"/>
              </a:ext>
            </a:extLst>
          </p:cNvPr>
          <p:cNvSpPr txBox="1"/>
          <p:nvPr/>
        </p:nvSpPr>
        <p:spPr>
          <a:xfrm>
            <a:off x="6629400" y="4808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486E713-50B9-674F-9C7A-6C98AE5640EB}"/>
              </a:ext>
            </a:extLst>
          </p:cNvPr>
          <p:cNvSpPr txBox="1"/>
          <p:nvPr/>
        </p:nvSpPr>
        <p:spPr>
          <a:xfrm>
            <a:off x="6629400" y="62352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F66EB7B-277B-3178-E164-0F37222153C9}"/>
              </a:ext>
            </a:extLst>
          </p:cNvPr>
          <p:cNvCxnSpPr/>
          <p:nvPr/>
        </p:nvCxnSpPr>
        <p:spPr>
          <a:xfrm>
            <a:off x="6220887" y="613162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368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16B91-2FEE-9D97-6032-181DCE4F6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045AA2-C3EC-48BF-96F6-27A70B49169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807D81-2166-AADF-5BAE-5DDF93989245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36B59A-425D-23B3-7DD8-DBD7E05CCD6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071A0CD-45E6-0F4B-0425-038895ED28A4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جزأين من الورقة الثانية ولونوهما بالأحمر. ما هو العدد الكسري الذي يمثله؟ يكتب مقرر المجموعة النتيجة على اللوحة.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9DB6DFA-C657-D740-B868-3B5F8BF6D12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2C3BBAB-10D0-A573-7EF5-C366399D036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CDF5421-C66D-838B-EAB9-DF03E561EC78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1DF7244-444C-93C0-FD66-A8B223208B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54E9CC6-67EF-531B-FD99-7EB1C7B0C9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7706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4B33A-731A-B64A-16F9-8D695F3E7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DE80FEB-1318-E171-831E-E0ABE7F769D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C47BB-D274-4826-CC4D-1CE5D0C5A05C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1EFE08-072B-5427-7FEF-5185483187A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F86319-AEC9-08AD-758E-E09879113933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E4FD63-B9AF-6C0B-DAD2-74641412DD0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FDFF5EE-3C8C-3250-B1AA-467B194C06C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25767E0-D011-E038-FB9C-05FB1D575C1B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EB45F6A-26A5-634C-DA44-4046EA8759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2" name="Picture 9">
            <a:extLst>
              <a:ext uri="{FF2B5EF4-FFF2-40B4-BE49-F238E27FC236}">
                <a16:creationId xmlns:a16="http://schemas.microsoft.com/office/drawing/2014/main" id="{46712121-5DDD-2213-10EE-C2112D196B4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60266C5-2D41-A00B-4C65-35EC7A7DA378}"/>
              </a:ext>
            </a:extLst>
          </p:cNvPr>
          <p:cNvSpPr txBox="1"/>
          <p:nvPr/>
        </p:nvSpPr>
        <p:spPr>
          <a:xfrm>
            <a:off x="6629400" y="4808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2C0AC68-2430-D860-6C92-761A0EF70356}"/>
              </a:ext>
            </a:extLst>
          </p:cNvPr>
          <p:cNvSpPr txBox="1"/>
          <p:nvPr/>
        </p:nvSpPr>
        <p:spPr>
          <a:xfrm>
            <a:off x="6629400" y="62352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ED884D8-58D3-CDD6-A752-6AF61B3E4A25}"/>
              </a:ext>
            </a:extLst>
          </p:cNvPr>
          <p:cNvCxnSpPr/>
          <p:nvPr/>
        </p:nvCxnSpPr>
        <p:spPr>
          <a:xfrm>
            <a:off x="6220887" y="613162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3864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E8F6E-5007-6B4B-B6AB-6605F0D96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6B194D2-10D0-B04B-5BFD-8ABF561A427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12628F-2C2B-3562-D21E-EDD40BCFABAA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2EFEE4B-FCFF-DAAB-9301-FA6C231D805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E637DC-2B69-4514-F50B-8834EC8B9FC9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ضعوا الجزء الملون بالأصفر على الطاولة. ضعوا فوقه الجزأين الملونين بالأحمر.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تلاحظون الآن.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A7C31EB-45AB-33C4-E669-20ECF696A8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46544A2-1F5A-AFD4-F2CB-FB88A0EAAE9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003712-FE2E-8560-15F8-42DE68E3E283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FB38889-8A11-539F-3CEA-EB69D5A695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A4EBEDF-49D8-C7D6-73EF-B9733F89B4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0995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66211-92B7-0201-F5DD-F11F8AA38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47685C-5290-420A-AE7C-41D35403241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2FD8D27-018B-31C4-B84D-03F0C34A1687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849E1DE-B1B7-9B4C-A59F-D42AD89F13B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1FFA31-7EF5-55F6-8DFB-684633A06011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هناك تطابق تام. نقول أن العددين الكسريين متكافئين.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3D3A176-9631-F425-33CF-984D631B7A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4F2F13B-DA4E-5AFD-4B39-CD822F0F355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2ACB415-816E-0B14-81F4-8935F24C5D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5BFBFC8-1E8D-BBAB-322B-A8B6937DAE29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49D8176-DF95-342A-E51D-F656F631C077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1999A2E4-1AD3-DF55-028C-16B72155A999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F6E7C29A-DEF1-7ECA-391C-5FE4FE478C8B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F04140-C989-33F6-B0A0-FEAAEFEFE7A3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9FF063A-B108-8DF5-2D70-21A3581B1BA9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t égal à 8">
            <a:extLst>
              <a:ext uri="{FF2B5EF4-FFF2-40B4-BE49-F238E27FC236}">
                <a16:creationId xmlns:a16="http://schemas.microsoft.com/office/drawing/2014/main" id="{500D12A4-E63F-E835-9023-7A237476530D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9DCBA0C-0265-587F-7984-14CC1657CA04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675327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3941F-E138-4D53-9E3D-4D3166417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701275-AEC7-8F23-F1B9-46E14A9CAC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64D5C7-63C7-BE68-3D57-13C8C39DDF27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F5B38C1-680A-96CB-4CB3-ADBE0CF002D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EBBE0A-1551-4704-CD00-85F03BB4F620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كيف انتقلنا من العدد الكسري الأول إلى العدد الكسري الثاني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475E97E-51CC-6DE9-E058-1F2180D41B8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1F2FD9E-C148-2EB3-749F-AC543AD30DF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EDFAFA8-46C3-E4FE-CF7E-C18881590A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C15624D-103F-1FE1-3277-22C3F6F149B5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8FE1C48-3A2D-37F2-BD60-96C351174ABD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2B1E32B-D0B0-F46F-056E-592030A00DA6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70117933-B060-025A-476E-8E707C49735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5ADFAB4-A43A-5593-4212-0D09DEE98A06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AC319BA-9732-D57B-ECA1-BA776AB79E5F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t égal à 8">
            <a:extLst>
              <a:ext uri="{FF2B5EF4-FFF2-40B4-BE49-F238E27FC236}">
                <a16:creationId xmlns:a16="http://schemas.microsoft.com/office/drawing/2014/main" id="{52AA90E3-1712-A185-DB3F-7E9F3284AEDA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2FE0DB7-677E-6B69-DA18-F2B7D661D820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F9AF88D2-B5BC-45FD-5DD2-1A9A2F90810F}"/>
              </a:ext>
            </a:extLst>
          </p:cNvPr>
          <p:cNvCxnSpPr/>
          <p:nvPr/>
        </p:nvCxnSpPr>
        <p:spPr>
          <a:xfrm>
            <a:off x="6096000" y="5524500"/>
            <a:ext cx="1600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D9E478F-CE2D-6F66-DC4A-CD4C9AA7411D}"/>
              </a:ext>
            </a:extLst>
          </p:cNvPr>
          <p:cNvCxnSpPr/>
          <p:nvPr/>
        </p:nvCxnSpPr>
        <p:spPr>
          <a:xfrm>
            <a:off x="6096000" y="6972300"/>
            <a:ext cx="1600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AF5D342B-53EB-0A84-B149-3665D64DB4E9}"/>
              </a:ext>
            </a:extLst>
          </p:cNvPr>
          <p:cNvSpPr txBox="1"/>
          <p:nvPr/>
        </p:nvSpPr>
        <p:spPr>
          <a:xfrm>
            <a:off x="6295629" y="4885671"/>
            <a:ext cx="1152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× 2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2008CD9-2F25-3918-3775-BBEDF973D979}"/>
              </a:ext>
            </a:extLst>
          </p:cNvPr>
          <p:cNvSpPr txBox="1"/>
          <p:nvPr/>
        </p:nvSpPr>
        <p:spPr>
          <a:xfrm>
            <a:off x="6268114" y="6949297"/>
            <a:ext cx="1152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× 2</a:t>
            </a:r>
          </a:p>
        </p:txBody>
      </p:sp>
    </p:spTree>
    <p:extLst>
      <p:ext uri="{BB962C8B-B14F-4D97-AF65-F5344CB8AC3E}">
        <p14:creationId xmlns:p14="http://schemas.microsoft.com/office/powerpoint/2010/main" val="33427101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C30E5-A24A-46D0-292C-87D1F4131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EE5D09-A5B4-DE6E-C352-8A6B077371F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7E4816-18C5-808E-6D67-708D7A5AE175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5684B31-46DB-1461-31D6-CBDCEEADDE2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A2A841-40B9-CBA1-485A-1DAEF9474232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كيف انتقلنا من العدد الكسري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الثاني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إلى العدد الكسري الأول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B1F1AF0-BF53-B08A-F9CF-76E83C541B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EAC03E2-1C06-9128-AC0B-25F66D1A0E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E52AFF3-F6C8-321D-C358-24B30E7838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64C3584-9A79-193B-AA8D-0DF35E27704C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874757A-CBFB-BFD5-8864-9DC73C895B88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DAA04A44-BC7D-80F0-BB1E-2737DA32040A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6813344A-9767-751E-BE52-0F6871E26D0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AD0C47-8D10-3393-D77C-53D981BBFB9D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B5D3134-E27F-2F9B-F551-BE159402691C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t égal à 8">
            <a:extLst>
              <a:ext uri="{FF2B5EF4-FFF2-40B4-BE49-F238E27FC236}">
                <a16:creationId xmlns:a16="http://schemas.microsoft.com/office/drawing/2014/main" id="{33AD325A-A836-8F51-E045-26D01385BDEA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190A59F-D960-CBB4-5696-85D24CE9829B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1AD1E32C-7F4E-6E5D-DE16-B2583B61F197}"/>
              </a:ext>
            </a:extLst>
          </p:cNvPr>
          <p:cNvCxnSpPr>
            <a:cxnSpLocks/>
          </p:cNvCxnSpPr>
          <p:nvPr/>
        </p:nvCxnSpPr>
        <p:spPr>
          <a:xfrm flipH="1">
            <a:off x="6302175" y="5532002"/>
            <a:ext cx="1394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9A753E11-2DAC-5BED-C9D1-E973E044C7EE}"/>
              </a:ext>
            </a:extLst>
          </p:cNvPr>
          <p:cNvSpPr txBox="1"/>
          <p:nvPr/>
        </p:nvSpPr>
        <p:spPr>
          <a:xfrm>
            <a:off x="6295629" y="4885671"/>
            <a:ext cx="1152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÷ 2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78FF8F0-E776-9A3D-86F2-3F38B696176C}"/>
              </a:ext>
            </a:extLst>
          </p:cNvPr>
          <p:cNvSpPr txBox="1"/>
          <p:nvPr/>
        </p:nvSpPr>
        <p:spPr>
          <a:xfrm>
            <a:off x="6268114" y="6949297"/>
            <a:ext cx="1152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÷ 2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36CF25B6-E300-E77C-09BE-C99FAB1CD56C}"/>
              </a:ext>
            </a:extLst>
          </p:cNvPr>
          <p:cNvCxnSpPr>
            <a:cxnSpLocks/>
          </p:cNvCxnSpPr>
          <p:nvPr/>
        </p:nvCxnSpPr>
        <p:spPr>
          <a:xfrm flipH="1">
            <a:off x="6295629" y="6923779"/>
            <a:ext cx="1394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80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ستكتبون العدد المناسب ليصير العددان الكسريان متكافئين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45275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84611D3-723D-BF09-7AA8-56C7467F69EE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6451BBC-F40A-151C-98EF-C031EF2A9149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CF44189-922D-7745-5DCE-529098AC43AB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2694BCD-3331-448B-3868-DA063007634D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C764E26-4BB4-CD14-5F5B-61994ED6ADA2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FDE3598-CB3A-A9AF-0875-96054B4FE876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09D269AB-AC3B-EA2D-4403-7E6A2BBD6997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1CE9F-4470-E7E1-C609-E4B383B6A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602A4F6-E81C-F652-20B2-FE9891F416F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D4C80E-23DA-8AED-E9E0-F53F81C53377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16E0A8E-E9CE-8E41-DA63-3A9701D8651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5B702C-7A5D-00E5-DB41-D4E1AF4E2455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3444619-FE81-4B4A-6F44-F1385CC1CE5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971751B-EE29-EAC3-A970-3BCE1B01596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DB681DE6-57F3-CBC4-7490-51017511E4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10973A-02D6-7C5C-895A-409107212D9D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366355-A84E-DC27-AF08-5A0CDA26D00C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A5B4D1B-DBF5-102D-D885-9B42B2A898F2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A557DCE3-492C-F4DE-A7E5-AA5C18A0801C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A0F3203-9588-5D1D-1346-EBE43A4C51FB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D3DB16B-74B2-7CA7-E82E-14BEE8425AD8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59DC25DB-3A17-0E23-726E-DC249D51A0A6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8322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7F010-6967-09C9-70D4-0DAFFCFB8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25A8FF5-4F19-3ABB-E88A-9D9B2EE1A21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66FD66A-298C-3662-85AE-9062A9A8B4A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23C6BE-A324-11BB-BFE0-335B08A489F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6FF295-E70E-3018-8222-A30E4BC4C2AC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ستكتبون العدد المناسب ليصير العددان الكسريان متكافئين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03CF251-1405-4837-672F-9C3B6BA6B11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1191E0F-60BC-DF93-9FA0-D3EB41156F5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143B1D9-C060-C8FF-080B-718925CE13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F5E7E33-889D-DB12-7E4C-81957713F9D1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AFD5898-E801-8E41-F1E4-76CE005D97A9}"/>
              </a:ext>
            </a:extLst>
          </p:cNvPr>
          <p:cNvSpPr txBox="1"/>
          <p:nvPr/>
        </p:nvSpPr>
        <p:spPr>
          <a:xfrm>
            <a:off x="7539327" y="6335769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21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EEC2BC6-2791-2301-7E37-717632E735E2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9EEF674C-D2A2-17A9-BA24-B6744A350AA6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E61DE72-1A27-4C00-DDE4-D2C1CF5EABEE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A1007B6-213C-FFB1-7150-A4D7D366806D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2A007A36-2DF9-AFD1-C38A-3CF8A9BE3952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318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ترتيب الأعداد الكسرية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 الأعداد الكسرية (لها نفس المقام)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65DC7-E9B7-CED2-4610-DFEC22253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8F1A5A-F380-D624-C2B2-CCE9C41C221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4C65E0-6DD6-32F7-9506-1FA8FBB13E7D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D61B95D-7734-76B5-24BF-91EA2F7B913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42AA893-65F6-1078-4345-D25A35921B3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8BCEC6D-F3CD-F097-4769-781EC8E8A2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80CDC2E-8BA0-43EA-A2E1-A928B9B83D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D6C6D56C-AD68-49D8-32AA-5BD06A56DA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58A87B-A0D0-9E6C-CF4E-D6D918E149C9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9ED9AE3-34A8-2B63-12C1-51B051954F53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21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95F65B9-6A23-BDED-0E30-75C298DE49FF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86E25565-738D-8C8D-710C-0F10C4430F1A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DC48B14-F49A-8E1D-929A-D32DF8C8E020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9E6B2F4-4A33-CB15-0355-76164FBD77E6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77C54EA0-6D9C-01AA-D544-61DEE7182CB1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5677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06FFC-F0C5-578F-5B3B-0E146DA28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6BD369A-BFDB-4D11-58A9-96617FCEF33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709402-053A-601D-669D-DFD1A50945F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84F73F-183C-D13A-4502-89BAFA295A5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80CB231-B4AB-6646-1B6B-7C71BEF75BA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64A322B-80AD-0398-9065-AD5852F1EA2B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49988F-811F-3D33-8816-877AD502A12C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36 وأنجزوا التمرين رقم 1.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704152B-F1CA-78B9-1999-E729625A07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2" y="3763594"/>
            <a:ext cx="13172651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113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C8CE9-5EBD-E559-F8F1-353A2609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B14F053-54A9-A453-3D49-4904D4E2E87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F2761-D1EB-8153-6AD4-50A39482D4E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2D0ABD-6F4B-7BD0-84A3-EEB03A1BF3E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0385BD9-16EE-55C1-52BB-DE53118D60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B1C8A59-A793-6381-5D6C-76BF06BBAFB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77D418-25EA-AC07-2180-BD96FBC6E7A0}"/>
              </a:ext>
            </a:extLst>
          </p:cNvPr>
          <p:cNvSpPr txBox="1"/>
          <p:nvPr/>
        </p:nvSpPr>
        <p:spPr>
          <a:xfrm>
            <a:off x="275851" y="807182"/>
            <a:ext cx="1236531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EDFCD4C-A920-C71F-4953-2989E23F7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2" y="3763594"/>
            <a:ext cx="13164293" cy="44958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0A609A-DAC1-E2D3-79CF-27AD4C772D98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F55D48-FD16-B159-3762-CAC39D7488E0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48613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عملية جمع عددين كسريين لهما نفس المقام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جمع أعداد كسرية لها نفس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5276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3721" y="3975006"/>
            <a:ext cx="7568555" cy="503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جمع أعداد كسرية لها نفس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17572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5477"/>
            <a:chOff x="5423146" y="2984386"/>
            <a:chExt cx="6552918" cy="6335477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7286"/>
              <a:ext cx="6552918" cy="4362577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جمع أعداد كسرية لها نفس المقام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C6D3D-E6A1-24CB-C644-AF9F26483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646EB8-07C1-DCA3-568D-3970E5F7BC0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590307-49DB-F7D9-95A4-5904CF94F43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B9D185-ECFE-465D-F945-C0702769E84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C60751-C8D9-2856-F75F-BCA96C24EDA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جمع أعداد كسرية لها نفس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198F13-ABA6-A41E-3960-499565AAA9B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F31CC0-B5EE-ED71-AA16-204D08DC8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6711851-DCFF-F0A3-D814-580F7B2C9C4F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228D9-9380-D8AE-193D-1653B6EA4DA7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4A04CA1-92D2-C234-6CBE-D85715FA159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D1066E1-4159-DEFF-48F8-E4925EB8E4A6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14E8932-37B5-59B0-921C-897D79886D32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5CFD9A3-FD3D-EED5-9B28-85846B65D228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84640B74-EAFD-66B8-4A9F-5DC4AA242E6F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0DE583C-1E4B-21A4-D7EA-2EA3139F1001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D434F08-6206-978F-593C-23C5F3A807B3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2A4A0DC-79F7-7BAF-89EE-AC632669B50D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igne Plus 20">
            <a:extLst>
              <a:ext uri="{FF2B5EF4-FFF2-40B4-BE49-F238E27FC236}">
                <a16:creationId xmlns:a16="http://schemas.microsoft.com/office/drawing/2014/main" id="{96AA0550-F94B-1C43-7846-E8219C0455E6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5405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C436D-5BC7-188B-014D-18D986FB4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C456040-56ED-C281-F717-19518FAFF8F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8E473D-C3AD-0F81-2713-02B53B3A046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EA91E2-AD67-405E-327F-94152F8500EE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378EE-8017-92B9-BA37-8A079D1594D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للعددين الكسريين نفس المقام. لإيجاد مجموعهما فإنني أحتفظ بنفس المقام الموحد. وأجمع البسطين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1A8E5D9-E611-7F06-F1F9-3549D78B81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38A9C0D-5200-0A6E-0845-F63E1D9DA84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DEBB032-2701-11D2-5011-DF79D3FB8198}"/>
              </a:ext>
            </a:extLst>
          </p:cNvPr>
          <p:cNvCxnSpPr>
            <a:cxnSpLocks/>
          </p:cNvCxnSpPr>
          <p:nvPr/>
        </p:nvCxnSpPr>
        <p:spPr>
          <a:xfrm flipV="1">
            <a:off x="7539327" y="6209109"/>
            <a:ext cx="2138073" cy="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B2CC3D4-707F-3DF6-894A-71A579CC49D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F685144-C26E-A1C3-9B75-1B8CFB506271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89B365A-6F51-4F50-48CE-B3A17E2525AB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E93AA840-4079-C887-EE8C-EB753628EE8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D594216-6259-DA68-259B-1C0B9089C640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EA4EAD0-01E3-E4FB-DF5D-AAC6BD208377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12C9AA2F-118E-31D5-37D4-9D426E1D7DC0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igne Plus 20">
            <a:extLst>
              <a:ext uri="{FF2B5EF4-FFF2-40B4-BE49-F238E27FC236}">
                <a16:creationId xmlns:a16="http://schemas.microsoft.com/office/drawing/2014/main" id="{3F4EB897-3405-6890-D32B-F3FB264380EC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8A0353C-8BC1-E040-CD70-2A4CF1CBDE2A}"/>
              </a:ext>
            </a:extLst>
          </p:cNvPr>
          <p:cNvSpPr txBox="1"/>
          <p:nvPr/>
        </p:nvSpPr>
        <p:spPr>
          <a:xfrm>
            <a:off x="8264889" y="62535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859CA48-2D50-186C-D39E-3A6599CFB420}"/>
              </a:ext>
            </a:extLst>
          </p:cNvPr>
          <p:cNvSpPr txBox="1"/>
          <p:nvPr/>
        </p:nvSpPr>
        <p:spPr>
          <a:xfrm>
            <a:off x="8770775" y="5011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62017EB-DA12-23B8-1369-D81DA39D4E92}"/>
              </a:ext>
            </a:extLst>
          </p:cNvPr>
          <p:cNvSpPr txBox="1"/>
          <p:nvPr/>
        </p:nvSpPr>
        <p:spPr>
          <a:xfrm>
            <a:off x="7552394" y="498934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6" name="Signe Plus 15">
            <a:extLst>
              <a:ext uri="{FF2B5EF4-FFF2-40B4-BE49-F238E27FC236}">
                <a16:creationId xmlns:a16="http://schemas.microsoft.com/office/drawing/2014/main" id="{1CB03A4F-A854-4C45-FCF1-4BCD94FD647F}"/>
              </a:ext>
            </a:extLst>
          </p:cNvPr>
          <p:cNvSpPr/>
          <p:nvPr/>
        </p:nvSpPr>
        <p:spPr>
          <a:xfrm>
            <a:off x="8313383" y="5494645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3357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E49F3-EB8E-298F-64EB-8855AADB6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193F1F-6A66-ABBA-75A2-23AD09EF415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766D1B-17AD-5E3E-074D-976807AB9F8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46A33D-3C15-B5CF-64CA-CE705623803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625982-16EB-ACD1-B14C-D36086C4235D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 عددين كسريين لهما نفس المقام هو عدد كسري: مقامه هو نفس المقام وبسطه هو مجموع البسطين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D5F6C2-0725-2798-4DBE-08CDC10947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6B5A557-BE89-03FF-B31D-FC10288430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891D8EC-EB9A-281F-9BB2-B11E14830DF7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770CCC-E288-8AFC-B9B3-B7E2B0C99126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DDF1A55-664F-57F2-2538-4646F7B636C1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AD4B537-C7D0-3FFF-4D13-E9393C4C88AE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E273B61-5BA0-8204-6C2E-C5033425F3AB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5811291-AE59-62AC-6091-5A6B31395B1C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FC55E403-E593-14DA-D330-EEAC4B126834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5BC81FE-41F7-F6E1-7899-1817AABE6F1C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B2185F7-E9AF-2C9A-5BF4-CB74CDFA8060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3E7B7821-DB33-8446-1858-50AB28743A0E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igne Plus 20">
            <a:extLst>
              <a:ext uri="{FF2B5EF4-FFF2-40B4-BE49-F238E27FC236}">
                <a16:creationId xmlns:a16="http://schemas.microsoft.com/office/drawing/2014/main" id="{1C4E8751-90EC-CFDC-30F0-41BFBA3F9CE2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42957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7289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71D34E-C0BF-AE6D-9A68-E0A276D56565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D96882-545C-D8B7-4079-70ED791114AC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9CC03CB-FE0D-7B0B-785E-F2F0EA44CD1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EECB469E-1A45-DBD3-6A5C-64546E3FB112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4B9F348-E6AB-E4A1-7655-0A974F14590C}"/>
              </a:ext>
            </a:extLst>
          </p:cNvPr>
          <p:cNvSpPr txBox="1"/>
          <p:nvPr/>
        </p:nvSpPr>
        <p:spPr>
          <a:xfrm>
            <a:off x="4820314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5DD7ABE6-FD6A-6BBB-C192-CCB320C4926E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5ED7D598-45B5-1070-1983-003ECB1DE1C7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933175C-23F0-419F-5E5B-163C723B9D52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DD03CBB-64DB-A766-6769-6F6E42D7A85A}"/>
              </a:ext>
            </a:extLst>
          </p:cNvPr>
          <p:cNvSpPr txBox="1"/>
          <p:nvPr/>
        </p:nvSpPr>
        <p:spPr>
          <a:xfrm>
            <a:off x="2715685" y="6334661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285700D-2AFD-EFFD-AB97-F90A063E6101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igne Plus 23">
            <a:extLst>
              <a:ext uri="{FF2B5EF4-FFF2-40B4-BE49-F238E27FC236}">
                <a16:creationId xmlns:a16="http://schemas.microsoft.com/office/drawing/2014/main" id="{C433B789-B223-0F22-664D-D3476E2CC6D0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E27812-A84A-7C95-F75A-80D6C8CE3912}"/>
              </a:ext>
            </a:extLst>
          </p:cNvPr>
          <p:cNvSpPr txBox="1"/>
          <p:nvPr/>
        </p:nvSpPr>
        <p:spPr>
          <a:xfrm>
            <a:off x="5645441" y="4914900"/>
            <a:ext cx="26603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أوراق بيضاء للطي والتقطيع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DDAE6-D30D-6845-0F01-CEDAAD13D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C626815-E863-A314-535A-81FE283F427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B4F80F-16B9-F8F9-9300-9305E9E0568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B3295C4-66C2-C6E1-09C4-24CFFA3FF1BD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C2ACA92-57E4-B19E-3170-12686C1CA4F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9BF81C-7277-0FE5-DFC8-2F710E06CC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86DA7C4-EFCD-D9DF-1815-36F4CBF653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40090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276BC22-48E2-AB83-6371-9750F7C5B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6" b="5996"/>
          <a:stretch/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FF087-C5E2-FBE9-2AD8-7BBF69DC6417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11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9EB07C-868E-D74F-825E-5C419A51997E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1A9F879-2ACC-4A51-8FC2-79968EED0DA6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F68C8C97-B358-3367-986B-70F7864D9784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16723FC-CB03-91D6-BDB9-9980277C87FD}"/>
              </a:ext>
            </a:extLst>
          </p:cNvPr>
          <p:cNvSpPr txBox="1"/>
          <p:nvPr/>
        </p:nvSpPr>
        <p:spPr>
          <a:xfrm>
            <a:off x="4820314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514AF4C4-D094-CDAB-5542-B31AA333C22F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4B548B93-86CD-875B-2199-B4CD604C3B79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F50A97C-2A9F-E866-8B73-EFBE583776E6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95F2DC4-F547-F138-F4D7-313F8553E35A}"/>
              </a:ext>
            </a:extLst>
          </p:cNvPr>
          <p:cNvSpPr txBox="1"/>
          <p:nvPr/>
        </p:nvSpPr>
        <p:spPr>
          <a:xfrm>
            <a:off x="2715685" y="6334661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2C1ED384-A7B4-D5BE-8C3C-89F70DA23BCE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igne Plus 23">
            <a:extLst>
              <a:ext uri="{FF2B5EF4-FFF2-40B4-BE49-F238E27FC236}">
                <a16:creationId xmlns:a16="http://schemas.microsoft.com/office/drawing/2014/main" id="{AB8881C0-F178-67E3-7FB9-5AB80DCD28C0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15614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FDF9F-4928-130B-71BA-E93FDA5A0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E8D48F-AADD-6C2B-C619-CE392429E76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2DC91A6-129C-5A98-4553-6AEE65F5397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E10A91-E434-1F45-94C5-6DF49FD8349B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6B9D1A7-E1F0-4965-5817-C117A6AAFDC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9791CA-8BEA-4C05-7079-1A673E5DA5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73291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F302526-4451-0603-8165-316907B2408B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36 وأنجزوا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</a:t>
            </a:r>
            <a:r>
              <a:rPr kumimoji="0" lang="ar-MA" sz="3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 دقائق للإنجاز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EED2B2-294E-FC6A-BD99-053311D7BE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1" y="4212431"/>
            <a:ext cx="13164295" cy="460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984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21951-8C0C-58F6-0FE8-AEF90B129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A797D-79D8-4204-2634-F345DA6B0E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1C0BCE-2ED9-D594-B37A-4662BC6DFB2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0CE112-D8D6-1018-6212-33FCAECF49AF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40AF3AC-36BB-EF56-5520-69A7DB62BF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7695EC-FEC9-4CE4-F1F6-36E3354341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30275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87C47A6-A755-BC95-8A24-7EC940CD414B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201F2C0-9575-B027-69FA-ADC6633EF2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1" y="4212431"/>
            <a:ext cx="13164295" cy="460533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6DBCFB8-5F06-A638-1E27-1F45F0797702}"/>
              </a:ext>
            </a:extLst>
          </p:cNvPr>
          <p:cNvSpPr txBox="1"/>
          <p:nvPr/>
        </p:nvSpPr>
        <p:spPr>
          <a:xfrm>
            <a:off x="2962290" y="321202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6C8BB-7A9B-BCF9-60DD-DD696DC320AC}"/>
              </a:ext>
            </a:extLst>
          </p:cNvPr>
          <p:cNvSpPr txBox="1"/>
          <p:nvPr/>
        </p:nvSpPr>
        <p:spPr>
          <a:xfrm>
            <a:off x="2997850" y="92415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39799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66633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/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8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8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8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8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8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80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8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 xmlns="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blipFill>
                <a:blip r:embed="rId4"/>
                <a:stretch>
                  <a:fillRect r="-2156" b="-10072"/>
                </a:stretch>
              </a:blipFill>
              <a:ln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9243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/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/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/>
              <p:nvPr/>
            </p:nvSpPr>
            <p:spPr>
              <a:xfrm>
                <a:off x="865986" y="4481496"/>
                <a:ext cx="5638799" cy="4420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المعلومات الواردة في المسألة هي: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4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4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 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4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4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</a:t>
                </a:r>
                <a:endParaRPr lang="ar-SA" sz="48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986" y="4481496"/>
                <a:ext cx="5638799" cy="4420634"/>
              </a:xfrm>
              <a:prstGeom prst="rect">
                <a:avLst/>
              </a:prstGeom>
              <a:blipFill>
                <a:blip r:embed="rId5"/>
                <a:stretch>
                  <a:fillRect t="-3172" r="-4973" b="-67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/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16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 الأعداد الكسرية (لها نفس المقام)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تفكيك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الكسور المتكافئة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الأعداد الكسرية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4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إيجاد العدد الكسري الذي يمثل ما قرأه عمر خلال الأسبوعين معا.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/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816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/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/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76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/>
              <p:nvPr/>
            </p:nvSpPr>
            <p:spPr>
              <a:xfrm>
                <a:off x="990599" y="4019736"/>
                <a:ext cx="5638799" cy="2770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 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</a:t>
                </a:r>
                <a:endParaRPr lang="ar-SA" sz="36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marL="914400" marR="0" lvl="0" indent="-9144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خلال الأسبوعين؟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599" y="4019736"/>
                <a:ext cx="5638799" cy="2770951"/>
              </a:xfrm>
              <a:prstGeom prst="rect">
                <a:avLst/>
              </a:prstGeom>
              <a:blipFill>
                <a:blip r:embed="rId6"/>
                <a:stretch>
                  <a:fillRect l="-4757" r="-2595" b="-74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346340" y="7021631"/>
            <a:ext cx="67204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الجمع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مجموع ما قرأه خلال الأسبوعين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600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الجمع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8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الذي قرأه من القصة في الأسبوع الثاني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العدد الذي قرأه من القصة في الأسبوع الأول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قرأ خلال الأسبوعين معا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8979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سنجمع العدد الكسري الذي يمثل ما قرأه خلال الأسبوع الأول والعدد الكسري الذي يمثل ما قرأه خلال الأسبوع الثاني.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/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</m:ctrlPr>
                        </m:fPr>
                        <m:num>
                          <m: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4</m:t>
                          </m:r>
                        </m:num>
                        <m:den>
                          <m: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kumimoji="0" lang="ar-MA" sz="1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06D7EE0A-1425-4E58-A39E-AFBAA4FB7D76}"/>
                  </a:ext>
                </a:extLst>
              </p:cNvPr>
              <p:cNvSpPr/>
              <p:nvPr/>
            </p:nvSpPr>
            <p:spPr>
              <a:xfrm>
                <a:off x="585710" y="4838700"/>
                <a:ext cx="3351420" cy="2783298"/>
              </a:xfrm>
              <a:prstGeom prst="roundRect">
                <a:avLst/>
              </a:prstGeom>
              <a:ln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</m:ctrlPr>
                        </m:fPr>
                        <m:num>
                          <m: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3</m:t>
                          </m:r>
                        </m:num>
                        <m:den>
                          <m: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06D7EE0A-1425-4E58-A39E-AFBAA4FB7D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10" y="4838700"/>
                <a:ext cx="3351420" cy="27832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+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قرأ خلال الأسبوعين معا</a:t>
            </a:r>
            <a:r>
              <a:rPr lang="ar-S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83496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قرأ عمر خلال الأسبوعين معا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/>
              <p:nvPr/>
            </p:nvSpPr>
            <p:spPr>
              <a:xfrm>
                <a:off x="990600" y="4828788"/>
                <a:ext cx="5638799" cy="3347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العدد الكسري الذي يمثل ما قرأه خلال الأسبوعين معا </a:t>
                </a: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هو:</a:t>
                </a:r>
              </a:p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𝟑</m:t>
                        </m:r>
                      </m:num>
                      <m:den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𝟒</m:t>
                        </m:r>
                      </m:num>
                      <m:den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𝟕</m:t>
                        </m:r>
                      </m:num>
                      <m:den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𝟗</m:t>
                        </m:r>
                      </m:den>
                    </m:f>
                  </m:oMath>
                </a14:m>
                <a:endParaRPr kumimoji="0" lang="ar-SA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828788"/>
                <a:ext cx="5638799" cy="3347904"/>
              </a:xfrm>
              <a:prstGeom prst="rect">
                <a:avLst/>
              </a:prstGeom>
              <a:blipFill>
                <a:blip r:embed="rId6"/>
                <a:stretch>
                  <a:fillRect t="-4189" r="-4978" b="-244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41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A8FDA-48D5-8521-E234-86B4A3641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636C37-577B-B7FA-7F63-B545888BD31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10F852-CB4E-7D9A-55C9-3B70E7CCCB0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BA95C0-4B71-822C-F85C-B73C1C7C80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F2AF786-7993-5661-D074-CE0CFD1772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C7C191-FA67-6105-A932-4BD6AFA1072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4A231FD-E90E-23BF-BF65-F085B4CE0DC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36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127C5A-8A14-1E01-AE99-E4F2D9FC3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608" y="3829050"/>
            <a:ext cx="13020122" cy="48958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3C66D3D-C95D-46D5-2416-F164CD9A1169}"/>
              </a:ext>
            </a:extLst>
          </p:cNvPr>
          <p:cNvSpPr/>
          <p:nvPr/>
        </p:nvSpPr>
        <p:spPr>
          <a:xfrm>
            <a:off x="6934200" y="4991100"/>
            <a:ext cx="6096000" cy="36603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507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DFA38-B236-6F29-271F-D01818354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5A0BE4-1377-48E1-26E7-DC8CACA2332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D57424-334A-7BC2-A877-D111D78FDA6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924B9-302F-54B3-0ED2-6F57C2BCDA0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648D9A-C272-933D-0058-94A5209ECA5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03382C-D1AB-0B6C-CC5A-ED812C7BF96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8CD3DE9-CE4A-7156-7074-B4E1604EC981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ABB693C-2176-2281-C23B-FFEFBA5E1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608" y="3829050"/>
            <a:ext cx="13020122" cy="48958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5C03142-83A3-B96E-262C-70BE34B3BA4C}"/>
              </a:ext>
            </a:extLst>
          </p:cNvPr>
          <p:cNvSpPr/>
          <p:nvPr/>
        </p:nvSpPr>
        <p:spPr>
          <a:xfrm>
            <a:off x="6934200" y="4991100"/>
            <a:ext cx="6096000" cy="36603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E42F42-A5F5-C9A3-36DD-5C75884B0B99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ECAE81-B27C-94F2-8976-B001103E5E03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5575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725874" y="2596548"/>
            <a:ext cx="6103926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بطاقات تفكيك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بطاقات تفكيك الأعداد..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بطاقات تفكيك الأعداد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0443813-8A0F-8EC1-732E-D35FF66249DB}"/>
              </a:ext>
            </a:extLst>
          </p:cNvPr>
          <p:cNvGrpSpPr/>
          <p:nvPr/>
        </p:nvGrpSpPr>
        <p:grpSpPr>
          <a:xfrm>
            <a:off x="2846511" y="4172837"/>
            <a:ext cx="2717752" cy="3034617"/>
            <a:chOff x="7560235" y="3823383"/>
            <a:chExt cx="2717752" cy="303461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581B00B-796C-1C78-E163-63DEF7100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4661DFF-6376-0525-BCEC-63F0E4DD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C3215D-98ED-60D1-0701-CD4428EE6201}"/>
              </a:ext>
            </a:extLst>
          </p:cNvPr>
          <p:cNvGrpSpPr/>
          <p:nvPr/>
        </p:nvGrpSpPr>
        <p:grpSpPr>
          <a:xfrm>
            <a:off x="1612084" y="6914875"/>
            <a:ext cx="2593303" cy="1791249"/>
            <a:chOff x="1732052" y="4407217"/>
            <a:chExt cx="2593303" cy="179124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0FD1EF0-AE5F-627D-CAB9-B1398CF9C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B0AC2441-2DBA-09C8-6A03-25E1EDC2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325176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النشاطين 1 و2 الصفحة 37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5486D-CB22-C26B-6EFD-BCCC102F3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76A483B-B6C6-6A4A-6AA0-54A57C21BF57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0BBFA9D-7368-4E7B-ACA8-562DBED7F26E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C69090F4-DB43-F766-534F-BAF83B472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C3287620-0207-61C3-E51E-621213E73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FA5417E-E7F7-6CB9-20C8-BDB2B7FD25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1673" y="2521722"/>
            <a:ext cx="13172651" cy="524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31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AA4CD-AD01-08AD-E7D7-809A252D7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34109D8-C47D-8176-3680-FE6C27CB953E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A3AB287-4E09-8A1A-0EA6-36DCB6A2C5FE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45D21DF-D615-9A1B-7DDC-7CC777E9F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5C96B2A-A250-A933-8F6B-C5AE0802AE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212E422-0738-58F4-824E-9CA5D1C25A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952" y="2595562"/>
            <a:ext cx="12952094" cy="509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7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21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Dubai" panose="020B0503030403030204" pitchFamily="34" charset="-78"/>
                <a:ea typeface="+mn-ea"/>
                <a:cs typeface="Arial" panose="020B0604020202020204" pitchFamily="34" charset="0"/>
              </a:rPr>
              <a:t>يقوم الميسر(ة) بنمذجة النشاط</a:t>
            </a:r>
            <a:r>
              <a:rPr kumimoji="0" lang="ar-MA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Arial" panose="020B0604020202020204" pitchFamily="34" charset="0"/>
              </a:rPr>
              <a:t>: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1753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1000+700+50+3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بعد إ</a:t>
            </a: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Regular" panose="020B0604020202020204" charset="-78"/>
                <a:cs typeface="Times New Roman" panose="02020603050405020304" pitchFamily="18" charset="0"/>
                <a:sym typeface="Arial Black"/>
              </a:rPr>
              <a:t>  بطاقات تفكيك الأعداد </a:t>
            </a:r>
            <a:endParaRPr kumimoji="0" lang="ar-MA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9LT Bukra Regular" panose="020B0604020202020204" charset="-78"/>
              <a:ea typeface="Arial Black"/>
              <a:cs typeface="Times New Roman" panose="02020603050405020304" pitchFamily="18" charset="0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48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يكتب على السبورة عددا من ثلاثة أو أربعة أرقام، ويطلب من المتعلمين قراءته بصوت مرتفع.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</a:t>
            </a:r>
            <a:endParaRPr kumimoji="0" lang="ar-MA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Times New Roman" panose="02020603050405020304" pitchFamily="18" charset="0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يقسم الميسر المتعلمين إلى مجموعات صغرى من 4 إلى 5 أفراد، ويوزع على كل مجموعة بطاقات التركيب.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يحرص الميسر أثناء الشرح على اختيار الأعداد المناسبة لمستوى المتعلمين.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kumimoji="0" lang="fr-MA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26A99F63-E372-5387-74ED-EB412590B63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Regular" panose="020B0604020202020204" charset="-78"/>
                <a:cs typeface="Times New Roman" panose="02020603050405020304" pitchFamily="18" charset="0"/>
                <a:sym typeface="Arial Black"/>
              </a:rPr>
              <a:t>  بطاقات تفكيك الأعداد </a:t>
            </a:r>
            <a:endParaRPr kumimoji="0" lang="ar-MA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9LT Bukra Regular" panose="020B0604020202020204" charset="-78"/>
              <a:ea typeface="Arial Black"/>
              <a:cs typeface="Times New Roman" panose="02020603050405020304" pitchFamily="18" charset="0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27210</TotalTime>
  <Words>2321</Words>
  <Application>Microsoft Office PowerPoint</Application>
  <PresentationFormat>Personnalisé</PresentationFormat>
  <Paragraphs>625</Paragraphs>
  <Slides>77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77</vt:i4>
      </vt:variant>
    </vt:vector>
  </HeadingPairs>
  <TitlesOfParts>
    <vt:vector size="90" baseType="lpstr">
      <vt:lpstr>Montserrat Medium</vt:lpstr>
      <vt:lpstr>Carelia</vt:lpstr>
      <vt:lpstr>Montserrat Light</vt:lpstr>
      <vt:lpstr>Cambria Math</vt:lpstr>
      <vt:lpstr>Montserrat</vt:lpstr>
      <vt:lpstr>Dosis</vt:lpstr>
      <vt:lpstr>Arial</vt:lpstr>
      <vt:lpstr>29LT Bukra Regular</vt:lpstr>
      <vt:lpstr>Microsoft Uighur</vt:lpstr>
      <vt:lpstr>Dubai</vt:lpstr>
      <vt:lpstr>Calibri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228</cp:revision>
  <dcterms:created xsi:type="dcterms:W3CDTF">2006-08-16T00:00:00Z</dcterms:created>
  <dcterms:modified xsi:type="dcterms:W3CDTF">2025-10-03T12:58:06Z</dcterms:modified>
  <dc:identifier>DAFtlvZnwz4</dc:identifier>
</cp:coreProperties>
</file>