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0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2134808556" r:id="rId9"/>
    <p:sldId id="386" r:id="rId10"/>
    <p:sldId id="2134808444" r:id="rId11"/>
    <p:sldId id="2134808445" r:id="rId12"/>
    <p:sldId id="2134805396" r:id="rId13"/>
    <p:sldId id="2134808570" r:id="rId14"/>
    <p:sldId id="2134808446" r:id="rId15"/>
    <p:sldId id="2147482548" r:id="rId16"/>
    <p:sldId id="2147482549" r:id="rId17"/>
    <p:sldId id="2147482550" r:id="rId18"/>
    <p:sldId id="2134808459" r:id="rId19"/>
    <p:sldId id="2147482551" r:id="rId20"/>
    <p:sldId id="2147482553" r:id="rId21"/>
    <p:sldId id="2134808460" r:id="rId22"/>
    <p:sldId id="2147482556" r:id="rId23"/>
    <p:sldId id="2134808550" r:id="rId24"/>
    <p:sldId id="2147482554" r:id="rId25"/>
    <p:sldId id="2147482557" r:id="rId26"/>
    <p:sldId id="2147482555" r:id="rId27"/>
    <p:sldId id="2147482558" r:id="rId28"/>
    <p:sldId id="2134808569" r:id="rId29"/>
    <p:sldId id="2147482559" r:id="rId30"/>
    <p:sldId id="2147482644" r:id="rId31"/>
    <p:sldId id="2147482641" r:id="rId32"/>
    <p:sldId id="2147482642" r:id="rId33"/>
    <p:sldId id="2147482643" r:id="rId34"/>
    <p:sldId id="2134808461" r:id="rId35"/>
    <p:sldId id="2134808469" r:id="rId36"/>
    <p:sldId id="2134808503" r:id="rId37"/>
    <p:sldId id="2134808504" r:id="rId38"/>
    <p:sldId id="2147482532" r:id="rId39"/>
  </p:sldIdLst>
  <p:sldSz cx="13716000" cy="10287000"/>
  <p:notesSz cx="6858000" cy="9144000"/>
  <p:embeddedFontLst>
    <p:embeddedFont>
      <p:font typeface="Carelia" panose="020B0604020202020204" charset="0"/>
      <p:regular r:id="rId41"/>
    </p:embeddedFont>
    <p:embeddedFont>
      <p:font typeface="Dosis" pitchFamily="2" charset="0"/>
      <p:regular r:id="rId42"/>
      <p:bold r:id="rId43"/>
    </p:embeddedFont>
    <p:embeddedFont>
      <p:font typeface="IBM Plex Sans Arabic" panose="020B0604020202020204" charset="-78"/>
      <p:regular r:id="rId44"/>
    </p:embeddedFont>
    <p:embeddedFont>
      <p:font typeface="Microsoft Uighur" panose="02000000000000000000" pitchFamily="2" charset="-78"/>
      <p:regular r:id="rId45"/>
      <p:bold r:id="rId46"/>
    </p:embeddedFont>
    <p:embeddedFont>
      <p:font typeface="Montserrat" panose="00000500000000000000" pitchFamily="2" charset="0"/>
      <p:regular r:id="rId47"/>
      <p:bold r:id="rId48"/>
      <p:italic r:id="rId49"/>
      <p:boldItalic r:id="rId50"/>
    </p:embeddedFont>
    <p:embeddedFont>
      <p:font typeface="Montserrat Light" panose="00000400000000000000" pitchFamily="2" charset="0"/>
      <p:regular r:id="rId51"/>
      <p:italic r:id="rId52"/>
    </p:embeddedFont>
    <p:embeddedFont>
      <p:font typeface="Montserrat Medium" panose="00000600000000000000" pitchFamily="2" charset="0"/>
      <p:regular r:id="rId53"/>
      <p:italic r:id="rId5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2BDC9"/>
    <a:srgbClr val="F98F51"/>
    <a:srgbClr val="0097B2"/>
    <a:srgbClr val="4AC283"/>
    <a:srgbClr val="3D8FA5"/>
    <a:srgbClr val="106585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400"/>
              <a:buFontTx/>
              <a:buNone/>
              <a:tabLst/>
              <a:defRPr/>
            </a:pPr>
            <a:endParaRPr kumimoji="0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IN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en-IN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0227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8.png"/><Relationship Id="rId7" Type="http://schemas.openxmlformats.org/officeDocument/2006/relationships/image" Target="../media/image3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3.png"/><Relationship Id="rId5" Type="http://schemas.openxmlformats.org/officeDocument/2006/relationships/image" Target="../media/image24.png"/><Relationship Id="rId4" Type="http://schemas.openxmlformats.org/officeDocument/2006/relationships/image" Target="../media/image9.svg"/><Relationship Id="rId9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9.svg"/><Relationship Id="rId7" Type="http://schemas.openxmlformats.org/officeDocument/2006/relationships/image" Target="../media/image5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5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8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2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06680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اليوم سنتعلم كيفية استعمال الألواح بشكل صحيح: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Étoile à 5 branches 3">
            <a:extLst>
              <a:ext uri="{FF2B5EF4-FFF2-40B4-BE49-F238E27FC236}">
                <a16:creationId xmlns:a16="http://schemas.microsoft.com/office/drawing/2014/main" id="{7793FFDF-EE31-AA4E-A932-BD75EEC4D866}"/>
              </a:ext>
            </a:extLst>
          </p:cNvPr>
          <p:cNvSpPr/>
          <p:nvPr/>
        </p:nvSpPr>
        <p:spPr>
          <a:xfrm>
            <a:off x="1489838" y="8039100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D5B8E62-12CE-D2A7-01C8-B7C530BADC1C}"/>
              </a:ext>
            </a:extLst>
          </p:cNvPr>
          <p:cNvSpPr/>
          <p:nvPr/>
        </p:nvSpPr>
        <p:spPr>
          <a:xfrm>
            <a:off x="3885086" y="8343900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70FE38A-07F2-FDA6-3327-43C158F415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336228" y="4023320"/>
            <a:ext cx="2410422" cy="1640874"/>
          </a:xfrm>
          <a:prstGeom prst="round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6C40DFB-92CC-3FE9-088B-0F517F25451C}"/>
              </a:ext>
            </a:extLst>
          </p:cNvPr>
          <p:cNvSpPr txBox="1"/>
          <p:nvPr/>
        </p:nvSpPr>
        <p:spPr>
          <a:xfrm>
            <a:off x="419043" y="2175285"/>
            <a:ext cx="949372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 fontAlgn="base">
              <a:buFont typeface="Wingdings" panose="05000000000000000000" pitchFamily="2" charset="2"/>
              <a:buChar char="§"/>
            </a:pPr>
            <a:r>
              <a:rPr lang="ar-MA" sz="3200" b="1" dirty="0"/>
              <a:t>أستخرج لوحتي بهدوء عند ظهور أيقونة اللوحة؛</a:t>
            </a:r>
          </a:p>
          <a:p>
            <a:pPr algn="r" rtl="1"/>
            <a:r>
              <a:rPr lang="ar-MA" sz="3200" b="1" dirty="0"/>
              <a:t>كل واحد يكب اسمه الشخصي على اللوحة:</a:t>
            </a:r>
            <a:endParaRPr lang="ar-MA" sz="3200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الأولى: </a:t>
            </a:r>
            <a:r>
              <a:rPr lang="ar-MA" sz="3200" dirty="0"/>
              <a:t>ارفعوا الأقلام/الطباشير؛ فكروا، واكتبوا الإجابة؛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الثانية: </a:t>
            </a:r>
            <a:r>
              <a:rPr lang="ar-MA" sz="3200" dirty="0"/>
              <a:t>ارفعوا الألواح كلكم دفعة واحدة؛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الثالثة: </a:t>
            </a:r>
            <a:r>
              <a:rPr lang="ar-MA" sz="3200" dirty="0"/>
              <a:t>الذين سأشير إليهم، اخفضوا الألواح فإن إجابتكم صحيحة؛</a:t>
            </a:r>
            <a:endParaRPr lang="ar-MA" sz="3200" b="1" dirty="0"/>
          </a:p>
          <a:p>
            <a:pPr algn="r" rtl="1"/>
            <a:r>
              <a:rPr lang="ar-MA" sz="3200" dirty="0"/>
              <a:t> </a:t>
            </a:r>
          </a:p>
          <a:p>
            <a:pPr algn="r" rtl="1" fontAlgn="base"/>
            <a:r>
              <a:rPr lang="ar-MA" sz="3200" dirty="0"/>
              <a:t>	بالنسبة للذين ما زالت ألواحهم مرفوعة، فإن إجابتهم خاطئة؛ </a:t>
            </a:r>
          </a:p>
          <a:p>
            <a:pPr algn="r" rtl="1" fontAlgn="base"/>
            <a:r>
              <a:rPr lang="ar-MA" sz="3200" dirty="0"/>
              <a:t>	انتبهوا جيداً لعملية التصحيح للحصول على إجابة صحيحة في المرة القادمة؛</a:t>
            </a:r>
          </a:p>
          <a:p>
            <a:pPr marL="457200" indent="-457200" algn="r" rtl="1">
              <a:buFont typeface="Wingdings" panose="05000000000000000000" pitchFamily="2" charset="2"/>
              <a:buChar char="§"/>
            </a:pPr>
            <a:r>
              <a:rPr lang="ar-MA" sz="3200" dirty="0"/>
              <a:t> </a:t>
            </a:r>
            <a:r>
              <a:rPr lang="ar-MA" sz="3200" b="1" dirty="0"/>
              <a:t>أمسح لوحتي عند الانتهاء من توظيفها، وأضعها في مكانها.</a:t>
            </a:r>
          </a:p>
        </p:txBody>
      </p:sp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تحدي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الضرب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275854" y="863026"/>
            <a:ext cx="1216376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بنائي الأعزاء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سنقوم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بمراجعة جداول الضرب</a:t>
            </a: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خذوا ألواحكم، سننجز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</a:t>
            </a:r>
            <a:r>
              <a:rPr kumimoji="0" lang="ar-MA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داءات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سريعة.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يطرح الأستاذ 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</a:t>
            </a: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داءات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على المتعلمين يكتبون النتيجة فقط على الألواح (في حدود 10 </a:t>
            </a: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جداءات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على الأكثر)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846" y="3415811"/>
            <a:ext cx="2497379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0" y="901111"/>
            <a:ext cx="12877800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ستقومون الآن بتحديات ثنائية باستعمال جداول الضرب. سيمسك تلميذ جدول الضرب ويطرح على منافسه 5 عمليات، يجيب التلميذ الثاني بسرعة (يحتسب الأستاذ بمعية التلاميذ عدد الإجابات الصحيحة وتسجل على السبورة)، يتم تبادل الأدوار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ثنائي في كل مرة (3 إلى 4 ثنائيات على الأكثر)</a:t>
            </a: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5846" y="3415811"/>
            <a:ext cx="2497379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C36D4-49D3-DCF3-6E5F-3C299E8CD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27B5ADB-177C-5CD5-47C3-9C90D7E885ED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19FFF3-2D02-E8A5-20E0-8AEE736B6301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C2B7C69-C098-501E-B3C9-5387BC18DCD5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878F45-552E-9564-2E01-4FC51B6D5A22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3AEE3C-F30B-DD44-D928-3A89554BF7D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F314B385-65A0-4A37-C0D3-0C4461520224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11B8C6-291A-9A5E-E8CC-5B0E456377B3}"/>
              </a:ext>
            </a:extLst>
          </p:cNvPr>
          <p:cNvSpPr txBox="1"/>
          <p:nvPr/>
        </p:nvSpPr>
        <p:spPr>
          <a:xfrm>
            <a:off x="141939" y="811647"/>
            <a:ext cx="12510865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كراساتكم الصفحة 25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47D076D-551F-1826-083A-E0EB190D5F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76055" y="2782579"/>
            <a:ext cx="4763889" cy="683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615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8AA5E-2F76-060A-547D-A0112A779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E9BD1E-5BBB-253E-F4D6-FBA1BD05F72C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ACACA68-895E-C506-945E-0D758E17DBA2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635E26E-05CE-7645-6106-B189C43606D7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BCDF87-8669-2637-3293-4E1B4FB2FA21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ECBE615-AA98-6A86-CF3D-D775AE088AE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7F7B39B-7A3E-D37E-B3FB-8675197D121F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FCDF615-99C5-90D4-14FE-0D82A2048DDB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أنجزوا عمليات الحساب السريع (النشاط 1)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BD2DAB5-0C8A-2E7D-32CE-AF60C9407F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675" y="3924300"/>
            <a:ext cx="13311925" cy="463011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7E972A9-0BE7-4196-5A4D-E47330E0C116}"/>
              </a:ext>
            </a:extLst>
          </p:cNvPr>
          <p:cNvSpPr/>
          <p:nvPr/>
        </p:nvSpPr>
        <p:spPr>
          <a:xfrm>
            <a:off x="381000" y="4668210"/>
            <a:ext cx="6400800" cy="38862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2659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7DC32-842F-4FAA-DF1A-A06670209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5136AA5-D087-39E6-B344-D0E645689B4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42EF58A-9D76-7188-8DB3-560D90334195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38B1B54-4E9D-C612-A689-5640AA2273C6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A5C383B-A61E-84B9-72C3-054CB2B899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7952D32-739B-0A4A-67CC-A0811AE0B1B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7777F3C0-AF13-33DF-8155-2C1E4887E1DE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BM Plex Sans Arabic" panose="020B0503050203000203" pitchFamily="34" charset="-78"/>
                <a:ea typeface="+mn-ea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BM Plex Sans Arabic" panose="020B0503050203000203" pitchFamily="34" charset="-78"/>
              <a:ea typeface="+mn-ea"/>
              <a:cs typeface="IBM Plex Sans Arabic" panose="020B0503050203000203" pitchFamily="34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867E015-EDF9-B7D0-99F7-18D7547EF102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F70D66-95C1-91C6-F4FA-F4BD32AC1B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3909" y="4068442"/>
            <a:ext cx="13398819" cy="465645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D2EA1D2-6366-81A7-8CBB-AAABEB8EAD8D}"/>
              </a:ext>
            </a:extLst>
          </p:cNvPr>
          <p:cNvSpPr/>
          <p:nvPr/>
        </p:nvSpPr>
        <p:spPr>
          <a:xfrm>
            <a:off x="381000" y="4914900"/>
            <a:ext cx="6400800" cy="38862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8DBAB7-27C5-0B13-C009-FD711B6C9873}"/>
              </a:ext>
            </a:extLst>
          </p:cNvPr>
          <p:cNvSpPr txBox="1"/>
          <p:nvPr/>
        </p:nvSpPr>
        <p:spPr>
          <a:xfrm>
            <a:off x="3810000" y="545848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63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A2B5A20-1A41-DA7A-0BBB-4210A35A57D9}"/>
              </a:ext>
            </a:extLst>
          </p:cNvPr>
          <p:cNvSpPr txBox="1"/>
          <p:nvPr/>
        </p:nvSpPr>
        <p:spPr>
          <a:xfrm>
            <a:off x="5867400" y="54483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25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60E975A-B04E-97CF-096B-8065FABC4ACC}"/>
              </a:ext>
            </a:extLst>
          </p:cNvPr>
          <p:cNvSpPr txBox="1"/>
          <p:nvPr/>
        </p:nvSpPr>
        <p:spPr>
          <a:xfrm>
            <a:off x="5867400" y="629668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18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DDBC2F5-F49E-59E4-E008-474E629A29C0}"/>
              </a:ext>
            </a:extLst>
          </p:cNvPr>
          <p:cNvSpPr txBox="1"/>
          <p:nvPr/>
        </p:nvSpPr>
        <p:spPr>
          <a:xfrm>
            <a:off x="5943600" y="713488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36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076A62A-5434-D532-05CB-A2286B342FBF}"/>
              </a:ext>
            </a:extLst>
          </p:cNvPr>
          <p:cNvSpPr txBox="1"/>
          <p:nvPr/>
        </p:nvSpPr>
        <p:spPr>
          <a:xfrm>
            <a:off x="3810000" y="713488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27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11512A7-72A0-B40D-4D57-84DF5B87304C}"/>
              </a:ext>
            </a:extLst>
          </p:cNvPr>
          <p:cNvSpPr txBox="1"/>
          <p:nvPr/>
        </p:nvSpPr>
        <p:spPr>
          <a:xfrm>
            <a:off x="3810000" y="629668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18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3F8A044-0B44-2C54-89E5-E6903B1019C6}"/>
              </a:ext>
            </a:extLst>
          </p:cNvPr>
          <p:cNvSpPr txBox="1"/>
          <p:nvPr/>
        </p:nvSpPr>
        <p:spPr>
          <a:xfrm>
            <a:off x="1752600" y="629668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20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DEBD784-CD7C-B015-09E5-60C17AD26003}"/>
              </a:ext>
            </a:extLst>
          </p:cNvPr>
          <p:cNvSpPr txBox="1"/>
          <p:nvPr/>
        </p:nvSpPr>
        <p:spPr>
          <a:xfrm>
            <a:off x="1752600" y="71247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30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B1ECFF8-EC95-33FC-C445-D8EA9855F74D}"/>
              </a:ext>
            </a:extLst>
          </p:cNvPr>
          <p:cNvSpPr txBox="1"/>
          <p:nvPr/>
        </p:nvSpPr>
        <p:spPr>
          <a:xfrm>
            <a:off x="5867400" y="797308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48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77061F6-46EB-0F3B-09E1-F22C4DA17DF2}"/>
              </a:ext>
            </a:extLst>
          </p:cNvPr>
          <p:cNvSpPr txBox="1"/>
          <p:nvPr/>
        </p:nvSpPr>
        <p:spPr>
          <a:xfrm>
            <a:off x="3810000" y="797308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32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7435662-E6BD-B50D-6B9A-505DBB6FE54D}"/>
              </a:ext>
            </a:extLst>
          </p:cNvPr>
          <p:cNvSpPr txBox="1"/>
          <p:nvPr/>
        </p:nvSpPr>
        <p:spPr>
          <a:xfrm>
            <a:off x="1752600" y="797308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54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98342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" b="28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AA8F9-150B-8ACB-DB21-BE23D6966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C76CC4E-9A0A-7FE3-1799-8ED52B499DD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6AB7E7D-A6F3-E570-F1A2-19D9BBD72027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E038639-F213-9456-A95C-76AC0BF5F56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A4F2188-DF63-7F4D-84F8-88C1CD310AC5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أتمموا ملء الجدول كما هو مطلوب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BFF51D2-099D-0EA3-4944-30C1EFE7B69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AF9FD03-26B1-FB6F-913A-0C385AAEBE2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E3520BC-2EB1-D7CF-03D8-11AAE0A310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0333" y="4341398"/>
            <a:ext cx="13004667" cy="379971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010DA35-D2C6-E6F2-D79A-1CE1A24204AF}"/>
              </a:ext>
            </a:extLst>
          </p:cNvPr>
          <p:cNvSpPr/>
          <p:nvPr/>
        </p:nvSpPr>
        <p:spPr>
          <a:xfrm>
            <a:off x="838200" y="5295900"/>
            <a:ext cx="12268199" cy="15641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2268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2F02E-2E83-C65D-AF65-AF97998CA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696160F-6096-8D75-074B-DF8F4A528B2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9E52580-233B-A068-234D-E3141A333A68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0E0651E-BE64-C0BF-0D47-D75F594A6DC4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6D19F86-12F1-7116-0D44-BA50C12809B5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6B278E5-264F-3082-9D1E-BCD384BB699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0ADC6EC-394E-3B02-0CE9-02EC715C12E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A25999B-2CCE-C03D-8B07-BA3F9BC642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0333" y="4341398"/>
            <a:ext cx="13004667" cy="379971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233C534-DAE1-AC16-006D-746B6B597C29}"/>
              </a:ext>
            </a:extLst>
          </p:cNvPr>
          <p:cNvSpPr/>
          <p:nvPr/>
        </p:nvSpPr>
        <p:spPr>
          <a:xfrm>
            <a:off x="838200" y="5295900"/>
            <a:ext cx="12268199" cy="15641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BC46CA7-206B-B8A1-8267-EAD37B57DE44}"/>
              </a:ext>
            </a:extLst>
          </p:cNvPr>
          <p:cNvSpPr txBox="1"/>
          <p:nvPr/>
        </p:nvSpPr>
        <p:spPr>
          <a:xfrm>
            <a:off x="1295400" y="5610880"/>
            <a:ext cx="9155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2800" b="1" dirty="0">
                <a:solidFill>
                  <a:srgbClr val="FF0000"/>
                </a:solidFill>
              </a:rPr>
              <a:t>خمس مئة وستة وأربعون ألفا وست مئة وستة وأربعون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0353C06-C5F9-6DD2-2896-BAEC05CEAF74}"/>
              </a:ext>
            </a:extLst>
          </p:cNvPr>
          <p:cNvSpPr txBox="1"/>
          <p:nvPr/>
        </p:nvSpPr>
        <p:spPr>
          <a:xfrm>
            <a:off x="1219200" y="6220480"/>
            <a:ext cx="9155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2800" b="1" dirty="0">
                <a:solidFill>
                  <a:srgbClr val="FF0000"/>
                </a:solidFill>
              </a:rPr>
              <a:t>سبع مئة وستة وأربعون ألفا وسبع مئة وتسعة وخمسون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7724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1440361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1104900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" r="170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  <p:sp>
        <p:nvSpPr>
          <p:cNvPr id="8" name="TextBox 6">
            <a:extLst>
              <a:ext uri="{FF2B5EF4-FFF2-40B4-BE49-F238E27FC236}">
                <a16:creationId xmlns:a16="http://schemas.microsoft.com/office/drawing/2014/main" id="{62C1855A-5CDC-A0F7-D786-CA93243F9D10}"/>
              </a:ext>
            </a:extLst>
          </p:cNvPr>
          <p:cNvSpPr txBox="1"/>
          <p:nvPr/>
        </p:nvSpPr>
        <p:spPr>
          <a:xfrm>
            <a:off x="1473201" y="2628900"/>
            <a:ext cx="10896599" cy="26988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ts val="11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إنجاز عمليات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</a:t>
            </a:r>
            <a:endParaRPr kumimoji="0" lang="ar-MA" sz="5400" b="0" i="0" u="none" strike="noStrike" kern="1200" cap="none" spc="0" normalizeH="0" baseline="0" noProof="0" dirty="0">
              <a:ln>
                <a:noFill/>
              </a:ln>
              <a:solidFill>
                <a:srgbClr val="01070A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685834" rtl="1" eaLnBrk="1" fontAlgn="auto" latinLnBrk="0" hangingPunct="1">
              <a:lnSpc>
                <a:spcPts val="11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حل مسائل باستعمال تقنية الأسئلة الأربعة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01070A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ماذا تعلمنا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بالنسبة لضرب عدد من رقمين أو 3 أرقام في عدد من رقم واحد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</a:t>
            </a:r>
            <a:r>
              <a:rPr kumimoji="0" lang="ar-SA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نجاز عملية ضرب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764166" y="4982800"/>
            <a:ext cx="12339934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764166" y="5989051"/>
            <a:ext cx="12339934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74326" y="6972199"/>
            <a:ext cx="12329774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الخطوة الأولى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الخطوة الثانية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الخطوة الثالثة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719062" y="5181749"/>
            <a:ext cx="10086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أضع العملية عموديا وأبدأ بالعدد الأكبر؛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488311" y="6134790"/>
            <a:ext cx="10323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أضرب العامل الثاني في وحدات العامل الأول (ولا أنسى الاحتفاظ)؛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964014" y="7114282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أضرب العامل الثاني في عشرات العامل الأول وأضيف الاحتفاظ؛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576F226-6060-1AA1-0C8A-C97AF32F7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64166" y="8905470"/>
            <a:ext cx="12339934" cy="88622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BB56E54-582B-89C8-A12D-250581492F1A}"/>
              </a:ext>
            </a:extLst>
          </p:cNvPr>
          <p:cNvSpPr txBox="1"/>
          <p:nvPr/>
        </p:nvSpPr>
        <p:spPr>
          <a:xfrm>
            <a:off x="10947798" y="8801100"/>
            <a:ext cx="1911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الخطوة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الخامسة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56B3CB6-9A44-2D47-7BC5-9AFE9692103A}"/>
              </a:ext>
            </a:extLst>
          </p:cNvPr>
          <p:cNvSpPr txBox="1"/>
          <p:nvPr/>
        </p:nvSpPr>
        <p:spPr>
          <a:xfrm>
            <a:off x="1205862" y="9073264"/>
            <a:ext cx="9526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أقرأ النتيجة (الجداء).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B2CC52E-3212-6F07-3DC2-E9B0458275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64166" y="7953985"/>
            <a:ext cx="12339934" cy="886229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9AB9A88D-1C12-B3AB-6BFB-DA139460A73E}"/>
              </a:ext>
            </a:extLst>
          </p:cNvPr>
          <p:cNvSpPr txBox="1"/>
          <p:nvPr/>
        </p:nvSpPr>
        <p:spPr>
          <a:xfrm>
            <a:off x="10947798" y="789043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الخطوة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الرابعة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AFC4EEE-A80E-1FC2-492B-8DCB618BE03C}"/>
              </a:ext>
            </a:extLst>
          </p:cNvPr>
          <p:cNvSpPr txBox="1"/>
          <p:nvPr/>
        </p:nvSpPr>
        <p:spPr>
          <a:xfrm>
            <a:off x="1116414" y="8104882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أضرب العامل الثاني في مئات العامل الأول وأضيف الاحتفاظ؛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37482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بالنسبة لضرب عدد من رقمين في عدد من رقمين</a:t>
            </a: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ضرب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764166" y="4982800"/>
            <a:ext cx="12339934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764166" y="5989051"/>
            <a:ext cx="12339934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74326" y="6972199"/>
            <a:ext cx="12329774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719062" y="5181749"/>
            <a:ext cx="10086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488311" y="6134790"/>
            <a:ext cx="10323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أحسب الجداء الأول، أي رقم وحدات العامل الثاني في العامل الأول؛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964014" y="7114282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أضع 0 وأحسب الجداء الثاني، أي رقم عشرات العامل الثاني في العامل الأول؛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576F226-6060-1AA1-0C8A-C97AF32F7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64166" y="8905470"/>
            <a:ext cx="12339934" cy="88622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BB56E54-582B-89C8-A12D-250581492F1A}"/>
              </a:ext>
            </a:extLst>
          </p:cNvPr>
          <p:cNvSpPr txBox="1"/>
          <p:nvPr/>
        </p:nvSpPr>
        <p:spPr>
          <a:xfrm>
            <a:off x="10947798" y="8801100"/>
            <a:ext cx="1911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</a:t>
            </a: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الخامسة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56B3CB6-9A44-2D47-7BC5-9AFE9692103A}"/>
              </a:ext>
            </a:extLst>
          </p:cNvPr>
          <p:cNvSpPr txBox="1"/>
          <p:nvPr/>
        </p:nvSpPr>
        <p:spPr>
          <a:xfrm>
            <a:off x="1205862" y="9073264"/>
            <a:ext cx="9526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أنتبه للاحتفاظ في جميع المراحل.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B2CC52E-3212-6F07-3DC2-E9B0458275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64166" y="7953985"/>
            <a:ext cx="12339934" cy="886229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9AB9A88D-1C12-B3AB-6BFB-DA139460A73E}"/>
              </a:ext>
            </a:extLst>
          </p:cNvPr>
          <p:cNvSpPr txBox="1"/>
          <p:nvPr/>
        </p:nvSpPr>
        <p:spPr>
          <a:xfrm>
            <a:off x="10947798" y="789043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</a:t>
            </a: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الرابعة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AFC4EEE-A80E-1FC2-492B-8DCB618BE03C}"/>
              </a:ext>
            </a:extLst>
          </p:cNvPr>
          <p:cNvSpPr txBox="1"/>
          <p:nvPr/>
        </p:nvSpPr>
        <p:spPr>
          <a:xfrm>
            <a:off x="1116414" y="8104882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أحسب مجموع </a:t>
            </a:r>
            <a:r>
              <a:rPr lang="ar-MA" sz="32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الجداءين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977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أنجزوا التمرين 3 صفحة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25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428A32D9-B45E-EF2D-D417-1E4CD51D63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599" y="4229100"/>
            <a:ext cx="13157537" cy="405540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993A580-3540-6AC7-C0C5-558F9AA2D9B0}"/>
              </a:ext>
            </a:extLst>
          </p:cNvPr>
          <p:cNvSpPr/>
          <p:nvPr/>
        </p:nvSpPr>
        <p:spPr>
          <a:xfrm>
            <a:off x="350646" y="5281150"/>
            <a:ext cx="6507354" cy="286951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00310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D8B61-14D9-9175-1099-78947D2C8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1602552-1ED2-BA25-0124-AB869555F042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F20BB2-DFFF-2AAC-09E8-B88F56BC61B4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C23F272-9FFE-74D4-E480-5235E3D6F61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A7555E9-9275-4893-7B91-6A68D72BA49F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542F091-1DD0-BFF0-F5EB-C82BF8D21F0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EC1451-CB5D-B46C-FFBC-F8D9A97526C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FDAFAF57-B493-E0CA-7094-CC2BD5702C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8599" y="4229100"/>
            <a:ext cx="13157537" cy="405540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28716F7-8393-780B-0161-6F276D43E8A2}"/>
              </a:ext>
            </a:extLst>
          </p:cNvPr>
          <p:cNvSpPr/>
          <p:nvPr/>
        </p:nvSpPr>
        <p:spPr>
          <a:xfrm>
            <a:off x="350646" y="5281150"/>
            <a:ext cx="6507354" cy="286951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979A63E-5AB8-445C-F274-D399E69C4487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ct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تصحيح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تفاعلي على السبورة الجانبية</a:t>
            </a:r>
            <a:endParaRPr kumimoji="0" lang="ar-SA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307960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ابحثوا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عن حل </a:t>
            </a:r>
            <a:r>
              <a:rPr kumimoji="0" lang="ar-SA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المسأل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تين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المحددة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مع تسجيل خطوات الحل على دفتر البحث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DABADDA1-FA26-87CE-2217-4960FD6D21E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C0C0C0"/>
              </a:highligh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37AC746-DD36-1866-29B2-92A67B099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4565" y="3848100"/>
            <a:ext cx="13091571" cy="467130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288D250-79A6-6EC7-C904-DD623F1DB5FA}"/>
              </a:ext>
            </a:extLst>
          </p:cNvPr>
          <p:cNvSpPr/>
          <p:nvPr/>
        </p:nvSpPr>
        <p:spPr>
          <a:xfrm>
            <a:off x="685800" y="4965894"/>
            <a:ext cx="12496800" cy="3553511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16268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42BB8F-7E7F-8954-F113-1F8A0C211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CC6340D-BF21-EEB3-FE07-17FF5644273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2B29D69-283A-E48D-59BE-E37C45388AD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F87C7C2-1827-6AAA-3D43-559EF21A0D4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F1996C7-3D8F-D13C-1A4A-1983800E5489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EA8EDE-B9A2-DBCA-3E75-1320BAE29142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90CC160-6D61-0317-33E2-A88A3D3A29E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4CDF6EA5-9454-CF18-8473-8BEC0ECD166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C0C0C0"/>
              </a:highligh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77749DA-A6AA-C235-AFB4-AAB2C27A76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4565" y="3848100"/>
            <a:ext cx="13091571" cy="467130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868EFEEC-E092-7248-B27C-BCBA29B4340A}"/>
              </a:ext>
            </a:extLst>
          </p:cNvPr>
          <p:cNvSpPr/>
          <p:nvPr/>
        </p:nvSpPr>
        <p:spPr>
          <a:xfrm>
            <a:off x="685800" y="4965894"/>
            <a:ext cx="12496800" cy="3553511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5902D53-9727-940D-F756-9E2798667110}"/>
              </a:ext>
            </a:extLst>
          </p:cNvPr>
          <p:cNvSpPr txBox="1"/>
          <p:nvPr/>
        </p:nvSpPr>
        <p:spPr>
          <a:xfrm>
            <a:off x="1066800" y="7586397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36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×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5 = 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180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E5EA539-0188-1FF4-6EE3-FB3D09F44324}"/>
              </a:ext>
            </a:extLst>
          </p:cNvPr>
          <p:cNvSpPr txBox="1"/>
          <p:nvPr/>
        </p:nvSpPr>
        <p:spPr>
          <a:xfrm>
            <a:off x="7494606" y="7581900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250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×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= 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1500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49456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83211-87F3-7534-9474-90773A8DB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10015EC-6286-6F47-F6C1-63A8B469626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2E3985-86F6-2E85-5096-98256FE2201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38C9A35-4DCF-4711-FA56-DCAD77338DC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9014A6C-5D7A-F836-9652-8366EDF1B3CB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C8461E6-54F7-2238-C7CE-A23183D65FBB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38F7790-C895-687C-D8B4-8B21BFD07D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F9C3B3CB-3890-1D74-88EC-5A8E43DB67FE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C0C0C0"/>
              </a:highligh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FB24A52-EBCE-8D20-D211-2B4D59E71A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977395"/>
            <a:ext cx="12174692" cy="390930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F2BAD29-0AF0-274F-C972-FDCE99FFA912}"/>
              </a:ext>
            </a:extLst>
          </p:cNvPr>
          <p:cNvSpPr/>
          <p:nvPr/>
        </p:nvSpPr>
        <p:spPr>
          <a:xfrm>
            <a:off x="919480" y="4965895"/>
            <a:ext cx="6090920" cy="2971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F51B479-1EC7-03A4-8819-3D3CC989407D}"/>
              </a:ext>
            </a:extLst>
          </p:cNvPr>
          <p:cNvSpPr txBox="1"/>
          <p:nvPr/>
        </p:nvSpPr>
        <p:spPr>
          <a:xfrm>
            <a:off x="1356360" y="7127368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923 </a:t>
            </a: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578 = 345</a:t>
            </a:r>
          </a:p>
        </p:txBody>
      </p:sp>
    </p:spTree>
    <p:extLst>
      <p:ext uri="{BB962C8B-B14F-4D97-AF65-F5344CB8AC3E}">
        <p14:creationId xmlns:p14="http://schemas.microsoft.com/office/powerpoint/2010/main" val="340687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1447800" y="1680836"/>
            <a:ext cx="10515600" cy="253264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2156700" y="1485900"/>
            <a:ext cx="9139128" cy="2768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ts val="11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تمرير رائز التصديق على اللبنة وتعبئة شبكة التتبع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123E6D3-D671-031D-7E1A-AB8CD38E3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2" r="3802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6D931694-8365-C244-44CE-590517CB1ED9}"/>
              </a:ext>
            </a:extLst>
          </p:cNvPr>
          <p:cNvSpPr txBox="1"/>
          <p:nvPr/>
        </p:nvSpPr>
        <p:spPr>
          <a:xfrm>
            <a:off x="2701325" y="4256101"/>
            <a:ext cx="8156614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ts val="11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فردي / جماعي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01070A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2719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140925-1BCB-BA55-4FC4-588C94736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7B69393-B825-5E2F-8EFB-C44B9A19321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AC27CED-9718-93E3-DFC5-F0AC2228548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968A147-DCE1-626E-1553-A55C5A59169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E723820-1103-A1CB-8BAD-53569327D84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21479C26-2F57-6B7C-FD2D-03B209E6F10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6EC4503-8154-8C10-E728-2D2ADC96859B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ts val="314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85520AC-0A7C-ABB1-5AA3-51F55C8E5D5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خاصة بتمرير الرائز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9CC10446-B894-830C-3F22-86D846D2D758}"/>
              </a:ext>
            </a:extLst>
          </p:cNvPr>
          <p:cNvSpPr/>
          <p:nvPr/>
        </p:nvSpPr>
        <p:spPr>
          <a:xfrm>
            <a:off x="1524000" y="2490811"/>
            <a:ext cx="10134600" cy="105248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ts val="314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يمرر الجزء الخاص بالأعداد على الأوراق (يستحسن استنساخ أوراق تتضمن سؤال الأعداد بالعدد الكافي للتلاميذ)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DAA5DD98-F495-4370-4DE3-10EFA4D2E8AE}"/>
              </a:ext>
            </a:extLst>
          </p:cNvPr>
          <p:cNvSpPr/>
          <p:nvPr/>
        </p:nvSpPr>
        <p:spPr>
          <a:xfrm>
            <a:off x="1524000" y="4076700"/>
            <a:ext cx="10134600" cy="126368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ts val="314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تمرير سؤال العمليات بشكل جماعي على الألواح (يطلب الأستاذ من المتعلمين الذين توفقوا في الإجابة على العمليتين معا وضع ألواحهم، يعتمد الألواح الموضوعة لتسجيل (+) والمرفوعة لتسجيل (-) على شبكة التتبع)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357C096-2461-CE12-F99A-2138FB26C631}"/>
              </a:ext>
            </a:extLst>
          </p:cNvPr>
          <p:cNvSpPr/>
          <p:nvPr/>
        </p:nvSpPr>
        <p:spPr>
          <a:xfrm>
            <a:off x="1524000" y="5829300"/>
            <a:ext cx="10134600" cy="126368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ts val="314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تمرير سؤال المسألة بشكل جماعي على الألواح (يطلب الأستاذ من المتعلمين الذين توفقوا في الإجابة على المسألة وضع ألواحهم، يعتمد الألواح الموضوعة لتسجيل (+) والمرفوعة لتسجيل (-) على شبكة التتبع)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BD6348C-8587-2354-9732-339DCBBD0960}"/>
              </a:ext>
            </a:extLst>
          </p:cNvPr>
          <p:cNvSpPr/>
          <p:nvPr/>
        </p:nvSpPr>
        <p:spPr>
          <a:xfrm>
            <a:off x="1644653" y="7505700"/>
            <a:ext cx="10134600" cy="126368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ts val="314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احتساب نسبة التصديق على اللبنة انطلاقا من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سؤال العمليات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فقط</a:t>
            </a:r>
          </a:p>
        </p:txBody>
      </p:sp>
    </p:spTree>
    <p:extLst>
      <p:ext uri="{BB962C8B-B14F-4D97-AF65-F5344CB8AC3E}">
        <p14:creationId xmlns:p14="http://schemas.microsoft.com/office/powerpoint/2010/main" val="39587259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CA02C-972F-5C03-6E80-2CC47F26D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4FCD6BC-C865-89D9-B77E-8BBB2328A80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337B0B-A5DE-7380-EE06-572036DBA7E2}"/>
              </a:ext>
            </a:extLst>
          </p:cNvPr>
          <p:cNvSpPr/>
          <p:nvPr/>
        </p:nvSpPr>
        <p:spPr>
          <a:xfrm>
            <a:off x="275851" y="3225043"/>
            <a:ext cx="13164293" cy="668270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9A3FC02-E225-5A47-0C7D-D587ADCB5F47}"/>
              </a:ext>
            </a:extLst>
          </p:cNvPr>
          <p:cNvSpPr/>
          <p:nvPr/>
        </p:nvSpPr>
        <p:spPr>
          <a:xfrm>
            <a:off x="-1" y="752746"/>
            <a:ext cx="13716001" cy="23333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BE35F05-4464-C5F2-087D-BE4A9424CED5}"/>
              </a:ext>
            </a:extLst>
          </p:cNvPr>
          <p:cNvSpPr txBox="1"/>
          <p:nvPr/>
        </p:nvSpPr>
        <p:spPr>
          <a:xfrm>
            <a:off x="1209690" y="891689"/>
            <a:ext cx="11296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يوزع الأستاذ أوراق الإنجاز الفردي الخاص بالأعداد</a:t>
            </a:r>
            <a:b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</a:b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أسماءكم على الأوراق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أنجزوا المطلوب منكم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يحصل المتعلم على (+) إذا توفق في 6 إجابات صحيحة على الأقل، ما دون ذلك يحصل على (-)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3E63BBAD-8009-FA4B-0D53-7F0AB147F2B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2E2281E-959D-7C8B-60DC-B3F23547537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9" name="TextBox 6">
            <a:extLst>
              <a:ext uri="{FF2B5EF4-FFF2-40B4-BE49-F238E27FC236}">
                <a16:creationId xmlns:a16="http://schemas.microsoft.com/office/drawing/2014/main" id="{35222615-DEB2-86EB-8B5F-52BF09F0B42A}"/>
              </a:ext>
            </a:extLst>
          </p:cNvPr>
          <p:cNvSpPr txBox="1"/>
          <p:nvPr/>
        </p:nvSpPr>
        <p:spPr>
          <a:xfrm>
            <a:off x="6096000" y="2643884"/>
            <a:ext cx="8156614" cy="12214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ts val="11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أكمل الخانات الفارغة في الجدول كما في المثال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1070A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258DF97-C790-50BF-BAFA-473F113F717B}"/>
              </a:ext>
            </a:extLst>
          </p:cNvPr>
          <p:cNvGraphicFramePr>
            <a:graphicFrameLocks noGrp="1"/>
          </p:cNvGraphicFramePr>
          <p:nvPr/>
        </p:nvGraphicFramePr>
        <p:xfrm>
          <a:off x="475920" y="4545834"/>
          <a:ext cx="12600000" cy="36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00000">
                  <a:extLst>
                    <a:ext uri="{9D8B030D-6E8A-4147-A177-3AD203B41FA5}">
                      <a16:colId xmlns:a16="http://schemas.microsoft.com/office/drawing/2014/main" val="1724647267"/>
                    </a:ext>
                  </a:extLst>
                </a:gridCol>
                <a:gridCol w="3420000">
                  <a:extLst>
                    <a:ext uri="{9D8B030D-6E8A-4147-A177-3AD203B41FA5}">
                      <a16:colId xmlns:a16="http://schemas.microsoft.com/office/drawing/2014/main" val="3292994462"/>
                    </a:ext>
                  </a:extLst>
                </a:gridCol>
                <a:gridCol w="4980000">
                  <a:extLst>
                    <a:ext uri="{9D8B030D-6E8A-4147-A177-3AD203B41FA5}">
                      <a16:colId xmlns:a16="http://schemas.microsoft.com/office/drawing/2014/main" val="3167951296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ctr" rtl="1"/>
                      <a:r>
                        <a:rPr kumimoji="0" lang="fr-FR" sz="3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3 000 + 200 + 40 + 7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fr-FR" sz="3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3 247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kumimoji="0" lang="ar-MA" sz="3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ثلاثة آلاف ومئتان وسبعة وأربعون</a:t>
                      </a:r>
                      <a:endParaRPr kumimoji="0" lang="fr-FR" sz="3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3353727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MA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....................................................</a:t>
                      </a:r>
                      <a:endParaRPr kumimoji="0" lang="fr-FR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kumimoji="0" lang="ar-MA" sz="3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..........................................</a:t>
                      </a:r>
                      <a:endParaRPr kumimoji="0" lang="fr-FR" sz="3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kumimoji="0" lang="ar-MA" sz="3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خمس مئة وتسعة وعشرون</a:t>
                      </a:r>
                      <a:endParaRPr kumimoji="0" lang="fr-FR" sz="3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58176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MA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....................................................</a:t>
                      </a:r>
                      <a:endParaRPr kumimoji="0" lang="fr-FR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MA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..........................................</a:t>
                      </a:r>
                      <a:endParaRPr kumimoji="0" lang="fr-FR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kumimoji="0" lang="ar-MA" sz="3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أربعة وعشرون ألفا وثلاث مئة وستة وسبعون</a:t>
                      </a:r>
                      <a:endParaRPr kumimoji="0" lang="fr-FR" sz="3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7445524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MA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....................................................</a:t>
                      </a:r>
                      <a:endParaRPr kumimoji="0" lang="fr-FR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M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..........................................</a:t>
                      </a:r>
                      <a:endParaRPr kumimoji="0" lang="fr-FR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kumimoji="0" lang="ar-MA" sz="3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سبعة آلاف وثمان مئة وخمسة وتسعون</a:t>
                      </a:r>
                      <a:endParaRPr kumimoji="0" lang="fr-FR" sz="3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626704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MA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....................................................</a:t>
                      </a:r>
                      <a:endParaRPr kumimoji="0" lang="fr-FR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M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..........................................</a:t>
                      </a:r>
                      <a:endParaRPr kumimoji="0" lang="fr-FR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kumimoji="0" lang="ar-MA" sz="3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أربع مئة وواحد وثمانون</a:t>
                      </a:r>
                      <a:endParaRPr kumimoji="0" lang="fr-FR" sz="3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08920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35176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90B1F-8DB5-1588-A1BE-7D6A10FA7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9A51BEF-967D-E3BC-DFD4-66C7CD93E36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09844EF-2F8D-1F6C-22D5-DE428866F3CE}"/>
              </a:ext>
            </a:extLst>
          </p:cNvPr>
          <p:cNvSpPr/>
          <p:nvPr/>
        </p:nvSpPr>
        <p:spPr>
          <a:xfrm>
            <a:off x="275851" y="3225043"/>
            <a:ext cx="13164293" cy="668270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81172B7-2B2E-96F2-A8AB-16E9A4449276}"/>
              </a:ext>
            </a:extLst>
          </p:cNvPr>
          <p:cNvSpPr/>
          <p:nvPr/>
        </p:nvSpPr>
        <p:spPr>
          <a:xfrm>
            <a:off x="-1" y="752746"/>
            <a:ext cx="13716001" cy="23333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D5F814-6BC0-19AF-9895-2F9DF39B7D3C}"/>
              </a:ext>
            </a:extLst>
          </p:cNvPr>
          <p:cNvSpPr txBox="1"/>
          <p:nvPr/>
        </p:nvSpPr>
        <p:spPr>
          <a:xfrm>
            <a:off x="1209690" y="891689"/>
            <a:ext cx="112966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ألواحكم، اكتبوا العمليتين وقوموا بإنجازهما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بعد مرور دقيقتين على الأكثر يطلب الأستاذ من المتعلمين رفع الألواح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الأستاذ من التلاميذ الذين توفقوا في الإجابة بشكل صحيح على العمليتين أن يضعوا ألواحهم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يضع الأستاذ (+) بالنسبة للتلاميذ الذين ألواحهم موضوعة و (-) للتلاميذ الذين ألواحهم مرفوعة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9572DF73-B0A4-706A-A4B9-CBF0CE4504A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BDFA03F-55CB-003E-D33C-C27D45D873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E0378A7-BAC0-DCC2-96F7-2664CAA793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7790" y="3346465"/>
            <a:ext cx="10880413" cy="6439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0490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50BA3-6B2C-671E-892B-2DDCD27A5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CF9EA2E-1BAA-C068-809A-22E730DAAC3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D305282-F614-6593-2E11-0A4FECE949D1}"/>
              </a:ext>
            </a:extLst>
          </p:cNvPr>
          <p:cNvSpPr/>
          <p:nvPr/>
        </p:nvSpPr>
        <p:spPr>
          <a:xfrm>
            <a:off x="275851" y="3225043"/>
            <a:ext cx="13164293" cy="668270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D07E43-0798-540D-F5F0-B96092E69216}"/>
              </a:ext>
            </a:extLst>
          </p:cNvPr>
          <p:cNvSpPr/>
          <p:nvPr/>
        </p:nvSpPr>
        <p:spPr>
          <a:xfrm>
            <a:off x="-1" y="752746"/>
            <a:ext cx="13716001" cy="23333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447AECD9-9861-1648-781C-2FB101C099F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52BF2-2F35-BA17-FFB6-AC01D3EEDB8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6822FFB-3339-19DD-5072-62E8697BA333}"/>
              </a:ext>
            </a:extLst>
          </p:cNvPr>
          <p:cNvSpPr txBox="1"/>
          <p:nvPr/>
        </p:nvSpPr>
        <p:spPr>
          <a:xfrm>
            <a:off x="1209690" y="891689"/>
            <a:ext cx="112966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سأقرأ المسألة (يقرأ الأستاذ المسألة مرتين). أجيبوا عن المسألة بوضع العملية المناسبة وإنجازها.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بعد مرور دقيقتين على الأكثر يطلب الأستاذ من المتعلمين رفع الألواح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الأستاذ من التلاميذ الذين توفقوا في الإجابة بشكل صحيح أن يضعوا ألواحهم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يضع الأستاذ (+) بالنسبة للتلاميذ الذين ألواحهم موضوعة و (-) للتلاميذ الذين ألواحهم مرفوعة</a:t>
            </a:r>
            <a:endParaRPr lang="fr-FR" sz="28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332D990-386D-C631-CBAD-34D32B743BBD}"/>
              </a:ext>
            </a:extLst>
          </p:cNvPr>
          <p:cNvSpPr/>
          <p:nvPr/>
        </p:nvSpPr>
        <p:spPr>
          <a:xfrm>
            <a:off x="457200" y="4119717"/>
            <a:ext cx="12801600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عرف اليوم الأول من الأبواب المفتوحة بمدرستنا الرائدة، زيارة 274 شخصا، وخلال اليوم الثاني زارها 52 زائرا أقل من اليوم الأول. 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هو عدد الزوار خلال اليوم الثاني؟</a:t>
            </a:r>
          </a:p>
        </p:txBody>
      </p:sp>
    </p:spTree>
    <p:extLst>
      <p:ext uri="{BB962C8B-B14F-4D97-AF65-F5344CB8AC3E}">
        <p14:creationId xmlns:p14="http://schemas.microsoft.com/office/powerpoint/2010/main" val="5803999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 </a:t>
            </a: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باستخدام لعبة 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الفرقعة والتصفيق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1070A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ts val="11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لعبة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الفرقعة والتصفيق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01070A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الفرقعة والتصفيق.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الفرقعة والتصفيق</a:t>
            </a:r>
            <a:endParaRPr kumimoji="0" lang="ar-S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2" name="Picture 8">
            <a:extLst>
              <a:ext uri="{FF2B5EF4-FFF2-40B4-BE49-F238E27FC236}">
                <a16:creationId xmlns:a16="http://schemas.microsoft.com/office/drawing/2014/main" id="{8FDDAA97-8D8F-4F36-BE0C-BC6F5497FF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4166" y="4342128"/>
            <a:ext cx="2806155" cy="2858772"/>
          </a:xfrm>
          <a:prstGeom prst="rect">
            <a:avLst/>
          </a:prstGeom>
        </p:spPr>
      </p:pic>
      <p:pic>
        <p:nvPicPr>
          <p:cNvPr id="24" name="Picture 9" descr="A picture containing logo, symbol, white, graphics&#10;&#10;Description automatically generated">
            <a:extLst>
              <a:ext uri="{FF2B5EF4-FFF2-40B4-BE49-F238E27FC236}">
                <a16:creationId xmlns:a16="http://schemas.microsoft.com/office/drawing/2014/main" id="{96E32631-3841-5467-5A69-32CC7C5DC2C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721" b="98605" l="0" r="97209">
                        <a14:foregroundMark x1="28837" y1="21860" x2="28837" y2="21860"/>
                        <a14:foregroundMark x1="20930" y1="64186" x2="20930" y2="64186"/>
                        <a14:foregroundMark x1="19070" y1="69302" x2="19070" y2="69302"/>
                        <a14:foregroundMark x1="6047" y1="20000" x2="6047" y2="20000"/>
                        <a14:foregroundMark x1="70698" y1="7907" x2="70698" y2="7907"/>
                        <a14:foregroundMark x1="69767" y1="3721" x2="69767" y2="3721"/>
                        <a14:foregroundMark x1="80930" y1="12558" x2="80930" y2="12558"/>
                        <a14:foregroundMark x1="89767" y1="26047" x2="89767" y2="26047"/>
                        <a14:foregroundMark x1="54884" y1="93488" x2="54884" y2="93488"/>
                        <a14:foregroundMark x1="1395" y1="34419" x2="1395" y2="34419"/>
                        <a14:foregroundMark x1="90233" y1="59535" x2="90233" y2="59535"/>
                        <a14:foregroundMark x1="97674" y1="65581" x2="97674" y2="65581"/>
                        <a14:foregroundMark x1="58140" y1="98605" x2="58140" y2="98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1" y="6477056"/>
            <a:ext cx="2113900" cy="245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ts val="786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1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ts val="786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1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2A6D86EB-EC48-7F1E-4291-3206B9CB9B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850582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1901113"/>
          <a:ext cx="13415962" cy="78905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867540">
                <a:tc gridSpan="2">
                  <a:txBody>
                    <a:bodyPr/>
                    <a:lstStyle/>
                    <a:p>
                      <a:pPr marL="0" marR="0" lvl="0" indent="0" algn="ctr" defTabSz="1028700" rtl="1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4200"/>
                        <a:buFont typeface="Montserrat"/>
                        <a:buNone/>
                        <a:tabLst/>
                        <a:defRPr/>
                      </a:pPr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  <a:sym typeface="Montserrat"/>
                        </a:rPr>
                        <a:t>سيرورة الإنجاز</a:t>
                      </a:r>
                      <a:endParaRPr lang="fr-MA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  <a:sym typeface="Montserrat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1048712"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التهيئة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750492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1) النمذجة</a:t>
                      </a:r>
                      <a:endParaRPr lang="fr-MA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5048505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MadaniArabic-ExtraLight" panose="00000300000000000000" pitchFamily="2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0287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02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daniArabic-ExtraLight" panose="00000300000000000000" pitchFamily="2" charset="-78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2221669" y="4622542"/>
            <a:ext cx="1115745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يقوم الأستاذ بنمذجة النشاط: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المتعلمين الاستماع والملاحظة؛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يشرح قيمة النقرة (فرقعة الأصابع)، فرقعة واحدة تعني العدد 1، فرقعتان تعنيان العدد 2 وهكذا...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يشرح قيمة التصفيقة، تصفيقة تعني 10، تصفيقتان تعنيان العدد 20 وهكذا...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قيمة الضربة بالرجل على الأرض: ضربة واحدة تساوي مئة واحدة / ضربتان تساوي مئتان / ثلاث ضربات تساوي 3 في رقم المئات وهكذا......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الاستماع جيدا إلى فرقعات الأصابع والتصفيقات والعد ذهنيا.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المتعلمين الإنصات لتعرف عدد التصفيقات وعدد فرقعات الأصابع وتعرف العدد المعني.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بدء اللعبة بأعداد صغيرة ثم التدرج نحو الكبيرة.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التناوب بين التصفيق والفرقعة لتعرف العدد أو الانطلاق من العدد لتمثيله بالتصفيق والفرقعات.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B578953-7660-AB7C-D119-45DBA4A560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070" y="4883973"/>
            <a:ext cx="1857854" cy="1892690"/>
          </a:xfrm>
          <a:prstGeom prst="rect">
            <a:avLst/>
          </a:prstGeom>
        </p:spPr>
      </p:pic>
      <p:pic>
        <p:nvPicPr>
          <p:cNvPr id="10" name="Picture 9" descr="A picture containing logo, symbol, white, graphics&#10;&#10;Description automatically generated">
            <a:extLst>
              <a:ext uri="{FF2B5EF4-FFF2-40B4-BE49-F238E27FC236}">
                <a16:creationId xmlns:a16="http://schemas.microsoft.com/office/drawing/2014/main" id="{881C00D8-2293-B24E-9AF1-A7916CCCE7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21" b="98605" l="0" r="97209">
                        <a14:foregroundMark x1="28837" y1="21860" x2="28837" y2="21860"/>
                        <a14:foregroundMark x1="20930" y1="64186" x2="20930" y2="64186"/>
                        <a14:foregroundMark x1="19070" y1="69302" x2="19070" y2="69302"/>
                        <a14:foregroundMark x1="6047" y1="20000" x2="6047" y2="20000"/>
                        <a14:foregroundMark x1="70698" y1="7907" x2="70698" y2="7907"/>
                        <a14:foregroundMark x1="69767" y1="3721" x2="69767" y2="3721"/>
                        <a14:foregroundMark x1="80930" y1="12558" x2="80930" y2="12558"/>
                        <a14:foregroundMark x1="89767" y1="26047" x2="89767" y2="26047"/>
                        <a14:foregroundMark x1="54884" y1="93488" x2="54884" y2="93488"/>
                        <a14:foregroundMark x1="1395" y1="34419" x2="1395" y2="34419"/>
                        <a14:foregroundMark x1="90233" y1="59535" x2="90233" y2="59535"/>
                        <a14:foregroundMark x1="97674" y1="65581" x2="97674" y2="65581"/>
                        <a14:foregroundMark x1="58140" y1="98605" x2="58140" y2="98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69" y="7238858"/>
            <a:ext cx="1400259" cy="1627308"/>
          </a:xfrm>
          <a:prstGeom prst="rect">
            <a:avLst/>
          </a:prstGeom>
        </p:spPr>
      </p:pic>
      <p:sp>
        <p:nvSpPr>
          <p:cNvPr id="3" name="Google Shape;146;p4">
            <a:extLst>
              <a:ext uri="{FF2B5EF4-FFF2-40B4-BE49-F238E27FC236}">
                <a16:creationId xmlns:a16="http://schemas.microsoft.com/office/drawing/2014/main" id="{A928257C-B20A-DECB-66D8-DCC2D69B6F27}"/>
              </a:ext>
            </a:extLst>
          </p:cNvPr>
          <p:cNvSpPr txBox="1">
            <a:spLocks/>
          </p:cNvSpPr>
          <p:nvPr/>
        </p:nvSpPr>
        <p:spPr>
          <a:xfrm>
            <a:off x="2144209" y="952500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 lnSpcReduction="100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028700" rtl="1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200"/>
              <a:buFont typeface="Montserrat"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  <a:sym typeface="Arial Black"/>
              </a:rPr>
              <a:t>  لعبة الفرقعة والتصفيق </a:t>
            </a:r>
          </a:p>
        </p:txBody>
      </p:sp>
    </p:spTree>
    <p:extLst>
      <p:ext uri="{BB962C8B-B14F-4D97-AF65-F5344CB8AC3E}">
        <p14:creationId xmlns:p14="http://schemas.microsoft.com/office/powerpoint/2010/main" val="1522169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1828801" y="4926897"/>
            <a:ext cx="90699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 999999 باستعمال جدول التفكيك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1" y="5524500"/>
            <a:ext cx="77381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5857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E49BE5A-F8DD-8DC9-678F-891EF6B30B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35073" y="4348069"/>
            <a:ext cx="2137369" cy="3056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عمليات  الضرب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النقر والتصفيق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جداول الضرب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العدد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جدول التفكيك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3361432" y="6459702"/>
            <a:ext cx="7768130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–تمرير رائز التصديق على اللبنة وتعبئة شبكة التتبع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فردي/جماعي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1223" y="3635391"/>
            <a:ext cx="866133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5621" y="5083191"/>
            <a:ext cx="866133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76698" y="6344982"/>
            <a:ext cx="823977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27734</TotalTime>
  <Words>1471</Words>
  <Application>Microsoft Office PowerPoint</Application>
  <PresentationFormat>Personnalisé</PresentationFormat>
  <Paragraphs>298</Paragraphs>
  <Slides>38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38</vt:i4>
      </vt:variant>
    </vt:vector>
  </HeadingPairs>
  <TitlesOfParts>
    <vt:vector size="50" baseType="lpstr">
      <vt:lpstr>Dosis</vt:lpstr>
      <vt:lpstr>Montserrat Medium</vt:lpstr>
      <vt:lpstr>Wingdings</vt:lpstr>
      <vt:lpstr>IBM Plex Sans Arabic</vt:lpstr>
      <vt:lpstr>Calibri</vt:lpstr>
      <vt:lpstr>Arial</vt:lpstr>
      <vt:lpstr>Microsoft Uighur</vt:lpstr>
      <vt:lpstr>Montserrat Light</vt:lpstr>
      <vt:lpstr>MadaniArabic-ExtraLight</vt:lpstr>
      <vt:lpstr>Montserrat</vt:lpstr>
      <vt:lpstr>Carelia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235</cp:revision>
  <dcterms:created xsi:type="dcterms:W3CDTF">2006-08-16T00:00:00Z</dcterms:created>
  <dcterms:modified xsi:type="dcterms:W3CDTF">2025-09-21T03:14:37Z</dcterms:modified>
  <dc:identifier>DAFtlvZnwz4</dc:identifier>
</cp:coreProperties>
</file>