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64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445" r:id="rId13"/>
    <p:sldId id="2134805396" r:id="rId14"/>
    <p:sldId id="2134808570" r:id="rId15"/>
    <p:sldId id="2134808446" r:id="rId16"/>
    <p:sldId id="2134808459" r:id="rId17"/>
    <p:sldId id="2134808450" r:id="rId18"/>
    <p:sldId id="2134808530" r:id="rId19"/>
    <p:sldId id="2134808531" r:id="rId20"/>
    <p:sldId id="2147482542" r:id="rId21"/>
    <p:sldId id="2134808588" r:id="rId22"/>
    <p:sldId id="2134808490" r:id="rId23"/>
    <p:sldId id="2134808460" r:id="rId24"/>
    <p:sldId id="2134808453" r:id="rId25"/>
    <p:sldId id="2134808537" r:id="rId26"/>
    <p:sldId id="2134808538" r:id="rId27"/>
    <p:sldId id="2134808540" r:id="rId28"/>
    <p:sldId id="2147482543" r:id="rId29"/>
    <p:sldId id="2134808592" r:id="rId30"/>
    <p:sldId id="2134808593" r:id="rId31"/>
    <p:sldId id="2134808550" r:id="rId32"/>
    <p:sldId id="2134808543" r:id="rId33"/>
    <p:sldId id="2134808454" r:id="rId34"/>
    <p:sldId id="2134808542" r:id="rId35"/>
    <p:sldId id="2134808573" r:id="rId36"/>
    <p:sldId id="2134808574" r:id="rId37"/>
    <p:sldId id="2134808575" r:id="rId38"/>
    <p:sldId id="2134808560" r:id="rId39"/>
    <p:sldId id="2134808576" r:id="rId40"/>
    <p:sldId id="2134808577" r:id="rId41"/>
    <p:sldId id="2134808561" r:id="rId42"/>
    <p:sldId id="2134808578" r:id="rId43"/>
    <p:sldId id="2134808579" r:id="rId44"/>
    <p:sldId id="2134808594" r:id="rId45"/>
    <p:sldId id="2134808595" r:id="rId46"/>
    <p:sldId id="2134808582" r:id="rId47"/>
    <p:sldId id="2134808467" r:id="rId48"/>
    <p:sldId id="2134808468" r:id="rId49"/>
    <p:sldId id="2134808584" r:id="rId50"/>
    <p:sldId id="2134808474" r:id="rId51"/>
    <p:sldId id="2147482544" r:id="rId52"/>
    <p:sldId id="2134808472" r:id="rId53"/>
    <p:sldId id="2147482545" r:id="rId54"/>
    <p:sldId id="2134808518" r:id="rId55"/>
    <p:sldId id="2147482546" r:id="rId56"/>
    <p:sldId id="2134808461" r:id="rId57"/>
    <p:sldId id="2134808469" r:id="rId58"/>
    <p:sldId id="2134808503" r:id="rId59"/>
    <p:sldId id="2134808504" r:id="rId60"/>
    <p:sldId id="2147482492" r:id="rId61"/>
    <p:sldId id="2147482493" r:id="rId62"/>
    <p:sldId id="2147482532" r:id="rId63"/>
  </p:sldIdLst>
  <p:sldSz cx="13716000" cy="10287000"/>
  <p:notesSz cx="6858000" cy="9144000"/>
  <p:embeddedFontLst>
    <p:embeddedFont>
      <p:font typeface="Cambria" panose="02040503050406030204" pitchFamily="18" charset="0"/>
      <p:regular r:id="rId65"/>
      <p:bold r:id="rId66"/>
      <p:italic r:id="rId67"/>
      <p:boldItalic r:id="rId68"/>
    </p:embeddedFont>
    <p:embeddedFont>
      <p:font typeface="Carelia" panose="020B0604020202020204" charset="0"/>
      <p:regular r:id="rId69"/>
    </p:embeddedFont>
    <p:embeddedFont>
      <p:font typeface="Dosis" pitchFamily="2" charset="0"/>
      <p:regular r:id="rId70"/>
      <p:bold r:id="rId71"/>
    </p:embeddedFont>
    <p:embeddedFont>
      <p:font typeface="Dubai" panose="020B0503030403030204" pitchFamily="34" charset="-78"/>
      <p:regular r:id="rId72"/>
      <p:bold r:id="rId73"/>
    </p:embeddedFont>
    <p:embeddedFont>
      <p:font typeface="IBM Plex Sans Arabic" panose="020B0604020202020204" charset="-78"/>
      <p:regular r:id="rId74"/>
    </p:embeddedFont>
    <p:embeddedFont>
      <p:font typeface="Microsoft Uighur" panose="02000000000000000000" pitchFamily="2" charset="-78"/>
      <p:regular r:id="rId75"/>
      <p:bold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Montserrat Light" panose="00000400000000000000" pitchFamily="2" charset="0"/>
      <p:regular r:id="rId81"/>
      <p:italic r:id="rId82"/>
    </p:embeddedFont>
    <p:embeddedFont>
      <p:font typeface="Montserrat Medium" panose="00000600000000000000" pitchFamily="2" charset="0"/>
      <p:regular r:id="rId83"/>
      <p:italic r:id="rId84"/>
    </p:embeddedFont>
    <p:embeddedFont>
      <p:font typeface="Trebuchet MS" panose="020B0603020202020204" pitchFamily="34" charset="0"/>
      <p:regular r:id="rId85"/>
      <p:bold r:id="rId86"/>
      <p:italic r:id="rId87"/>
      <p:boldItalic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4.fntdata"/><Relationship Id="rId84" Type="http://schemas.openxmlformats.org/officeDocument/2006/relationships/font" Target="fonts/font20.fntdata"/><Relationship Id="rId89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10.fntdata"/><Relationship Id="rId79" Type="http://schemas.openxmlformats.org/officeDocument/2006/relationships/font" Target="fonts/font15.fntdata"/><Relationship Id="rId5" Type="http://schemas.openxmlformats.org/officeDocument/2006/relationships/slide" Target="slides/slide3.xml"/><Relationship Id="rId90" Type="http://schemas.openxmlformats.org/officeDocument/2006/relationships/viewProps" Target="viewProp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8.fntdata"/><Relationship Id="rId80" Type="http://schemas.openxmlformats.org/officeDocument/2006/relationships/font" Target="fonts/font16.fntdata"/><Relationship Id="rId85" Type="http://schemas.openxmlformats.org/officeDocument/2006/relationships/font" Target="fonts/font2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83" Type="http://schemas.openxmlformats.org/officeDocument/2006/relationships/font" Target="fonts/font19.fntdata"/><Relationship Id="rId88" Type="http://schemas.openxmlformats.org/officeDocument/2006/relationships/font" Target="fonts/font24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font" Target="fonts/font14.fntdata"/><Relationship Id="rId81" Type="http://schemas.openxmlformats.org/officeDocument/2006/relationships/font" Target="fonts/font17.fntdata"/><Relationship Id="rId86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2.fntdata"/><Relationship Id="rId7" Type="http://schemas.openxmlformats.org/officeDocument/2006/relationships/slide" Target="slides/slide5.xml"/><Relationship Id="rId71" Type="http://schemas.openxmlformats.org/officeDocument/2006/relationships/font" Target="fonts/font7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2.fntdata"/><Relationship Id="rId87" Type="http://schemas.openxmlformats.org/officeDocument/2006/relationships/font" Target="fonts/font23.fntdata"/><Relationship Id="rId61" Type="http://schemas.openxmlformats.org/officeDocument/2006/relationships/slide" Target="slides/slide59.xml"/><Relationship Id="rId82" Type="http://schemas.openxmlformats.org/officeDocument/2006/relationships/font" Target="fonts/font18.fntdata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9871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234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IN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IN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227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7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819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312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49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675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593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7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0235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75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533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1257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280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14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9.svg"/><Relationship Id="rId7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9.svg"/><Relationship Id="rId7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9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svg"/><Relationship Id="rId7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42.png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7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06680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137 098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638800" y="7903369"/>
            <a:ext cx="20574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2859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486400" y="7903369"/>
            <a:ext cx="19050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3600" dirty="0">
                <a:solidFill>
                  <a:schemeClr val="tx1"/>
                </a:solidFill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7051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D9B41A-FA21-96B5-503B-E33AE6ADB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229769"/>
            <a:ext cx="1752600" cy="9906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A6D46C1-EFBF-3BAD-3DD2-DEF753728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3298984"/>
            <a:ext cx="1485900" cy="92392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BD2F1C-EC8F-04F1-ABAE-4F6141CD6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0" y="3301206"/>
            <a:ext cx="1219200" cy="94297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89F4082-F923-D62D-8E6C-4DCEFEE367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4798" y="5063967"/>
            <a:ext cx="809625" cy="96202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678D084-73FB-EB06-F138-9B1BCB3FA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2491" y="5063967"/>
            <a:ext cx="6381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4016" y="4014197"/>
            <a:ext cx="1706784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3751" y="4052297"/>
            <a:ext cx="1365849" cy="9048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8325" y="5446418"/>
            <a:ext cx="828675" cy="992482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2800" y="5438538"/>
            <a:ext cx="590550" cy="93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0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410 028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DF2DBE-929C-7B9A-5E5A-70513EF17F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4016" y="4014197"/>
            <a:ext cx="1706784" cy="9429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FC5ABA-02E8-2AFE-7049-3CFFF3E48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3751" y="4052297"/>
            <a:ext cx="1365849" cy="9048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94D97E7-CADB-019D-60DC-A369587280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8325" y="5446418"/>
            <a:ext cx="828675" cy="9924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197E845-5AEC-0774-5F28-6ECF522995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2800" y="5438538"/>
            <a:ext cx="590550" cy="93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990600" y="863026"/>
            <a:ext cx="114490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باعتماد جدول التفكيك.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مجموعة من الأوراق المالية من فئة 10 دراهم ودرهم واحد لأحد التلاميذ يتم اختياره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صديقكم أن يعطي لكل واحد من أصدقائكم (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تلميذا) مبلغا قدره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93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المبلغ الإجمالي الذي وزعه؟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باستخدام تقنية الصندوق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تقنية الصندوق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6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96548F-F7C0-0427-F110-0B9C43DEBB0E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A08A4B-0449-CB09-0198-E10F9341547D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DFE29BE-5376-6593-F6AD-6C349A00F402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5BA46D0-C91E-EB94-E480-68722BEC855D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7D55759-8703-8CEC-63FC-7BC8B84F20C1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8F47971-66BC-18AB-E622-E7874B9AAEE9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495625-323C-78C4-EAE3-B962877335C7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5F6F1F-ED96-6BDB-99B1-ECD0D1E0C6FD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DF89F4C-3515-76D1-38AB-6A76C038A1E1}"/>
              </a:ext>
            </a:extLst>
          </p:cNvPr>
          <p:cNvSpPr txBox="1"/>
          <p:nvPr/>
        </p:nvSpPr>
        <p:spPr>
          <a:xfrm>
            <a:off x="4449663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8CF25-F1CF-0BF4-330D-522D634C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6B7641-6148-ECF8-23BE-558C8E88A0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4F76D8-4E86-910F-66D3-1F059D0E283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6F69FE-2EC8-2E3A-7827-6A250024417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E1005E-091D-7684-AB49-85D2652E4FA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B61611B-7240-1030-EF14-EC7D3FCB23F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BDAE92-2094-086B-8D6B-EA13571700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D47A77-9CEE-1085-D69C-E7580A057C3A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F87896-28C0-BF97-1495-8C7F1A0B0399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981885-BD0D-949A-9DD2-E7CB263C0EC1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F2C602-12AC-696B-CE5D-98E27DBB9BFC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95A382A-37E0-3131-FA73-43E698A02908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6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0AC0B94-2C5D-26B8-8003-5C1CE9BDE37B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A4A-8671-25DE-5DA0-6AFAAEC5B31D}"/>
              </a:ext>
            </a:extLst>
          </p:cNvPr>
          <p:cNvSpPr txBox="1"/>
          <p:nvPr/>
        </p:nvSpPr>
        <p:spPr>
          <a:xfrm>
            <a:off x="8534401" y="5829300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1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2D72AC4-4448-9C8D-2FE4-D2CA8AD1F847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F7C1F97-0FFC-BCE3-70BB-60EDFD408783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3DE426-4B29-5430-F905-CF10C6F5ECF7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EF75FD-7844-A7D3-22C4-F29686098306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7AE959-7488-E9CD-9A90-1AA9B3D3149E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FF0000"/>
                </a:solidFill>
              </a:rPr>
              <a:t>6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06A7A8A-1E48-7449-BFA8-15EE5D29C293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9B17000-2643-B97F-CE29-37D805E7B8B1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0A1651F-9F5B-1CC7-5AA0-2A7D6E0E349B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941A089-9CBA-D06B-D842-2363C8F2073E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0</a:t>
            </a:r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18DF7A8-A935-9635-B589-378ED81FF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E6E12F-78C1-DBB7-1AF3-FB1C0E03A9AF}"/>
              </a:ext>
            </a:extLst>
          </p:cNvPr>
          <p:cNvSpPr txBox="1"/>
          <p:nvPr/>
        </p:nvSpPr>
        <p:spPr>
          <a:xfrm>
            <a:off x="7497073" y="295676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B050"/>
                </a:solidFill>
              </a:rPr>
              <a:t>2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FF12AD2-57D7-4FFD-6616-B2D030C1F68E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E9F1291-DEAE-BF7C-02FB-DAED815D598D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14A6964-35A8-CCD5-E33B-44AA326BB2C0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9DC7F568-7BD3-1D5C-3DAC-151E352AC035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E62ED57E-C3C8-D845-10A6-BD4E3411458F}"/>
              </a:ext>
            </a:extLst>
          </p:cNvPr>
          <p:cNvSpPr txBox="1"/>
          <p:nvPr/>
        </p:nvSpPr>
        <p:spPr>
          <a:xfrm>
            <a:off x="5364576" y="8315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5DEEBA3-63CE-4000-FD11-D9AF1EB5DD35}"/>
              </a:ext>
            </a:extLst>
          </p:cNvPr>
          <p:cNvSpPr txBox="1"/>
          <p:nvPr/>
        </p:nvSpPr>
        <p:spPr>
          <a:xfrm>
            <a:off x="4449663" y="63882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599716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3F2D-12FE-7308-3F89-7E70C76B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06BBE5-34EF-7A1B-5D66-A3902DF4268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25EC2D-955C-2171-92E6-7260C78DBF9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06F2A0-FC60-DE5B-8018-15A26F54BF5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439153F-E6E8-AC6A-2686-ADA765D1BBC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F77DE3-A5C1-69E3-84BB-258257D06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0783C-22A8-8415-97B2-D8A37D53B8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585BEA-D723-4D6A-B584-B641B20CA0C1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CC0BE-2232-6B3A-1970-50B598B1DCBC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BE620F-2C94-3F9E-45A5-FAC6674FD107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E25FCA-BE4E-8FAD-34A7-7C4E548C9F9D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2E6072A-2BDA-4EC4-196C-EA8FF0F76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C22036F-F31E-3D6A-C004-CAC258B6414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8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03ED320-3B6F-864A-AC3D-894A122DDCF8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2B4B9C8-BFB4-309D-99C4-6934DEDCA90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607EC4-D04A-A83B-99C1-2F3380ABF120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6715F56-64E9-D6AD-D100-66BDC2981905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3FCA3B-D3C5-DE16-5824-2088EA068B34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F4D1F4F-C257-CDE5-47F6-BF488E390749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8AAFC0-8638-52F3-F9EE-6B023A30AC66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25112C9-2129-F457-E088-45C56EE48CCB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9F50248-836A-20E7-B536-2C869F9CDD22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C6AC88-F2CC-D871-576E-78F7098D38D8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CC1265-127B-C22A-EB9F-6BD295ADB682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5DD5C7-FD2D-359B-605A-81047CBB4286}"/>
              </a:ext>
            </a:extLst>
          </p:cNvPr>
          <p:cNvSpPr txBox="1"/>
          <p:nvPr/>
        </p:nvSpPr>
        <p:spPr>
          <a:xfrm>
            <a:off x="4259427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336519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4675C-67EE-65CD-74CA-3CB5DF176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83DBA7-2BE5-984D-2D9B-C046649380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4E67AC-D277-8048-8F65-0DB996E8843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28CCD1-C6DF-603A-4B41-F1546894316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7C7A27-4977-50F1-CBF2-F6B78A73FCF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F0B67B-708E-84A9-364E-5727088A04A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0A4310-C1A8-5CFC-367A-C72446980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E1DCE87-E24B-F448-4EA7-A0FA3BC77DA3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A1B6C8-DE2E-AD7D-0506-F4658BBF1B51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800A4A-22BC-2CD2-3A64-ED593B14D1EA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405E85-836C-060F-72B2-46920E96399E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22A0C6-C026-A961-3010-C2C55132E893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8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321E0A-E20C-0BAD-3E4A-776D4F69D0E4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D068D13-A71E-FABB-B71B-6DE5B96A2FA1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B050"/>
                </a:solidFill>
              </a:rPr>
              <a:t>4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2029EA3-2658-04FB-22D6-A7E24C3E92E3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B4CF5-8F48-0F42-F2D5-3F266F3A4BD7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0097B2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A0A2F2-FDC4-69BD-8D90-15BA32E8BD6E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57FD1-25BD-1C42-4468-8EA11D5C969F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D3CEFF-3529-13BC-384A-8779B186658C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FF0000"/>
                </a:solidFill>
              </a:rPr>
              <a:t>7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66C1BCB-9A44-427B-FD14-22452E2A4219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F1D4371-7B6E-8023-6CA9-EC2CE5AD2D9C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4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4F560AF-6BD8-A2AB-C1C1-77D5D43D927C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2E0E10-0F91-F7AE-B07E-3616AE95609B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0</a:t>
            </a:r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985AA49-9B51-B4B4-872B-C9B4D53D6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A88DE69-6A62-A49A-A24E-3BDDBCED73B6}"/>
              </a:ext>
            </a:extLst>
          </p:cNvPr>
          <p:cNvSpPr txBox="1"/>
          <p:nvPr/>
        </p:nvSpPr>
        <p:spPr>
          <a:xfrm>
            <a:off x="7497073" y="295676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B050"/>
                </a:solidFill>
              </a:rPr>
              <a:t>2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AD0CBFA-CA1F-90D9-D6E6-37D401396C92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184D10F-2666-D98D-55A9-8EC795F4B161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EF3B6A57-0A7E-EC4D-3102-2CA5D6977F6E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511E74B-0DB5-CE6C-C059-AE1FBC1F4CED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25D05D8-9511-C086-0646-27E05DC68A78}"/>
              </a:ext>
            </a:extLst>
          </p:cNvPr>
          <p:cNvSpPr txBox="1"/>
          <p:nvPr/>
        </p:nvSpPr>
        <p:spPr>
          <a:xfrm>
            <a:off x="7137704" y="3128210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8FDF85B-57B2-DFD8-A3EC-3999CE20662C}"/>
              </a:ext>
            </a:extLst>
          </p:cNvPr>
          <p:cNvSpPr txBox="1"/>
          <p:nvPr/>
        </p:nvSpPr>
        <p:spPr>
          <a:xfrm>
            <a:off x="5364576" y="69267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5EF59C4-A46A-C878-610C-73CA230F8360}"/>
              </a:ext>
            </a:extLst>
          </p:cNvPr>
          <p:cNvSpPr txBox="1"/>
          <p:nvPr/>
        </p:nvSpPr>
        <p:spPr>
          <a:xfrm>
            <a:off x="5364576" y="8315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538B5EA-D366-96F9-0566-2620E5E0C3B5}"/>
              </a:ext>
            </a:extLst>
          </p:cNvPr>
          <p:cNvSpPr txBox="1"/>
          <p:nvPr/>
        </p:nvSpPr>
        <p:spPr>
          <a:xfrm>
            <a:off x="4449663" y="63882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EA98ACF-C134-3826-CBEC-7D180541C2D5}"/>
              </a:ext>
            </a:extLst>
          </p:cNvPr>
          <p:cNvSpPr txBox="1"/>
          <p:nvPr/>
        </p:nvSpPr>
        <p:spPr>
          <a:xfrm>
            <a:off x="5562600" y="5770230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72409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الجداء الأول، أي رقم وحدات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أضع 0 وأحسب الجداء الثاني، أي رقم عشرات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للاحتفاظ في جميع المراحل.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مجموع </a:t>
            </a:r>
            <a:r>
              <a:rPr lang="ar-MA" sz="3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الجداءين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4" y="3609841"/>
            <a:ext cx="12514786" cy="5184404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35516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نظمت الوكالة 38 رحلة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كل رحلة 45 مسافرا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المشاركين في كل رحلات الوكالة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1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1" y="5524500"/>
            <a:ext cx="773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(رقمان في رقمين)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58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2705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3698472"/>
            <a:ext cx="6186141" cy="5944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3667185"/>
            <a:ext cx="6037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نظمت الوكالة 38 رحلة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كل رحلة 45 مسافرا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58002"/>
            <a:ext cx="6619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المشاركين في كل رحلات الوكالة.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005A9-F8CB-51D6-71EE-B72FC3B6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419078-CCDC-E886-1152-043630F934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57C571-F95D-7303-6625-1807C4B9F0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71B55C-BDC8-2994-83DB-B4BDBEA9AB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AB65DE-DF8C-17BB-28FA-937BE1F041F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19576D-DE13-FA9C-5381-C6100CF8F49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B26014-0200-9681-3DA0-72CAE0B832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A945F87-117F-B13A-671F-53DDE3A6824D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الرحلات المنظمة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D7CD9E5-599F-8088-87C8-7900CEED4FB4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كل رحلة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0085BA-2C78-3001-925D-230948B99F65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F3B22C-AF66-235C-8681-AFEC5C72430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EEF6569E-F12A-64A4-C957-467D6BF1E513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616766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464B5-34F5-9369-39FC-F6A4784D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73CEAA-146A-10DE-96EC-01D03F559B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FD1FCC-B178-009E-B56B-1D91476E7E1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FFE4B-3AE2-D770-021B-80431F7C151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3F478D-80A3-FF12-75E3-12195D280A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عدد المشاركين في كل رحلة في عدد الرحلات المنظمة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EA49E9-BE94-715E-E5A9-D40801F972E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7E98AC-F73B-7C69-EB9B-ED1C82CDA43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5843551B-1BF6-A53D-41BB-9C4769202F22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4494F80-DA97-30EF-A5BB-E1B67B716D20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17090C-E555-41AA-644F-C58851432B87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A522B2-0939-FF14-2BC8-DC6154E984EB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49778D2-7568-263A-9955-15695993345F}"/>
              </a:ext>
            </a:extLst>
          </p:cNvPr>
          <p:cNvSpPr/>
          <p:nvPr/>
        </p:nvSpPr>
        <p:spPr>
          <a:xfrm>
            <a:off x="9525958" y="4838700"/>
            <a:ext cx="3914188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33357547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الشقق السكنية في التجزئة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45×18=810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شهر غشت الماضي نظمت وكالة سياحية 38 رحلة، بلغ عدد المشاركين في كل رحلة 45 مسافرا.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المشاركين في كل رحلات الوكالة؟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4B2B733-164F-B33E-69CA-0F0C72FC7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415188"/>
            <a:ext cx="13206248" cy="35902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0D607A-A35E-0023-3283-887768D3DB79}"/>
              </a:ext>
            </a:extLst>
          </p:cNvPr>
          <p:cNvSpPr/>
          <p:nvPr/>
        </p:nvSpPr>
        <p:spPr>
          <a:xfrm>
            <a:off x="6096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E0C4795-131C-F6A4-8B69-DB2674998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415188"/>
            <a:ext cx="13206248" cy="35902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2514DD-32B3-A99E-474C-E21773B8E6F1}"/>
              </a:ext>
            </a:extLst>
          </p:cNvPr>
          <p:cNvSpPr/>
          <p:nvPr/>
        </p:nvSpPr>
        <p:spPr>
          <a:xfrm>
            <a:off x="6096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3788149-369E-85F7-8BCA-C765D0E5D42F}"/>
              </a:ext>
            </a:extLst>
          </p:cNvPr>
          <p:cNvSpPr txBox="1"/>
          <p:nvPr/>
        </p:nvSpPr>
        <p:spPr>
          <a:xfrm>
            <a:off x="2057400" y="57017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+mj-lt"/>
              </a:rPr>
              <a:t>9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183ADB-F0D3-A357-E6E0-41ADFDB7AC2A}"/>
              </a:ext>
            </a:extLst>
          </p:cNvPr>
          <p:cNvSpPr txBox="1"/>
          <p:nvPr/>
        </p:nvSpPr>
        <p:spPr>
          <a:xfrm>
            <a:off x="2057400" y="66923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72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CC70693-CDBC-7E9A-E40A-36BFFE26B016}"/>
              </a:ext>
            </a:extLst>
          </p:cNvPr>
          <p:cNvSpPr txBox="1"/>
          <p:nvPr/>
        </p:nvSpPr>
        <p:spPr>
          <a:xfrm>
            <a:off x="4572000" y="66923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18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B8AD40-40AB-AA53-D56E-380CFD7B943A}"/>
              </a:ext>
            </a:extLst>
          </p:cNvPr>
          <p:cNvSpPr txBox="1"/>
          <p:nvPr/>
        </p:nvSpPr>
        <p:spPr>
          <a:xfrm>
            <a:off x="4572000" y="57017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54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314548"/>
            <a:ext cx="13185555" cy="40293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762001" y="5448300"/>
            <a:ext cx="6248400" cy="2702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4558" y="4348069"/>
            <a:ext cx="2438399" cy="30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FB5A9-AC67-F244-1D1C-3A6D11DDE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D12102-198C-EF24-ED89-662DBE39D2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7405B1-8561-6203-26B8-59E1828D13B9}"/>
              </a:ext>
            </a:extLst>
          </p:cNvPr>
          <p:cNvSpPr/>
          <p:nvPr/>
        </p:nvSpPr>
        <p:spPr>
          <a:xfrm>
            <a:off x="214576" y="2382618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E4C810-B30D-0420-178A-4C2ED790A8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72977B-5A32-FACF-8A07-A26844D6D144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9C3059-888B-314B-91E1-9B289D88FB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D24E34-CB32-3176-CD34-8E9869782D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BEA57C6-C01F-4398-B564-40B380B72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4314548"/>
            <a:ext cx="13185555" cy="40293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17BD70C-DC50-3DFF-5235-88482A475321}"/>
              </a:ext>
            </a:extLst>
          </p:cNvPr>
          <p:cNvSpPr/>
          <p:nvPr/>
        </p:nvSpPr>
        <p:spPr>
          <a:xfrm>
            <a:off x="714749" y="5448300"/>
            <a:ext cx="6248400" cy="2702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778283-CC39-9D87-58C8-768E4F1BEEC2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09751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81" y="3905894"/>
            <a:ext cx="13044856" cy="48190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153400" y="4867034"/>
            <a:ext cx="4888416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ADDF0-30C8-BF70-0D83-EF54131A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25F38C-B24B-8D32-F53C-2A9A20B1284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6B8F11-3730-3B7A-F0F0-2E302A6114F4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C1EF02-5790-0E62-B093-8889C7E0D2D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D1EE80-3AFC-E267-7983-963039326C44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2EE938-B4D4-9033-C66D-60EE29A0528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985173-647F-259A-7AF9-1F5FDFCC69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C3BBD43-2EBD-B974-DE9E-1D111D50569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AFFBFE-B417-678D-2371-1CFF32799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81" y="3905894"/>
            <a:ext cx="13044856" cy="48190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7DF67F-7D94-9EE5-AC4A-E1268002DE6C}"/>
              </a:ext>
            </a:extLst>
          </p:cNvPr>
          <p:cNvSpPr/>
          <p:nvPr/>
        </p:nvSpPr>
        <p:spPr>
          <a:xfrm>
            <a:off x="8153400" y="4867034"/>
            <a:ext cx="4888416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065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58" y="3848101"/>
            <a:ext cx="13104071" cy="430256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4572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93EC9-B0FD-C76B-3660-DCB4513DE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3091E3-7B13-D30C-DC26-89F25BF434F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1424E8-CA98-D9C4-DFCB-6575201696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D160D4-1071-1D51-9C44-603A1A367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46AEEB-765A-877B-1C8C-2A5DE5E6AC0A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BD635A-CF81-851E-710C-F140E68F46B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CE5822-B765-C6C3-D270-201036AA8D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BDD9A9FC-9DA0-50CB-691B-B14333F8CCD0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1D6BE3-D139-63E5-FBB5-739288DA8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58" y="3848101"/>
            <a:ext cx="13104071" cy="43025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9B23876-2CEC-15D5-4A19-3787F68A6448}"/>
              </a:ext>
            </a:extLst>
          </p:cNvPr>
          <p:cNvSpPr/>
          <p:nvPr/>
        </p:nvSpPr>
        <p:spPr>
          <a:xfrm>
            <a:off x="4572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D0D002-2887-5A1A-4639-5E39211899A7}"/>
              </a:ext>
            </a:extLst>
          </p:cNvPr>
          <p:cNvSpPr txBox="1"/>
          <p:nvPr/>
        </p:nvSpPr>
        <p:spPr>
          <a:xfrm>
            <a:off x="1752600" y="7287280"/>
            <a:ext cx="2603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46×23=1058</a:t>
            </a:r>
          </a:p>
        </p:txBody>
      </p:sp>
    </p:spTree>
    <p:extLst>
      <p:ext uri="{BB962C8B-B14F-4D97-AF65-F5344CB8AC3E}">
        <p14:creationId xmlns:p14="http://schemas.microsoft.com/office/powerpoint/2010/main" val="28410822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الفرقعة والتصفيق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05254FFD-BBF7-9C80-0842-310D219BA628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09E455-08DC-4359-5A9E-76F51337E39A}"/>
              </a:ext>
            </a:extLst>
          </p:cNvPr>
          <p:cNvGraphicFramePr>
            <a:graphicFrameLocks noGrp="1"/>
          </p:cNvGraphicFramePr>
          <p:nvPr/>
        </p:nvGraphicFramePr>
        <p:xfrm>
          <a:off x="-1" y="2093604"/>
          <a:ext cx="13716001" cy="686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0460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45541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74873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C369C5C3-9E1C-BE62-D99B-25EE08974E92}"/>
              </a:ext>
            </a:extLst>
          </p:cNvPr>
          <p:cNvSpPr txBox="1"/>
          <p:nvPr/>
        </p:nvSpPr>
        <p:spPr>
          <a:xfrm>
            <a:off x="2754655" y="4338498"/>
            <a:ext cx="10887075" cy="4356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spcBef>
                <a:spcPts val="681"/>
              </a:spcBef>
            </a:pPr>
            <a:r>
              <a:rPr lang="ar-MA" sz="2588" dirty="0">
                <a:solidFill>
                  <a:prstClr val="black"/>
                </a:solidFill>
                <a:latin typeface="Calibri-Bold"/>
                <a:cs typeface="Times New Roman" panose="02020603050405020304" pitchFamily="18" charset="0"/>
              </a:rPr>
              <a:t>بعد تمكن المتعلمين من مفهوم الجداء باستعمال تقنية السلم وباستخدام الخشيبات، يقوم الميسر بكتابة أمثلة من عمليات الجداء، ويدعو المتعلمين لملاحظتها: </a:t>
            </a:r>
          </a:p>
          <a:p>
            <a:pPr marL="385763" marR="427196" indent="-385763" algn="just" defTabSz="1028700" rtl="1">
              <a:spcBef>
                <a:spcPts val="664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يطلب الميسر من المتعلمين حساب الجداءات التالية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على </a:t>
            </a: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غرار الأمثلة المذكورة آنفا: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1047274" algn="just" defTabSz="1028700" rtl="1">
              <a:spcBef>
                <a:spcPts val="332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  </a:t>
            </a:r>
            <a:r>
              <a:rPr lang="en-US" sz="2588" spc="180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47274" algn="just" defTabSz="1028700" rtl="1">
              <a:spcBef>
                <a:spcPts val="326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427196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يقدم للمتعلمين طريقة حساب الجداءات ذهنيا وذلك بحساب جداء الأعداد وإضافة مجموع الأصفار. مثلا 40×30 تعني 4×3 أي 12 ونضيف صفرين في يمين العدد، فنحصل على 1200. من السهل حساب جداء 4×3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عوض 40×30.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يعطي للمتعلمين فرصا كافية للتطبيق من خلال حل مسائل مكافئة لمساعدتهم على فهم طريقة الحساب.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r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بعد ذلك، يعطي للمتعلمين فرصا كافية للتطبيق من خلال حل مسائل مركبة للجداء مثلا 24×15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</p:txBody>
      </p:sp>
      <p:sp>
        <p:nvSpPr>
          <p:cNvPr id="14" name="Text Box 280">
            <a:extLst>
              <a:ext uri="{FF2B5EF4-FFF2-40B4-BE49-F238E27FC236}">
                <a16:creationId xmlns:a16="http://schemas.microsoft.com/office/drawing/2014/main" id="{7CC6CD93-8CFD-80A9-9278-6F06F9F30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7275273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279">
            <a:extLst>
              <a:ext uri="{FF2B5EF4-FFF2-40B4-BE49-F238E27FC236}">
                <a16:creationId xmlns:a16="http://schemas.microsoft.com/office/drawing/2014/main" id="{5C719B09-F85E-D55E-35C6-C6127E24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6005679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278">
            <a:extLst>
              <a:ext uri="{FF2B5EF4-FFF2-40B4-BE49-F238E27FC236}">
                <a16:creationId xmlns:a16="http://schemas.microsoft.com/office/drawing/2014/main" id="{20CAFA09-61C8-104F-980F-FC876A90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4736085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809CB4F-0C69-4B19-A46B-132C5D10FA0F}"/>
              </a:ext>
            </a:extLst>
          </p:cNvPr>
          <p:cNvCxnSpPr/>
          <p:nvPr/>
        </p:nvCxnSpPr>
        <p:spPr>
          <a:xfrm flipH="1">
            <a:off x="2528887" y="4736085"/>
            <a:ext cx="519113" cy="4074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B3FE2ED-22AF-1319-DF7E-2CDC431A45A2}"/>
              </a:ext>
            </a:extLst>
          </p:cNvPr>
          <p:cNvCxnSpPr>
            <a:cxnSpLocks/>
          </p:cNvCxnSpPr>
          <p:nvPr/>
        </p:nvCxnSpPr>
        <p:spPr>
          <a:xfrm flipH="1">
            <a:off x="2528887" y="4686300"/>
            <a:ext cx="519113" cy="1855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F595120-417F-9D7A-5FA7-E9F79745ADFC}"/>
              </a:ext>
            </a:extLst>
          </p:cNvPr>
          <p:cNvCxnSpPr>
            <a:cxnSpLocks/>
          </p:cNvCxnSpPr>
          <p:nvPr/>
        </p:nvCxnSpPr>
        <p:spPr>
          <a:xfrm flipH="1">
            <a:off x="2528887" y="4736085"/>
            <a:ext cx="519113" cy="32268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33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(رقمان في رقمين)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النقر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4A3BB34-CB8E-712C-F33A-EFBA9055C6D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pic>
        <p:nvPicPr>
          <p:cNvPr id="13" name="Picture 3" descr="A picture containing text, font, screenshot, number&#10;&#10;Description automatically generated">
            <a:extLst>
              <a:ext uri="{FF2B5EF4-FFF2-40B4-BE49-F238E27FC236}">
                <a16:creationId xmlns:a16="http://schemas.microsoft.com/office/drawing/2014/main" id="{E61F98B7-864E-32D1-5C68-8A6B81DDA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78" y="3343276"/>
            <a:ext cx="12815888" cy="5122069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9C5F7C3A-CBC0-93FA-F478-CE8464DFE1FA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</p:spTree>
    <p:extLst>
      <p:ext uri="{BB962C8B-B14F-4D97-AF65-F5344CB8AC3E}">
        <p14:creationId xmlns:p14="http://schemas.microsoft.com/office/powerpoint/2010/main" val="23402175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850582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daniArabic-ExtraLight" panose="00000300000000000000" pitchFamily="2" charset="-78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27688</TotalTime>
  <Words>2268</Words>
  <Application>Microsoft Office PowerPoint</Application>
  <PresentationFormat>Personnalisé</PresentationFormat>
  <Paragraphs>535</Paragraphs>
  <Slides>61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Dosis</vt:lpstr>
      <vt:lpstr>Cambria</vt:lpstr>
      <vt:lpstr>Montserrat Medium</vt:lpstr>
      <vt:lpstr>Calibri Light</vt:lpstr>
      <vt:lpstr>Calibri</vt:lpstr>
      <vt:lpstr>Trebuchet MS</vt:lpstr>
      <vt:lpstr>Dubai</vt:lpstr>
      <vt:lpstr>Montserrat</vt:lpstr>
      <vt:lpstr>Montserrat Light</vt:lpstr>
      <vt:lpstr>Carelia</vt:lpstr>
      <vt:lpstr>MadaniArabic-ExtraLight</vt:lpstr>
      <vt:lpstr>Calibri-Bold</vt:lpstr>
      <vt:lpstr>Wingdings</vt:lpstr>
      <vt:lpstr>Microsoft Uighur</vt:lpstr>
      <vt:lpstr>Arial</vt:lpstr>
      <vt:lpstr>IBM Plex Sans Arabic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234</cp:revision>
  <dcterms:created xsi:type="dcterms:W3CDTF">2006-08-16T00:00:00Z</dcterms:created>
  <dcterms:modified xsi:type="dcterms:W3CDTF">2025-09-21T03:14:11Z</dcterms:modified>
  <dc:identifier>DAFtlvZnwz4</dc:identifier>
</cp:coreProperties>
</file>