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446" r:id="rId15"/>
    <p:sldId id="2134808459" r:id="rId16"/>
    <p:sldId id="2134808450" r:id="rId17"/>
    <p:sldId id="2134808530" r:id="rId18"/>
    <p:sldId id="2134808531" r:id="rId19"/>
    <p:sldId id="2134808509" r:id="rId20"/>
    <p:sldId id="2134808566" r:id="rId21"/>
    <p:sldId id="2134808490" r:id="rId22"/>
    <p:sldId id="2134808460" r:id="rId23"/>
    <p:sldId id="2134808453" r:id="rId24"/>
    <p:sldId id="2134808537" r:id="rId25"/>
    <p:sldId id="2134808538" r:id="rId26"/>
    <p:sldId id="2134808540" r:id="rId27"/>
    <p:sldId id="2134808591" r:id="rId28"/>
    <p:sldId id="2134808592" r:id="rId29"/>
    <p:sldId id="2134808593" r:id="rId30"/>
    <p:sldId id="2134808550" r:id="rId31"/>
    <p:sldId id="2134808543" r:id="rId32"/>
    <p:sldId id="2134808454" r:id="rId33"/>
    <p:sldId id="2134808542" r:id="rId34"/>
    <p:sldId id="2134808573" r:id="rId35"/>
    <p:sldId id="2134808574" r:id="rId36"/>
    <p:sldId id="2134808575" r:id="rId37"/>
    <p:sldId id="2134808560" r:id="rId38"/>
    <p:sldId id="2134808576" r:id="rId39"/>
    <p:sldId id="2134808577" r:id="rId40"/>
    <p:sldId id="2134808561" r:id="rId41"/>
    <p:sldId id="2134808578" r:id="rId42"/>
    <p:sldId id="2134808579" r:id="rId43"/>
    <p:sldId id="2134808594" r:id="rId44"/>
    <p:sldId id="2134808595" r:id="rId45"/>
    <p:sldId id="2134808582" r:id="rId46"/>
    <p:sldId id="2134808467" r:id="rId47"/>
    <p:sldId id="2134808468" r:id="rId48"/>
    <p:sldId id="2134808584" r:id="rId49"/>
    <p:sldId id="2134808474" r:id="rId50"/>
    <p:sldId id="2134808585" r:id="rId51"/>
    <p:sldId id="2134808472" r:id="rId52"/>
    <p:sldId id="2134808586" r:id="rId53"/>
    <p:sldId id="2134808518" r:id="rId54"/>
    <p:sldId id="2134808587" r:id="rId55"/>
    <p:sldId id="2134808461" r:id="rId56"/>
    <p:sldId id="2134808469" r:id="rId57"/>
    <p:sldId id="2134808503" r:id="rId58"/>
    <p:sldId id="2134808504" r:id="rId59"/>
    <p:sldId id="2147482492" r:id="rId60"/>
    <p:sldId id="2147482493" r:id="rId61"/>
    <p:sldId id="2147482532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Dubai" panose="020B0503030403030204" pitchFamily="34" charset="-78"/>
      <p:regular r:id="rId71"/>
      <p:bold r:id="rId72"/>
    </p:embeddedFont>
    <p:embeddedFont>
      <p:font typeface="IBM Plex Sans Arabic" panose="020B0604020202020204" charset="-78"/>
      <p:regular r:id="rId73"/>
    </p:embeddedFont>
    <p:embeddedFont>
      <p:font typeface="Microsoft Uighur" panose="02000000000000000000" pitchFamily="2" charset="-78"/>
      <p:regular r:id="rId74"/>
      <p:bold r:id="rId75"/>
    </p:embeddedFont>
    <p:embeddedFont>
      <p:font typeface="Montserrat" panose="00000500000000000000" pitchFamily="2" charset="0"/>
      <p:regular r:id="rId76"/>
      <p:bold r:id="rId77"/>
      <p:italic r:id="rId78"/>
    </p:embeddedFont>
    <p:embeddedFont>
      <p:font typeface="Montserrat Light" panose="00000400000000000000" pitchFamily="2" charset="0"/>
      <p:regular r:id="rId79"/>
      <p:italic r:id="rId80"/>
    </p:embeddedFont>
    <p:embeddedFont>
      <p:font typeface="Montserrat Medium" panose="00000600000000000000" pitchFamily="2" charset="0"/>
      <p:regular r:id="rId81"/>
      <p:italic r:id="rId82"/>
    </p:embeddedFont>
    <p:embeddedFont>
      <p:font typeface="Trebuchet MS" panose="020B0603020202020204" pitchFamily="34" charset="0"/>
      <p:regular r:id="rId83"/>
      <p:bold r:id="rId84"/>
      <p:italic r:id="rId85"/>
      <p:boldItalic r:id="rId8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84" Type="http://schemas.openxmlformats.org/officeDocument/2006/relationships/font" Target="fonts/font21.fntdata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1.fntdata"/><Relationship Id="rId79" Type="http://schemas.openxmlformats.org/officeDocument/2006/relationships/font" Target="fonts/font16.fntdata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9.fntdata"/><Relationship Id="rId80" Type="http://schemas.openxmlformats.org/officeDocument/2006/relationships/font" Target="fonts/font17.fntdata"/><Relationship Id="rId85" Type="http://schemas.openxmlformats.org/officeDocument/2006/relationships/font" Target="fonts/font2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83" Type="http://schemas.openxmlformats.org/officeDocument/2006/relationships/font" Target="fonts/font20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font" Target="fonts/font15.fntdata"/><Relationship Id="rId81" Type="http://schemas.openxmlformats.org/officeDocument/2006/relationships/font" Target="fonts/font18.fntdata"/><Relationship Id="rId86" Type="http://schemas.openxmlformats.org/officeDocument/2006/relationships/font" Target="fonts/font2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3.fntdata"/><Relationship Id="rId7" Type="http://schemas.openxmlformats.org/officeDocument/2006/relationships/slide" Target="slides/slide6.xml"/><Relationship Id="rId71" Type="http://schemas.openxmlformats.org/officeDocument/2006/relationships/font" Target="fonts/font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3.fntdata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font" Target="fonts/font19.fntdata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9871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234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IN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IN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493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8.pn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2.png"/><Relationship Id="rId5" Type="http://schemas.openxmlformats.org/officeDocument/2006/relationships/image" Target="../media/image23.png"/><Relationship Id="rId4" Type="http://schemas.openxmlformats.org/officeDocument/2006/relationships/image" Target="../media/image9.sv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9.svg"/><Relationship Id="rId7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9.svg"/><Relationship Id="rId7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9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svg"/><Relationship Id="rId7" Type="http://schemas.openxmlformats.org/officeDocument/2006/relationships/image" Target="../media/image6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42.png"/><Relationship Id="rId4" Type="http://schemas.openxmlformats.org/officeDocument/2006/relationships/image" Target="../media/image6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06680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بمراجعة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(في حدود 10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الأكثر)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جداول الضرب. سيمسك تلميذ جدول الضرب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جدول التفكيك.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54990" y="2602110"/>
            <a:ext cx="6564968" cy="7230788"/>
            <a:chOff x="5527145" y="2366668"/>
            <a:chExt cx="6564968" cy="7230788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527145" y="2366668"/>
              <a:ext cx="6293024" cy="330421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9195" y="5230551"/>
              <a:ext cx="6552918" cy="4366905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D59B8DF-4CC9-365B-AD18-0708D1BA1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66" y="2986007"/>
            <a:ext cx="2126957" cy="26656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التفكيك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20467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817310" y="7903369"/>
            <a:ext cx="165029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20 467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638908" y="6743700"/>
            <a:ext cx="3547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562600" y="7903369"/>
            <a:ext cx="1738497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20 467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431849" y="7277100"/>
            <a:ext cx="0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35F1D4-B2C8-7530-249B-FAEE432713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4204718"/>
            <a:ext cx="1514475" cy="9810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2DD2C7A-44D6-4944-8106-E48BA307D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0371" y="4229894"/>
            <a:ext cx="1057275" cy="9715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13107B6-3A82-6A08-FBFF-4AD69D2F69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7881" y="4185667"/>
            <a:ext cx="809625" cy="101917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D03D932-8B6B-B90E-E2B2-61920A56D4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7778" y="4199954"/>
            <a:ext cx="609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C8AA427-4303-FC47-E7D7-14DE074EFB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9581" y="3879862"/>
            <a:ext cx="1743075" cy="9715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EB435D-68A6-93BB-F789-67B8AEA8F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281" y="5241977"/>
            <a:ext cx="1476375" cy="9239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2D90522-2160-C897-FCC4-F1C4F44310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4316" y="3814719"/>
            <a:ext cx="1228725" cy="90487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F07B694-8421-879D-F58F-BEB352608A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3866" y="5164410"/>
            <a:ext cx="1019175" cy="94297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18E9B04-E0BE-8FB9-16DB-790E1B8235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1353" y="4337062"/>
            <a:ext cx="6286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3733800" y="3434190"/>
            <a:ext cx="58674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410199" y="7903369"/>
            <a:ext cx="2422841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713 902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6621620" y="6743700"/>
            <a:ext cx="4588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5EDB978-9D3A-CEF8-115D-34EAD6D239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9581" y="3879862"/>
            <a:ext cx="1743075" cy="9715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05E6BA1-6A37-3760-4AE3-A7C9BE1D0E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281" y="5241977"/>
            <a:ext cx="1476375" cy="9239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7B97D75-191D-6425-B534-003E0EDF0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4316" y="3814719"/>
            <a:ext cx="1228725" cy="9048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AD7932B-5952-D3B3-5CC9-EF6AF08B8A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3866" y="5164410"/>
            <a:ext cx="1019175" cy="94297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311FBA7-18C3-5AAC-20C8-7B060929F5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1353" y="4337062"/>
            <a:ext cx="6286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990600" y="863026"/>
            <a:ext cx="114490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ستشتغلون الآن في ثنائيات. يقترح أحدكم على زميله عددا ليمثله باعتماد جدول التفكيك. ثم يتم تبادل الأدوار.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هدوء، سأمر بين الصفوف لأراقب ماذا تفعلون.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BB7F378-1981-265F-8A33-8D85A54C65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966998"/>
            <a:ext cx="1148959" cy="72012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8BA90D7-A3FD-4A51-7E7C-A6D35B3CB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9700" y="3513344"/>
            <a:ext cx="7816598" cy="48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373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باعتماد التقنية الاعتيادية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مجموعة من الأوراق المالية من فئة 10 دراهم ودرهم واحد لأحد التلاميذ يتم اختياره للمشاركة في النشاط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صديقكم أن يعطي لكل واحد من أصدقائكم (12 تلميذا) مبلغا قدره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المبلغ الإجمالي الذي وزعه؟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باستخدام تقنية الصندوق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 باستخدام تقنية الصندوق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CA96548F-F7C0-0427-F110-0B9C43DEBB0E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1A08A4B-0449-CB09-0198-E10F9341547D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DFE29BE-5376-6593-F6AD-6C349A00F402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5BA46D0-C91E-EB94-E480-68722BEC855D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B7D55759-8703-8CEC-63FC-7BC8B84F20C1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68F47971-66BC-18AB-E622-E7874B9AAEE9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7495625-323C-78C4-EAE3-B962877335C7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55F6F1F-ED96-6BDB-99B1-ECD0D1E0C6FD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DF89F4C-3515-76D1-38AB-6A76C038A1E1}"/>
              </a:ext>
            </a:extLst>
          </p:cNvPr>
          <p:cNvSpPr txBox="1"/>
          <p:nvPr/>
        </p:nvSpPr>
        <p:spPr>
          <a:xfrm>
            <a:off x="4449663" y="66883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56DE6-FC3A-1EFC-195B-539E8B280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D48AF7A-5296-410D-FC07-F50C183BFA7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1BE629-7832-E371-ED92-13BB5B333FB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749E54-1D6F-59CD-C27E-60F23C8C092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F533FED-0592-7120-B4BD-8A25BEA8EDB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E01BBE-B4D7-857A-85F1-9C5D4EFE8C7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88EFECC-E34B-978A-31CE-52B84AE209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4D526B8-9888-C348-F889-8198F647D306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F311B6-2C06-E4E6-6605-E0C136BA2C1E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4F2C67A-AD15-F161-D613-D3C72ECCF452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FEC2BAB-1008-05D6-A0ED-04AACB3FEA0D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5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8D516D-F053-B781-23A0-E8A804070F23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F2F474B-DDF4-45E8-42DE-5A3FB7B86610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81CBC67-68EB-2477-641C-24E7495CB5A9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9DD5CF0-3893-EB0B-5B66-8DB716CC54E8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8ED73374-4FAA-5FB3-CB49-364F82DFE466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9CACCC-C87C-ED98-F65B-0BCE342A0FAA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0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7C95F3-FF5B-3D6F-15DD-4129490FF582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97F2F32-B034-9C6E-EFA9-2448A58CB6A3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3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0EE70E3-4016-9EF9-6C71-8A265DBF2205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DB61A729-A4AD-0A46-A6B3-ABD84B7498BB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B071080-3EBB-B181-720B-403CDB0219F6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B8D5A35-BA13-5818-A6F5-28AC0EB159D5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pic>
        <p:nvPicPr>
          <p:cNvPr id="19" name="Image 1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EA678C3-15C6-8554-1E6A-B0695E5D09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E4A7EB07-9FBF-158B-4E0F-D47A513EEBFA}"/>
              </a:ext>
            </a:extLst>
          </p:cNvPr>
          <p:cNvSpPr txBox="1"/>
          <p:nvPr/>
        </p:nvSpPr>
        <p:spPr>
          <a:xfrm>
            <a:off x="7296927" y="3100066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4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5575A17-EF07-599A-A6BD-1249EF2CDF67}"/>
              </a:ext>
            </a:extLst>
          </p:cNvPr>
          <p:cNvSpPr txBox="1"/>
          <p:nvPr/>
        </p:nvSpPr>
        <p:spPr>
          <a:xfrm>
            <a:off x="6110576" y="5618678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1</a:t>
            </a:r>
            <a:endParaRPr lang="fr-FR" sz="2400" b="1" dirty="0"/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DDA0448F-15DF-67BC-DC04-0381E3D1085E}"/>
              </a:ext>
            </a:extLst>
          </p:cNvPr>
          <p:cNvCxnSpPr/>
          <p:nvPr/>
        </p:nvCxnSpPr>
        <p:spPr>
          <a:xfrm flipV="1">
            <a:off x="8839200" y="4102269"/>
            <a:ext cx="0" cy="50783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F959654D-FA9E-F318-8F6F-E5B0A2BC1699}"/>
              </a:ext>
            </a:extLst>
          </p:cNvPr>
          <p:cNvCxnSpPr>
            <a:cxnSpLocks/>
          </p:cNvCxnSpPr>
          <p:nvPr/>
        </p:nvCxnSpPr>
        <p:spPr>
          <a:xfrm flipH="1" flipV="1">
            <a:off x="7957846" y="4090647"/>
            <a:ext cx="679847" cy="46286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0A278624-DED7-88CC-080B-868EE67664B0}"/>
              </a:ext>
            </a:extLst>
          </p:cNvPr>
          <p:cNvCxnSpPr>
            <a:cxnSpLocks/>
          </p:cNvCxnSpPr>
          <p:nvPr/>
        </p:nvCxnSpPr>
        <p:spPr>
          <a:xfrm flipV="1">
            <a:off x="7885328" y="4095756"/>
            <a:ext cx="0" cy="5078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F1FB554-C468-9857-3CC9-6E9D0B0BC7FE}"/>
              </a:ext>
            </a:extLst>
          </p:cNvPr>
          <p:cNvCxnSpPr>
            <a:cxnSpLocks/>
          </p:cNvCxnSpPr>
          <p:nvPr/>
        </p:nvCxnSpPr>
        <p:spPr>
          <a:xfrm flipV="1">
            <a:off x="7956514" y="4147627"/>
            <a:ext cx="859370" cy="51510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5308F904-FDCC-FB5F-52E6-D571B897B19C}"/>
              </a:ext>
            </a:extLst>
          </p:cNvPr>
          <p:cNvSpPr txBox="1"/>
          <p:nvPr/>
        </p:nvSpPr>
        <p:spPr>
          <a:xfrm>
            <a:off x="4640427" y="656257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3413168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B3F2D-12FE-7308-3F89-7E70C76B9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06BBE5-34EF-7A1B-5D66-A3902DF4268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25EC2D-955C-2171-92E6-7260C78DBF9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06F2A0-FC60-DE5B-8018-15A26F54BF5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439153F-E6E8-AC6A-2686-ADA765D1BBC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CF77DE3-A5C1-69E3-84BB-258257D06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0783C-22A8-8415-97B2-D8A37D53B8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585BEA-D723-4D6A-B584-B641B20CA0C1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5CC0BE-2232-6B3A-1970-50B598B1DCBC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4BE620F-2C94-3F9E-45A5-FAC6674FD107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BE25FCA-BE4E-8FAD-34A7-7C4E548C9F9D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2E6072A-2BDA-4EC4-196C-EA8FF0F76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C22036F-F31E-3D6A-C004-CAC258B64147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03ED320-3B6F-864A-AC3D-894A122DDCF8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2B4B9C8-BFB4-309D-99C4-6934DEDCA908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D607EC4-D04A-A83B-99C1-2F3380ABF120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6715F56-64E9-D6AD-D100-66BDC2981905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A3FCA3B-D3C5-DE16-5824-2088EA068B34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F4D1F4F-C257-CDE5-47F6-BF488E390749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8AAFC0-8638-52F3-F9EE-6B023A30AC66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25112C9-2129-F457-E088-45C56EE48CCB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69F50248-836A-20E7-B536-2C869F9CDD22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AC6AC88-F2CC-D871-576E-78F7098D38D8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DCC1265-127B-C22A-EB9F-6BD295ADB682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5DD5C7-FD2D-359B-605A-81047CBB4286}"/>
              </a:ext>
            </a:extLst>
          </p:cNvPr>
          <p:cNvSpPr txBox="1"/>
          <p:nvPr/>
        </p:nvSpPr>
        <p:spPr>
          <a:xfrm>
            <a:off x="4259427" y="66883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1336519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4675C-67EE-65CD-74CA-3CB5DF176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83DBA7-2BE5-984D-2D9B-C046649380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4E67AC-D277-8048-8F65-0DB996E8843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28CCD1-C6DF-603A-4B41-F1546894316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7C7A27-4977-50F1-CBF2-F6B78A73FCF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BF0B67B-708E-84A9-364E-5727088A04A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0A4310-C1A8-5CFC-367A-C724469808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E1DCE87-E24B-F448-4EA7-A0FA3BC77DA3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A1B6C8-DE2E-AD7D-0506-F4658BBF1B51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D800A4A-22BC-2CD2-3A64-ED593B14D1EA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405E85-836C-060F-72B2-46920E96399E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22A0C6-C026-A961-3010-C2C55132E893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9321E0A-E20C-0BAD-3E4A-776D4F69D0E4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D068D13-A71E-FABB-B71B-6DE5B96A2FA1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5</a:t>
            </a:r>
            <a:endParaRPr lang="fr-FR" sz="8000" b="1" dirty="0">
              <a:solidFill>
                <a:srgbClr val="00B050"/>
              </a:solidFill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2029EA3-2658-04FB-22D6-A7E24C3E92E3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CB4CF5-8F48-0F42-F2D5-3F266F3A4BD7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CA0A2F2-FDC4-69BD-8D90-15BA32E8BD6E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0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57FD1-25BD-1C42-4468-8EA11D5C969F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0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D3CEFF-3529-13BC-384A-8779B186658C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5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66C1BCB-9A44-427B-FD14-22452E2A4219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2F1D4371-7B6E-8023-6CA9-EC2CE5AD2D9C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4F560AF-6BD8-A2AB-C1C1-77D5D43D927C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32E0E10-0F91-F7AE-B07E-3616AE95609B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pic>
        <p:nvPicPr>
          <p:cNvPr id="19" name="Image 1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985AA49-9B51-B4B4-872B-C9B4D53D63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A88DE69-6A62-A49A-A24E-3BDDBCED73B6}"/>
              </a:ext>
            </a:extLst>
          </p:cNvPr>
          <p:cNvSpPr txBox="1"/>
          <p:nvPr/>
        </p:nvSpPr>
        <p:spPr>
          <a:xfrm>
            <a:off x="7497073" y="2956761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AD0CBFA-CA1F-90D9-D6E6-37D401396C92}"/>
              </a:ext>
            </a:extLst>
          </p:cNvPr>
          <p:cNvCxnSpPr/>
          <p:nvPr/>
        </p:nvCxnSpPr>
        <p:spPr>
          <a:xfrm flipV="1">
            <a:off x="8839200" y="4102269"/>
            <a:ext cx="0" cy="50783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B184D10F-2666-D98D-55A9-8EC795F4B161}"/>
              </a:ext>
            </a:extLst>
          </p:cNvPr>
          <p:cNvCxnSpPr>
            <a:cxnSpLocks/>
          </p:cNvCxnSpPr>
          <p:nvPr/>
        </p:nvCxnSpPr>
        <p:spPr>
          <a:xfrm flipH="1" flipV="1">
            <a:off x="7957846" y="4090647"/>
            <a:ext cx="679847" cy="46286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EF3B6A57-0A7E-EC4D-3102-2CA5D6977F6E}"/>
              </a:ext>
            </a:extLst>
          </p:cNvPr>
          <p:cNvCxnSpPr>
            <a:cxnSpLocks/>
          </p:cNvCxnSpPr>
          <p:nvPr/>
        </p:nvCxnSpPr>
        <p:spPr>
          <a:xfrm flipV="1">
            <a:off x="7885328" y="4095756"/>
            <a:ext cx="0" cy="5078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F511E74B-0DB5-CE6C-C059-AE1FBC1F4CED}"/>
              </a:ext>
            </a:extLst>
          </p:cNvPr>
          <p:cNvCxnSpPr>
            <a:cxnSpLocks/>
          </p:cNvCxnSpPr>
          <p:nvPr/>
        </p:nvCxnSpPr>
        <p:spPr>
          <a:xfrm flipV="1">
            <a:off x="7956514" y="4147627"/>
            <a:ext cx="859370" cy="51510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125D05D8-9511-C086-0646-27E05DC68A78}"/>
              </a:ext>
            </a:extLst>
          </p:cNvPr>
          <p:cNvSpPr txBox="1"/>
          <p:nvPr/>
        </p:nvSpPr>
        <p:spPr>
          <a:xfrm>
            <a:off x="7137704" y="3128210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FF0000"/>
                </a:solidFill>
              </a:rPr>
              <a:t>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8FDF85B-57B2-DFD8-A3EC-3999CE20662C}"/>
              </a:ext>
            </a:extLst>
          </p:cNvPr>
          <p:cNvSpPr txBox="1"/>
          <p:nvPr/>
        </p:nvSpPr>
        <p:spPr>
          <a:xfrm>
            <a:off x="5364576" y="692672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5EF59C4-A46A-C878-610C-73CA230F8360}"/>
              </a:ext>
            </a:extLst>
          </p:cNvPr>
          <p:cNvSpPr txBox="1"/>
          <p:nvPr/>
        </p:nvSpPr>
        <p:spPr>
          <a:xfrm>
            <a:off x="5364576" y="8315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538B5EA-D366-96F9-0566-2620E5E0C3B5}"/>
              </a:ext>
            </a:extLst>
          </p:cNvPr>
          <p:cNvSpPr txBox="1"/>
          <p:nvPr/>
        </p:nvSpPr>
        <p:spPr>
          <a:xfrm>
            <a:off x="4449663" y="638826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3724093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أحسب الجداء الأول، أي رقم وحدات العامل الثاني في العامل الأول؛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أضع 0 وأحسب الجداء الثاني، أي رقم عشرات العامل الثاني في العامل الأول؛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8905470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0947798" y="8801100"/>
            <a:ext cx="191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الخامسة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9073264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أنتبه للاحتفاظ في جميع المراحل.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1116414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أحسب مجموع </a:t>
            </a:r>
            <a:r>
              <a:rPr lang="ar-MA" sz="3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الجداءين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591614" y="3609841"/>
            <a:ext cx="12514786" cy="5184404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4278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355160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المصنع 18 مجموعة من القمصان يوميا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كل مجموعة على 35 قميصا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408175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E4C0C0A-1813-3491-DB55-1439A455E94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403505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إيجاد عدد الأقمصة التي ينتجها المصنع كل يوم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18051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828801" y="4926897"/>
            <a:ext cx="9069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1" y="5524500"/>
            <a:ext cx="7738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(رقمان في رقمين)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585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D5B463D-CAC4-61CE-173C-6A78EE9F483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29046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2705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3698472"/>
            <a:ext cx="6186141" cy="5944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91443" y="3667185"/>
            <a:ext cx="60379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18 مجموعة من القمصان يوميا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كل مجموعة 35 قميصا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  <a:p>
            <a:pPr marL="914400" indent="-914400" algn="r" rtl="1">
              <a:buFont typeface="+mj-lt"/>
              <a:buAutoNum type="arabicPeriod"/>
            </a:pP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405374" y="7353300"/>
            <a:ext cx="6619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</a:t>
            </a:r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الأقمصة التي ينتجها المصنع كل يوم.</a:t>
            </a:r>
            <a:endParaRPr lang="ar-S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121948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005A9-F8CB-51D6-71EE-B72FC3B68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419078-CCDC-E886-1152-043630F934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57C571-F95D-7303-6625-1807C4B9F0F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71B55C-BDC8-2994-83DB-B4BDBEA9AB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0AB65DE-DF8C-17BB-28FA-937BE1F041F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19576D-DE13-FA9C-5381-C6100CF8F49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B26014-0200-9681-3DA0-72CAE0B832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FA945F87-117F-B13A-671F-53DDE3A6824D}"/>
              </a:ext>
            </a:extLst>
          </p:cNvPr>
          <p:cNvSpPr/>
          <p:nvPr/>
        </p:nvSpPr>
        <p:spPr>
          <a:xfrm>
            <a:off x="48768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D7CD9E5-599F-8088-87C8-7900CEED4FB4}"/>
              </a:ext>
            </a:extLst>
          </p:cNvPr>
          <p:cNvSpPr/>
          <p:nvPr/>
        </p:nvSpPr>
        <p:spPr>
          <a:xfrm>
            <a:off x="3810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الأقمصة في كل مجموعة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0085BA-2C78-3001-925D-230948B99F65}"/>
              </a:ext>
            </a:extLst>
          </p:cNvPr>
          <p:cNvSpPr txBox="1"/>
          <p:nvPr/>
        </p:nvSpPr>
        <p:spPr>
          <a:xfrm>
            <a:off x="38100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5F3B22C-AF66-235C-8681-AFEC5C724307}"/>
              </a:ext>
            </a:extLst>
          </p:cNvPr>
          <p:cNvSpPr txBox="1"/>
          <p:nvPr/>
        </p:nvSpPr>
        <p:spPr>
          <a:xfrm>
            <a:off x="80772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EEF6569E-F12A-64A4-C957-467D6BF1E513}"/>
              </a:ext>
            </a:extLst>
          </p:cNvPr>
          <p:cNvSpPr/>
          <p:nvPr/>
        </p:nvSpPr>
        <p:spPr>
          <a:xfrm>
            <a:off x="9297358" y="5228725"/>
            <a:ext cx="4129802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6167661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464B5-34F5-9369-39FC-F6A4784D2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73CEAA-146A-10DE-96EC-01D03F559B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FD1FCC-B178-009E-B56B-1D91476E7E1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35FFE4B-3AE2-D770-021B-80431F7C151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03F478D-80A3-FF12-75E3-12195D280AE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سنضرب عدد الأقمصة التي تشكل كل مجموعة في عدد المجموعات التي يتم إنتاجها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EA49E9-BE94-715E-E5A9-D40801F972E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D7E98AC-F73B-7C69-EB9B-ED1C82CDA43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5843551B-1BF6-A53D-41BB-9C4769202F22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4494F80-DA97-30EF-A5BB-E1B67B716D20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117090C-E555-41AA-644F-C58851432B87}"/>
              </a:ext>
            </a:extLst>
          </p:cNvPr>
          <p:cNvSpPr txBox="1"/>
          <p:nvPr/>
        </p:nvSpPr>
        <p:spPr>
          <a:xfrm>
            <a:off x="38862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×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A522B2-0939-FF14-2BC8-DC6154E984EB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49778D2-7568-263A-9955-15695993345F}"/>
              </a:ext>
            </a:extLst>
          </p:cNvPr>
          <p:cNvSpPr/>
          <p:nvPr/>
        </p:nvSpPr>
        <p:spPr>
          <a:xfrm>
            <a:off x="9525958" y="4838700"/>
            <a:ext cx="3914188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33357547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819078" y="4828788"/>
            <a:ext cx="6038922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الأقمصة التي ينتجها المصنع كل يوم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35×18=630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20740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22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C4B2B733-164F-B33E-69CA-0F0C72FC7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875" y="4396255"/>
            <a:ext cx="13206248" cy="36280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0D607A-A35E-0023-3283-887768D3DB79}"/>
              </a:ext>
            </a:extLst>
          </p:cNvPr>
          <p:cNvSpPr/>
          <p:nvPr/>
        </p:nvSpPr>
        <p:spPr>
          <a:xfrm>
            <a:off x="609600" y="5524500"/>
            <a:ext cx="4952999" cy="21102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1B75F-06BD-CC05-9518-2ED9AD4C5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BE6EB-D06C-06D1-EA67-8C47DFB79D92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FDA80-6E61-0588-40BC-D7771485879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B0A3215-F200-2F5E-DFA9-DB07690DE29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10BDDB-3207-BAA5-7934-3B1CE065EF7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892F2-E4EB-3044-EA41-EDEABB7108F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C74CC8-E42D-A81F-F553-447B11DB3E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E0C4795-131C-F6A4-8B69-DB2674998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875" y="4396255"/>
            <a:ext cx="13206248" cy="36280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02514DD-32B3-A99E-474C-E21773B8E6F1}"/>
              </a:ext>
            </a:extLst>
          </p:cNvPr>
          <p:cNvSpPr/>
          <p:nvPr/>
        </p:nvSpPr>
        <p:spPr>
          <a:xfrm>
            <a:off x="609600" y="5524500"/>
            <a:ext cx="4952999" cy="21102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3788149-369E-85F7-8BCA-C765D0E5D42F}"/>
              </a:ext>
            </a:extLst>
          </p:cNvPr>
          <p:cNvSpPr txBox="1"/>
          <p:nvPr/>
        </p:nvSpPr>
        <p:spPr>
          <a:xfrm>
            <a:off x="2057400" y="58293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+mj-lt"/>
              </a:rPr>
              <a:t>7</a:t>
            </a:r>
            <a:endParaRPr lang="fr-FR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C183ADB-F0D3-A357-E6E0-41ADFDB7AC2A}"/>
              </a:ext>
            </a:extLst>
          </p:cNvPr>
          <p:cNvSpPr txBox="1"/>
          <p:nvPr/>
        </p:nvSpPr>
        <p:spPr>
          <a:xfrm>
            <a:off x="2057400" y="68199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56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CC70693-CDBC-7E9A-E40A-36BFFE26B016}"/>
              </a:ext>
            </a:extLst>
          </p:cNvPr>
          <p:cNvSpPr txBox="1"/>
          <p:nvPr/>
        </p:nvSpPr>
        <p:spPr>
          <a:xfrm>
            <a:off x="4544291" y="68199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14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B8AD40-40AB-AA53-D56E-380CFD7B943A}"/>
              </a:ext>
            </a:extLst>
          </p:cNvPr>
          <p:cNvSpPr txBox="1"/>
          <p:nvPr/>
        </p:nvSpPr>
        <p:spPr>
          <a:xfrm>
            <a:off x="4572000" y="58293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42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2415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EFEBF5-4BE2-1706-BCAE-8A2BA59F8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812736"/>
            <a:ext cx="13164293" cy="46835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914399" y="5295900"/>
            <a:ext cx="6096001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49BE5A-F8DD-8DC9-678F-891EF6B30B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4558" y="4348069"/>
            <a:ext cx="2438399" cy="305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6C5DF-D5A1-6F39-729F-34572B6DC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118DA6-429F-82CE-69F6-5548C85F970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857004-B1E0-89A8-0153-84C09109130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C030DF-1A8F-0545-1D9C-D60D5990099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20450C-BE68-786D-2D5F-FE54C3BC43B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7844DB-76C8-79F6-C6BF-E5CF7339BC2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4818F2-32C5-39F4-9CC5-8DB585201E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F5C5FA5-BCB9-466D-D489-D760DBA06145}"/>
              </a:ext>
            </a:extLst>
          </p:cNvPr>
          <p:cNvSpPr txBox="1"/>
          <p:nvPr/>
        </p:nvSpPr>
        <p:spPr>
          <a:xfrm>
            <a:off x="2962290" y="29169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36365B-F962-17B1-4FF8-EBA59F83D2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812736"/>
            <a:ext cx="13164293" cy="46835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5CBFCC-D61F-59DD-17F9-35B9FD5E29F3}"/>
              </a:ext>
            </a:extLst>
          </p:cNvPr>
          <p:cNvSpPr/>
          <p:nvPr/>
        </p:nvSpPr>
        <p:spPr>
          <a:xfrm>
            <a:off x="914399" y="5295900"/>
            <a:ext cx="6096001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8875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22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4000500"/>
            <a:ext cx="13097087" cy="48775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3124200" y="5143499"/>
            <a:ext cx="5181600" cy="3734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C7BFA-BE24-9F71-6CDE-438AB9F3F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5667A1C-D949-8D62-CBB1-5D78AFEA258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F07FF1-5237-4D14-5DF6-D5C165D8A1E6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0F55FC-2578-330B-E045-07DF161E666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13756FB-7124-EEF4-6263-B8353A5DFB3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237305-E44F-581E-4BBE-EB2AFA2B022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6C0CFC-C9CB-8327-6C37-DEBC266E2D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8ADC0B8-F7D4-A7DF-33B9-F93BFC99A1C0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2C8705B-00A7-38A0-6AA0-E769D4819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4000500"/>
            <a:ext cx="13097087" cy="48775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8B59B8-DD21-0FCA-A1BC-55603665D6F5}"/>
              </a:ext>
            </a:extLst>
          </p:cNvPr>
          <p:cNvSpPr/>
          <p:nvPr/>
        </p:nvSpPr>
        <p:spPr>
          <a:xfrm>
            <a:off x="3124200" y="5143499"/>
            <a:ext cx="5181600" cy="3734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02124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677" y="3843428"/>
            <a:ext cx="13117459" cy="434862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6858000" y="4902394"/>
            <a:ext cx="6528136" cy="32482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6F60C-7E2B-A3B7-185A-063F6F07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E8FD5D-C973-16D5-C364-7EBD267225F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AC8CCF-F533-6044-B8FE-07D7092129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835793-FEC6-D9F4-7B11-6EFBC961484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71B783-9513-4847-1EE6-EAEE9D36429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894C60-6A33-E0FE-7240-91E33E14006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044E274-D729-9180-3F35-34E4CF5110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77395028-E04C-1AD3-9A70-7C01DE2D1F1F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B9E056-CD10-F39C-1FBC-8090561E8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677" y="3843428"/>
            <a:ext cx="13117459" cy="434862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4C51989-EF34-3351-BCE5-B8FFA40BDF47}"/>
              </a:ext>
            </a:extLst>
          </p:cNvPr>
          <p:cNvSpPr/>
          <p:nvPr/>
        </p:nvSpPr>
        <p:spPr>
          <a:xfrm>
            <a:off x="6858000" y="4902394"/>
            <a:ext cx="6528136" cy="32482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6EEB56-F69F-DC68-86CD-4BF8A8B22287}"/>
              </a:ext>
            </a:extLst>
          </p:cNvPr>
          <p:cNvSpPr txBox="1"/>
          <p:nvPr/>
        </p:nvSpPr>
        <p:spPr>
          <a:xfrm>
            <a:off x="7924800" y="7363480"/>
            <a:ext cx="2603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42×35=1470</a:t>
            </a:r>
          </a:p>
        </p:txBody>
      </p:sp>
    </p:spTree>
    <p:extLst>
      <p:ext uri="{BB962C8B-B14F-4D97-AF65-F5344CB8AC3E}">
        <p14:creationId xmlns:p14="http://schemas.microsoft.com/office/powerpoint/2010/main" val="16146256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 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باستخدام لعبة 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لعبة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الفرقعة والتصفيق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الفرقعة والتصفيق.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FDDAA97-8D8F-4F36-BE0C-BC6F5497F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166" y="4342128"/>
            <a:ext cx="2806155" cy="2858772"/>
          </a:xfrm>
          <a:prstGeom prst="rect">
            <a:avLst/>
          </a:prstGeom>
        </p:spPr>
      </p:pic>
      <p:pic>
        <p:nvPicPr>
          <p:cNvPr id="2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96E32631-3841-5467-5A69-32CC7C5DC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477056"/>
            <a:ext cx="2113900" cy="24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0EEEDEC-26B2-DA33-7F5C-9A76C71C7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10" name="Google Shape;146;p4">
            <a:extLst>
              <a:ext uri="{FF2B5EF4-FFF2-40B4-BE49-F238E27FC236}">
                <a16:creationId xmlns:a16="http://schemas.microsoft.com/office/drawing/2014/main" id="{05254FFD-BBF7-9C80-0842-310D219BA628}"/>
              </a:ext>
            </a:extLst>
          </p:cNvPr>
          <p:cNvSpPr txBox="1">
            <a:spLocks/>
          </p:cNvSpPr>
          <p:nvPr/>
        </p:nvSpPr>
        <p:spPr>
          <a:xfrm>
            <a:off x="16976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الضرب باستخدام تقنية الصندوق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09E455-08DC-4359-5A9E-76F51337E39A}"/>
              </a:ext>
            </a:extLst>
          </p:cNvPr>
          <p:cNvGraphicFramePr>
            <a:graphicFrameLocks noGrp="1"/>
          </p:cNvGraphicFramePr>
          <p:nvPr/>
        </p:nvGraphicFramePr>
        <p:xfrm>
          <a:off x="-1" y="2093604"/>
          <a:ext cx="13716001" cy="6869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70460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45541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74873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13" name="TextBox 1">
            <a:extLst>
              <a:ext uri="{FF2B5EF4-FFF2-40B4-BE49-F238E27FC236}">
                <a16:creationId xmlns:a16="http://schemas.microsoft.com/office/drawing/2014/main" id="{C369C5C3-9E1C-BE62-D99B-25EE08974E92}"/>
              </a:ext>
            </a:extLst>
          </p:cNvPr>
          <p:cNvSpPr txBox="1"/>
          <p:nvPr/>
        </p:nvSpPr>
        <p:spPr>
          <a:xfrm>
            <a:off x="2754655" y="4338498"/>
            <a:ext cx="10887075" cy="4356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spcBef>
                <a:spcPts val="681"/>
              </a:spcBef>
            </a:pPr>
            <a:r>
              <a:rPr lang="ar-MA" sz="2588" dirty="0">
                <a:solidFill>
                  <a:prstClr val="black"/>
                </a:solidFill>
                <a:latin typeface="Calibri-Bold"/>
                <a:cs typeface="Times New Roman" panose="02020603050405020304" pitchFamily="18" charset="0"/>
              </a:rPr>
              <a:t>بعد تمكن المتعلمين من مفهوم الجداء باستعمال تقنية السلم وباستخدام الخشيبات، يقوم الميسر بكتابة أمثلة من عمليات الجداء، ويدعو المتعلمين لملاحظتها: </a:t>
            </a:r>
          </a:p>
          <a:p>
            <a:pPr marL="385763" marR="427196" indent="-385763" algn="just" defTabSz="1028700" rtl="1">
              <a:spcBef>
                <a:spcPts val="664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يطلب الميسر من المتعلمين حساب الجداءات التالية </a:t>
            </a:r>
            <a:r>
              <a:rPr lang="ar-M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على </a:t>
            </a:r>
            <a:r>
              <a:rPr lang="ar-S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غرار الأمثلة المذكورة آنفا: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1047274" algn="just" defTabSz="1028700" rtl="1">
              <a:spcBef>
                <a:spcPts val="332"/>
              </a:spcBef>
              <a:tabLst>
                <a:tab pos="2307431" algn="l"/>
                <a:tab pos="3336131" algn="l"/>
              </a:tabLst>
            </a:pP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  </a:t>
            </a:r>
            <a:r>
              <a:rPr lang="en-US" sz="2588" spc="180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600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47274" algn="just" defTabSz="1028700" rtl="1">
              <a:spcBef>
                <a:spcPts val="326"/>
              </a:spcBef>
              <a:tabLst>
                <a:tab pos="2307431" algn="l"/>
                <a:tab pos="3336131" algn="l"/>
              </a:tabLst>
            </a:pP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400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85763" marR="427196" indent="-385763" algn="just" defTabSz="1028700" rtl="1">
              <a:spcBef>
                <a:spcPts val="33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يقدم للمتعلمين طريقة حساب الجداءات ذهنيا وذلك بحساب جداء الأعداد وإضافة مجموع الأصفار. مثلا 40×30 تعني 4×3 أي 12 ونضيف صفرين في يمين العدد، فنحصل على 1200. من السهل حساب جداء 4×3 </a:t>
            </a:r>
            <a:r>
              <a:rPr lang="ar-M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عوض 40×30.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385763" indent="-385763" algn="just" defTabSz="1028700" rtl="1">
              <a:spcBef>
                <a:spcPts val="33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spc="-6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يعطي للمتعلمين فرصا كافية للتطبيق من خلال حل مسائل مكافئة لمساعدتهم على فهم طريقة الحساب.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385763" indent="-385763" algn="r" defTabSz="1028700" rtl="1">
              <a:spcBef>
                <a:spcPts val="33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spc="-6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بعد ذلك، يعطي للمتعلمين فرصا كافية للتطبيق من خلال حل مسائل مركبة للجداء مثلا 24×15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</p:txBody>
      </p:sp>
      <p:sp>
        <p:nvSpPr>
          <p:cNvPr id="14" name="Text Box 280">
            <a:extLst>
              <a:ext uri="{FF2B5EF4-FFF2-40B4-BE49-F238E27FC236}">
                <a16:creationId xmlns:a16="http://schemas.microsoft.com/office/drawing/2014/main" id="{7CC6CD93-8CFD-80A9-9278-6F06F9F30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67" y="7275273"/>
            <a:ext cx="2303120" cy="1054341"/>
          </a:xfrm>
          <a:prstGeom prst="rect">
            <a:avLst/>
          </a:prstGeom>
          <a:solidFill>
            <a:srgbClr val="ECECEC"/>
          </a:solidFill>
          <a:ln w="6350">
            <a:solidFill>
              <a:srgbClr val="15161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/>
          <a:lstStyle/>
          <a:p>
            <a:pPr marL="435054" indent="-287893" defTabSz="1028700">
              <a:spcBef>
                <a:spcPts val="39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97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400</a:t>
            </a:r>
            <a:r>
              <a:rPr lang="en-US" b="1" spc="-23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225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</a:t>
            </a:r>
            <a:r>
              <a:rPr lang="en-US" b="1" spc="-23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225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Box 279">
            <a:extLst>
              <a:ext uri="{FF2B5EF4-FFF2-40B4-BE49-F238E27FC236}">
                <a16:creationId xmlns:a16="http://schemas.microsoft.com/office/drawing/2014/main" id="{5C719B09-F85E-D55E-35C6-C6127E24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67" y="6005679"/>
            <a:ext cx="2303120" cy="1054341"/>
          </a:xfrm>
          <a:prstGeom prst="rect">
            <a:avLst/>
          </a:prstGeom>
          <a:solidFill>
            <a:srgbClr val="ECECEC"/>
          </a:solidFill>
          <a:ln w="6350">
            <a:solidFill>
              <a:srgbClr val="15161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/>
          <a:lstStyle/>
          <a:p>
            <a:pPr marL="435054" indent="-287893" defTabSz="1028700">
              <a:spcBef>
                <a:spcPts val="39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97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80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en-US" b="1" spc="-18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278">
            <a:extLst>
              <a:ext uri="{FF2B5EF4-FFF2-40B4-BE49-F238E27FC236}">
                <a16:creationId xmlns:a16="http://schemas.microsoft.com/office/drawing/2014/main" id="{20CAFA09-61C8-104F-980F-FC876A903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67" y="4736085"/>
            <a:ext cx="2303120" cy="1054341"/>
          </a:xfrm>
          <a:prstGeom prst="rect">
            <a:avLst/>
          </a:prstGeom>
          <a:solidFill>
            <a:srgbClr val="ECECEC"/>
          </a:solidFill>
          <a:ln w="6350">
            <a:solidFill>
              <a:srgbClr val="15161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/>
          <a:lstStyle/>
          <a:p>
            <a:pPr marL="435054" indent="-287893" defTabSz="1028700">
              <a:spcBef>
                <a:spcPts val="39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97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en-US" b="1" spc="-18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80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809CB4F-0C69-4B19-A46B-132C5D10FA0F}"/>
              </a:ext>
            </a:extLst>
          </p:cNvPr>
          <p:cNvCxnSpPr/>
          <p:nvPr/>
        </p:nvCxnSpPr>
        <p:spPr>
          <a:xfrm flipH="1">
            <a:off x="2528887" y="4736085"/>
            <a:ext cx="519113" cy="4074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DB3FE2ED-22AF-1319-DF7E-2CDC431A45A2}"/>
              </a:ext>
            </a:extLst>
          </p:cNvPr>
          <p:cNvCxnSpPr>
            <a:cxnSpLocks/>
          </p:cNvCxnSpPr>
          <p:nvPr/>
        </p:nvCxnSpPr>
        <p:spPr>
          <a:xfrm flipH="1">
            <a:off x="2528887" y="4686300"/>
            <a:ext cx="519113" cy="18552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F595120-417F-9D7A-5FA7-E9F79745ADFC}"/>
              </a:ext>
            </a:extLst>
          </p:cNvPr>
          <p:cNvCxnSpPr>
            <a:cxnSpLocks/>
          </p:cNvCxnSpPr>
          <p:nvPr/>
        </p:nvCxnSpPr>
        <p:spPr>
          <a:xfrm flipH="1">
            <a:off x="2528887" y="4736085"/>
            <a:ext cx="519113" cy="32268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336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الضرب (رقمان في رقمين)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النقر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التفكيك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0EEEDEC-26B2-DA33-7F5C-9A76C71C7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74A3BB34-CB8E-712C-F33A-EFBA9055C6DE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pic>
        <p:nvPicPr>
          <p:cNvPr id="13" name="Picture 3" descr="A picture containing text, font, screenshot, number&#10;&#10;Description automatically generated">
            <a:extLst>
              <a:ext uri="{FF2B5EF4-FFF2-40B4-BE49-F238E27FC236}">
                <a16:creationId xmlns:a16="http://schemas.microsoft.com/office/drawing/2014/main" id="{E61F98B7-864E-32D1-5C68-8A6B81DDAE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78" y="3343276"/>
            <a:ext cx="12815888" cy="5122069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9C5F7C3A-CBC0-93FA-F478-CE8464DFE1FA}"/>
              </a:ext>
            </a:extLst>
          </p:cNvPr>
          <p:cNvSpPr txBox="1">
            <a:spLocks/>
          </p:cNvSpPr>
          <p:nvPr/>
        </p:nvSpPr>
        <p:spPr>
          <a:xfrm>
            <a:off x="16976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الضرب باستخدام تقنية الصندوق</a:t>
            </a:r>
          </a:p>
        </p:txBody>
      </p:sp>
    </p:spTree>
    <p:extLst>
      <p:ext uri="{BB962C8B-B14F-4D97-AF65-F5344CB8AC3E}">
        <p14:creationId xmlns:p14="http://schemas.microsoft.com/office/powerpoint/2010/main" val="23402175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850582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1901113"/>
          <a:ext cx="13415962" cy="78905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867540">
                <a:tc gridSpan="2">
                  <a:txBody>
                    <a:bodyPr/>
                    <a:lstStyle/>
                    <a:p>
                      <a:pPr marL="0" marR="0" lvl="0" indent="0" algn="ctr" defTabSz="1028700" rtl="1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4200"/>
                        <a:buFont typeface="Montserra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  <a:sym typeface="Montserrat"/>
                        </a:rPr>
                        <a:t>سيرورة الإنجاز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  <a:sym typeface="Montserrat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048712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750492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5048505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daniArabic-ExtraLight" panose="00000300000000000000" pitchFamily="2" charset="-78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2221669" y="4622542"/>
            <a:ext cx="11157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يقوم الأستاذ بنمذجة النشاط: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الاستماع والملاحظة؛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الاستماع جيدا إلى فرقعات الأصابع والتصفيقات والعد ذهنيا.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بدء اللعبة بأعداد صغيرة ثم التدرج نحو الكبيرة.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952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 لعبة الفرقعة والتصفيق </a:t>
            </a: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27554</TotalTime>
  <Words>2258</Words>
  <Application>Microsoft Office PowerPoint</Application>
  <PresentationFormat>Personnalisé</PresentationFormat>
  <Paragraphs>534</Paragraphs>
  <Slides>61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77" baseType="lpstr">
      <vt:lpstr>Dosis</vt:lpstr>
      <vt:lpstr>Cambria</vt:lpstr>
      <vt:lpstr>Montserrat Medium</vt:lpstr>
      <vt:lpstr>Calibri</vt:lpstr>
      <vt:lpstr>Trebuchet MS</vt:lpstr>
      <vt:lpstr>Dubai</vt:lpstr>
      <vt:lpstr>Montserrat</vt:lpstr>
      <vt:lpstr>Montserrat Light</vt:lpstr>
      <vt:lpstr>Carelia</vt:lpstr>
      <vt:lpstr>MadaniArabic-ExtraLight</vt:lpstr>
      <vt:lpstr>Calibri-Bold</vt:lpstr>
      <vt:lpstr>Wingdings</vt:lpstr>
      <vt:lpstr>Microsoft Uighur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231</cp:revision>
  <dcterms:created xsi:type="dcterms:W3CDTF">2006-08-16T00:00:00Z</dcterms:created>
  <dcterms:modified xsi:type="dcterms:W3CDTF">2025-09-21T03:13:17Z</dcterms:modified>
  <dc:identifier>DAFtlvZnwz4</dc:identifier>
</cp:coreProperties>
</file>