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1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446" r:id="rId14"/>
    <p:sldId id="2134808519" r:id="rId15"/>
    <p:sldId id="2134808520" r:id="rId16"/>
    <p:sldId id="2134808521" r:id="rId17"/>
    <p:sldId id="2134808522" r:id="rId18"/>
    <p:sldId id="2134808447" r:id="rId19"/>
    <p:sldId id="2134808565" r:id="rId20"/>
    <p:sldId id="2134808459" r:id="rId21"/>
    <p:sldId id="2134808450" r:id="rId22"/>
    <p:sldId id="2134808530" r:id="rId23"/>
    <p:sldId id="2134808531" r:id="rId24"/>
    <p:sldId id="2134808509" r:id="rId25"/>
    <p:sldId id="2134808566" r:id="rId26"/>
    <p:sldId id="2134808557" r:id="rId27"/>
    <p:sldId id="2134808567" r:id="rId28"/>
    <p:sldId id="2134808460" r:id="rId29"/>
    <p:sldId id="2134808453" r:id="rId30"/>
    <p:sldId id="2134808537" r:id="rId31"/>
    <p:sldId id="2134808538" r:id="rId32"/>
    <p:sldId id="2134808540" r:id="rId33"/>
    <p:sldId id="2134808568" r:id="rId34"/>
    <p:sldId id="2134808550" r:id="rId35"/>
    <p:sldId id="2134808543" r:id="rId36"/>
    <p:sldId id="2134808454" r:id="rId37"/>
    <p:sldId id="2134808542" r:id="rId38"/>
    <p:sldId id="2134808559" r:id="rId39"/>
    <p:sldId id="2134808547" r:id="rId40"/>
    <p:sldId id="2134808544" r:id="rId41"/>
    <p:sldId id="2134808548" r:id="rId42"/>
    <p:sldId id="2134808545" r:id="rId43"/>
    <p:sldId id="2134808549" r:id="rId44"/>
    <p:sldId id="2134808455" r:id="rId45"/>
    <p:sldId id="2134808551" r:id="rId46"/>
    <p:sldId id="2134808546" r:id="rId47"/>
    <p:sldId id="2134808467" r:id="rId48"/>
    <p:sldId id="2134808468" r:id="rId49"/>
    <p:sldId id="2134808499" r:id="rId50"/>
    <p:sldId id="2134808474" r:id="rId51"/>
    <p:sldId id="2134808558" r:id="rId52"/>
    <p:sldId id="2134808472" r:id="rId53"/>
    <p:sldId id="2134808501" r:id="rId54"/>
    <p:sldId id="2134808518" r:id="rId55"/>
    <p:sldId id="2134808569" r:id="rId56"/>
    <p:sldId id="2134808461" r:id="rId57"/>
    <p:sldId id="2134808469" r:id="rId58"/>
    <p:sldId id="2134808503" r:id="rId59"/>
    <p:sldId id="2134808504" r:id="rId60"/>
  </p:sldIdLst>
  <p:sldSz cx="13716000" cy="10287000"/>
  <p:notesSz cx="6858000" cy="9144000"/>
  <p:embeddedFontLst>
    <p:embeddedFont>
      <p:font typeface="Carelia" panose="020B0604020202020204" charset="0"/>
      <p:regular r:id="rId62"/>
    </p:embeddedFont>
    <p:embeddedFont>
      <p:font typeface="Dosis" pitchFamily="2" charset="0"/>
      <p:regular r:id="rId63"/>
      <p:bold r:id="rId64"/>
    </p:embeddedFont>
    <p:embeddedFont>
      <p:font typeface="IBM Plex Sans Arabic" panose="020B0604020202020204" charset="-78"/>
      <p:regular r:id="rId65"/>
    </p:embeddedFont>
    <p:embeddedFont>
      <p:font typeface="Microsoft Uighur" panose="02000000000000000000" pitchFamily="2" charset="-78"/>
      <p:regular r:id="rId66"/>
      <p:bold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2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5" Type="http://schemas.openxmlformats.org/officeDocument/2006/relationships/slide" Target="slides/slide4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12/09/2025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8.png"/><Relationship Id="rId7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5.png"/><Relationship Id="rId5" Type="http://schemas.openxmlformats.org/officeDocument/2006/relationships/image" Target="../media/image26.png"/><Relationship Id="rId4" Type="http://schemas.openxmlformats.org/officeDocument/2006/relationships/image" Target="../media/image9.sv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4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9.sv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9.svg"/><Relationship Id="rId7" Type="http://schemas.openxmlformats.org/officeDocument/2006/relationships/image" Target="../media/image2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21.jpeg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51.png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6.png"/><Relationship Id="rId7" Type="http://schemas.openxmlformats.org/officeDocument/2006/relationships/image" Target="../media/image1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jpeg"/><Relationship Id="rId4" Type="http://schemas.openxmlformats.org/officeDocument/2006/relationships/image" Target="../media/image7.svg"/><Relationship Id="rId9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FR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863026"/>
            <a:ext cx="12877800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الطرح. سيمسك تلميذ جدول الطرح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6420712-B969-A0F5-3D50-2D28CC65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13-6=..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196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13-6=7</a:t>
            </a: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0ECBDFDC-C92D-52E8-1015-2729D7E664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الفرق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4457698" y="4838700"/>
            <a:ext cx="4800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11-3=..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3962400" y="4838700"/>
            <a:ext cx="57150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11-3=8</a:t>
            </a:r>
          </a:p>
        </p:txBody>
      </p:sp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E5C933E-137F-80A3-9912-94252F8F8A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0" y="997522"/>
            <a:ext cx="1251086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ببناء جدول الطرح. خذوا كراساتكم ص 13 وأنجزوا النشاط رقم 1 بسرعة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8B145E2-9055-757F-881B-530EF2DCF8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99" y="3867209"/>
            <a:ext cx="13182600" cy="47052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81703D-297C-5BD6-33A2-748C6182B0CE}"/>
              </a:ext>
            </a:extLst>
          </p:cNvPr>
          <p:cNvSpPr/>
          <p:nvPr/>
        </p:nvSpPr>
        <p:spPr>
          <a:xfrm>
            <a:off x="609600" y="4762500"/>
            <a:ext cx="6781800" cy="3886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2AAE6-B7CA-A63C-5417-AFEB2161B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11198A-B45B-A3C4-9042-D6BA50862FC7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00BABA-3E4E-71ED-268A-34B09FECC0BE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5E56FD-0C9B-A8D5-2F90-241B0246F54B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5E4545B-8A5A-D960-E4F6-23502357BFDF}"/>
              </a:ext>
            </a:extLst>
          </p:cNvPr>
          <p:cNvSpPr txBox="1"/>
          <p:nvPr/>
        </p:nvSpPr>
        <p:spPr>
          <a:xfrm>
            <a:off x="0" y="997522"/>
            <a:ext cx="12510865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سنصحح بشكل تفاعلي (يتم التصحيح على السبورة الجانبية)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أكملوا الجزء المتبقي من الجدول في منازلكم.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C96B6E-710D-9A82-4C13-2C07D876262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8F7E43-1BBB-B895-C259-D9BA4996390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68D0219-ED7F-CCEF-3D5B-978259EB01D4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42185C-BA1C-3C7D-A95D-6F6DA8397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699" y="4276754"/>
            <a:ext cx="13182600" cy="4705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634C08-783F-9129-A195-28D1BC0AEEB4}"/>
              </a:ext>
            </a:extLst>
          </p:cNvPr>
          <p:cNvSpPr/>
          <p:nvPr/>
        </p:nvSpPr>
        <p:spPr>
          <a:xfrm>
            <a:off x="609600" y="5143500"/>
            <a:ext cx="6781800" cy="38862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630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27" b="93064" l="11842" r="87500">
                        <a14:foregroundMark x1="84868" y1="49133" x2="84868" y2="49133"/>
                        <a14:foregroundMark x1="84868" y1="49133" x2="82895" y2="70520"/>
                        <a14:foregroundMark x1="82895" y1="70520" x2="62500" y2="87861"/>
                        <a14:foregroundMark x1="62500" y1="87861" x2="42105" y2="930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23" r="302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إلى999 999 باستعمال النقود.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النشاط.</a:t>
            </a:r>
            <a:endParaRPr lang="fr-FR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41896" y="3508716"/>
            <a:ext cx="6552918" cy="6056711"/>
            <a:chOff x="5499212" y="3272011"/>
            <a:chExt cx="6552918" cy="6056711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6917" b="93904" l="5625" r="90781">
                          <a14:foregroundMark x1="24844" y1="19695" x2="17578" y2="19695"/>
                          <a14:foregroundMark x1="44844" y1="6917" x2="38125" y2="7386"/>
                          <a14:foregroundMark x1="21328" y1="42556" x2="18828" y2="45955"/>
                          <a14:foregroundMark x1="9609" y1="33998" x2="9375" y2="52403"/>
                          <a14:foregroundMark x1="9375" y1="52403" x2="8672" y2="55451"/>
                          <a14:foregroundMark x1="6406" y1="48769" x2="5781" y2="61547"/>
                          <a14:foregroundMark x1="26719" y1="86401" x2="21016" y2="88746"/>
                          <a14:foregroundMark x1="40391" y1="80657" x2="51172" y2="81125"/>
                          <a14:foregroundMark x1="34063" y1="89683" x2="49688" y2="67409"/>
                          <a14:foregroundMark x1="49688" y1="67409" x2="37266" y2="62837"/>
                          <a14:foregroundMark x1="37266" y1="62837" x2="29453" y2="64713"/>
                          <a14:foregroundMark x1="29453" y1="64713" x2="29297" y2="64947"/>
                          <a14:foregroundMark x1="33438" y1="70692" x2="42578" y2="89566"/>
                          <a14:foregroundMark x1="42578" y1="89566" x2="54063" y2="91325"/>
                          <a14:foregroundMark x1="54063" y1="91325" x2="55000" y2="86401"/>
                          <a14:foregroundMark x1="51484" y1="94021" x2="37500" y2="92966"/>
                          <a14:foregroundMark x1="90781" y1="32122" x2="90781" y2="3634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99212" y="4961817"/>
              <a:ext cx="6552918" cy="4366905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النقود،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593 بالنقود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593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8EF8AFA-F3A4-C238-5A4F-D4008EF2C2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2438400" y="2595466"/>
            <a:ext cx="8077200" cy="468163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78623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3600" dirty="0">
                <a:solidFill>
                  <a:schemeClr val="tx1"/>
                </a:solidFill>
              </a:rPr>
              <a:t>593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477000" y="7277100"/>
            <a:ext cx="4754" cy="6262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CCCFA35-2F71-3A0B-51CB-8ECCFD2FEB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EEF306B-9A90-33F6-7D69-A0AAF3DA1A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5202721"/>
            <a:ext cx="691822" cy="1425101"/>
          </a:xfrm>
          <a:prstGeom prst="rect">
            <a:avLst/>
          </a:prstGeom>
        </p:spPr>
      </p:pic>
      <p:pic>
        <p:nvPicPr>
          <p:cNvPr id="24" name="Image 23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1EFE0CC-245F-366D-D70C-B2DA38D4A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422" y="5199257"/>
            <a:ext cx="691822" cy="1425101"/>
          </a:xfrm>
          <a:prstGeom prst="rect">
            <a:avLst/>
          </a:prstGeom>
        </p:spPr>
      </p:pic>
      <p:pic>
        <p:nvPicPr>
          <p:cNvPr id="25" name="Image 24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B966E0-DC49-E062-41C7-501F1E7724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818" y="3811297"/>
            <a:ext cx="691822" cy="1425101"/>
          </a:xfrm>
          <a:prstGeom prst="rect">
            <a:avLst/>
          </a:prstGeom>
        </p:spPr>
      </p:pic>
      <p:pic>
        <p:nvPicPr>
          <p:cNvPr id="26" name="Image 2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FFF2BB-F4B5-5AFE-24F3-88C4E87DEC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56" y="5730199"/>
            <a:ext cx="676747" cy="1439388"/>
          </a:xfrm>
          <a:prstGeom prst="rect">
            <a:avLst/>
          </a:prstGeom>
        </p:spPr>
      </p:pic>
      <p:pic>
        <p:nvPicPr>
          <p:cNvPr id="28" name="Image 2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556573A3-66C7-01D2-E9A3-AB19341896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18" y="5763705"/>
            <a:ext cx="676747" cy="1439388"/>
          </a:xfrm>
          <a:prstGeom prst="rect">
            <a:avLst/>
          </a:prstGeom>
        </p:spPr>
      </p:pic>
      <p:pic>
        <p:nvPicPr>
          <p:cNvPr id="29" name="Image 2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A64977F-817B-26BF-8157-114078B4D0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680" y="5744841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1CE879-2790-E3CD-67E5-6681430B6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111" y="5116549"/>
            <a:ext cx="679221" cy="1391763"/>
          </a:xfrm>
          <a:prstGeom prst="rect">
            <a:avLst/>
          </a:prstGeom>
        </p:spPr>
      </p:pic>
      <p:pic>
        <p:nvPicPr>
          <p:cNvPr id="37" name="Image 36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DC78441-C180-A2D9-209B-678BDD616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596" y="3848100"/>
            <a:ext cx="691822" cy="1425101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33E99722-4EE8-B47E-FE25-63ACD98EEF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5202721"/>
            <a:ext cx="691822" cy="1425101"/>
          </a:xfrm>
          <a:prstGeom prst="rect">
            <a:avLst/>
          </a:prstGeom>
        </p:spPr>
      </p:pic>
      <p:pic>
        <p:nvPicPr>
          <p:cNvPr id="42" name="Image 4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66A8AC5-B8F7-33C5-5EF5-0DBF77B0C6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7029" y="5165712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045D1490-8E21-EC11-590C-DF3D7FD559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65" y="5151409"/>
            <a:ext cx="679221" cy="1391763"/>
          </a:xfrm>
          <a:prstGeom prst="rect">
            <a:avLst/>
          </a:prstGeom>
        </p:spPr>
      </p:pic>
      <p:pic>
        <p:nvPicPr>
          <p:cNvPr id="2" name="Image 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EF9B528-7468-52EA-0BA4-86BE2BC2EC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156" y="4341223"/>
            <a:ext cx="676747" cy="1439388"/>
          </a:xfrm>
          <a:prstGeom prst="rect">
            <a:avLst/>
          </a:prstGeom>
        </p:spPr>
      </p:pic>
      <p:pic>
        <p:nvPicPr>
          <p:cNvPr id="6" name="Image 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7C46588-1FBF-C6AD-64D0-C067525B4C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3418" y="4355865"/>
            <a:ext cx="676747" cy="1439388"/>
          </a:xfrm>
          <a:prstGeom prst="rect">
            <a:avLst/>
          </a:prstGeom>
        </p:spPr>
      </p:pic>
      <p:pic>
        <p:nvPicPr>
          <p:cNvPr id="7" name="Image 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E446DB2D-CC01-A79B-16EB-2FFF964104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680" y="4355865"/>
            <a:ext cx="676747" cy="1439388"/>
          </a:xfrm>
          <a:prstGeom prst="rect">
            <a:avLst/>
          </a:prstGeom>
        </p:spPr>
      </p:pic>
      <p:pic>
        <p:nvPicPr>
          <p:cNvPr id="9" name="Image 8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FA17E325-350D-D5DE-34A1-D435AA9270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22" y="2877761"/>
            <a:ext cx="676747" cy="1439388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587965B-7FD4-B06B-79F9-6D6C2E9E80B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484" y="2892403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F08EBF24-AB44-3851-488D-6A65916742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746" y="2892403"/>
            <a:ext cx="676747" cy="143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AD42A55-7679-CFAA-B21D-C541C81E7D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DC2264DA-4F4E-408F-39E6-DFBB965A7E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FF6246A2-97FB-C13F-021C-D363C3FED8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31" name="Image 3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8431E3-D083-5515-662A-0164DF6487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32" name="Image 3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D17FA07B-B37C-16EC-6A91-20F142ED8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33" name="Image 3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6CF1531-FC73-B0ED-0A69-3F712F471E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34" name="Image 3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0F63ACF3-D74F-83E5-66FB-457FCAE1AE4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35" name="Image 34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341FE87-B724-F883-92F1-7B8C7C45AC2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38" name="Image 3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B52B377-26D0-142E-97CE-26E5EC44D19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39" name="Image 3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53159B0-DC1E-98ED-5D1F-A6B0E70D776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40" name="Image 3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2C70FB74-AE65-5BA6-592A-D1CA6E782A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43" name="Image 42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CCC90D-F29A-E192-CACD-D97EDCAFFB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9" name="Image 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1D24FC74-A6B8-1FA9-16DB-265EC870DB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99" y="4290043"/>
            <a:ext cx="674698" cy="1406051"/>
          </a:xfrm>
          <a:prstGeom prst="rect">
            <a:avLst/>
          </a:prstGeom>
        </p:spPr>
      </p:pic>
      <p:pic>
        <p:nvPicPr>
          <p:cNvPr id="2" name="Image 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649A8E4B-799D-5DD4-231E-3EA6ADDF630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912" y="5166756"/>
            <a:ext cx="674698" cy="1406051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A69C783D-17CC-3097-2BE7-29473A6847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36" y="3632797"/>
            <a:ext cx="674698" cy="1406051"/>
          </a:xfrm>
          <a:prstGeom prst="rect">
            <a:avLst/>
          </a:prstGeom>
        </p:spPr>
      </p:pic>
      <p:pic>
        <p:nvPicPr>
          <p:cNvPr id="10" name="Image 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69F66B2-AEF9-854C-6315-7313EEAF3E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922" y="3794599"/>
            <a:ext cx="691822" cy="142510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AE65B2A1-56A6-8B22-653E-768852EA18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06" y="5253293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4024-81DB-E428-E78C-9D5E9D4B9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51B7781-A702-729A-19BF-9D8B42F0BF9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8C2906-DD88-C75E-F1B0-14E4150B13FB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629B68D-B8C0-49CA-96A3-54E87D000F29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F6D8B9-6E73-AA74-57B0-DDD1E18B7089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0AA5123-A5C2-657D-D609-0B48E1D667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CB8A569-6670-C007-91D1-06B03C7A79D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17C502-D96C-1402-E718-678F12610A98}"/>
              </a:ext>
            </a:extLst>
          </p:cNvPr>
          <p:cNvSpPr/>
          <p:nvPr/>
        </p:nvSpPr>
        <p:spPr>
          <a:xfrm>
            <a:off x="2895600" y="3434190"/>
            <a:ext cx="74676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77EE4C-DF60-FF27-4F14-6405F79472F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3454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1C6E753D-8F41-00DA-C913-AAC25ADF5A77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009BEB6-E297-F5BA-A855-514DDA0C59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pic>
        <p:nvPicPr>
          <p:cNvPr id="2" name="Image 1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B37BFD6B-7908-BE78-7764-1B9B746203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78" y="5146078"/>
            <a:ext cx="691822" cy="1425101"/>
          </a:xfrm>
          <a:prstGeom prst="rect">
            <a:avLst/>
          </a:prstGeom>
        </p:spPr>
      </p:pic>
      <p:pic>
        <p:nvPicPr>
          <p:cNvPr id="6" name="Image 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889D4EDA-47E1-5AC9-1E46-96972E22A2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71" y="3754654"/>
            <a:ext cx="691822" cy="1425101"/>
          </a:xfrm>
          <a:prstGeom prst="rect">
            <a:avLst/>
          </a:prstGeom>
        </p:spPr>
      </p:pic>
      <p:pic>
        <p:nvPicPr>
          <p:cNvPr id="10" name="Image 9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5392390-E3F6-9083-76E6-8D653C3D2D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29" y="5165113"/>
            <a:ext cx="676747" cy="1439388"/>
          </a:xfrm>
          <a:prstGeom prst="rect">
            <a:avLst/>
          </a:prstGeom>
        </p:spPr>
      </p:pic>
      <p:pic>
        <p:nvPicPr>
          <p:cNvPr id="11" name="Image 10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6FD8059-2AF8-0AA0-6B35-08939598D7B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391" y="5179755"/>
            <a:ext cx="676747" cy="1439388"/>
          </a:xfrm>
          <a:prstGeom prst="rect">
            <a:avLst/>
          </a:prstGeom>
        </p:spPr>
      </p:pic>
      <p:pic>
        <p:nvPicPr>
          <p:cNvPr id="12" name="Image 1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E4175AF-0F1F-EE5F-5528-E4F4C1F54FE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653" y="5179755"/>
            <a:ext cx="676747" cy="1439388"/>
          </a:xfrm>
          <a:prstGeom prst="rect">
            <a:avLst/>
          </a:prstGeom>
        </p:spPr>
      </p:pic>
      <p:pic>
        <p:nvPicPr>
          <p:cNvPr id="14" name="Image 1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3DA7EDA9-C3C6-95CC-DC58-73ECE807D2A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100" y="3751190"/>
            <a:ext cx="676747" cy="1439388"/>
          </a:xfrm>
          <a:prstGeom prst="rect">
            <a:avLst/>
          </a:prstGeom>
        </p:spPr>
      </p:pic>
      <p:pic>
        <p:nvPicPr>
          <p:cNvPr id="16" name="Image 15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C7BD5CF-1A79-56A2-3B0E-6AC6F71706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62" y="3765832"/>
            <a:ext cx="676747" cy="1439388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01D70CA-562A-0F14-36BE-486873DDEE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489" y="4763575"/>
            <a:ext cx="679221" cy="1391763"/>
          </a:xfrm>
          <a:prstGeom prst="rect">
            <a:avLst/>
          </a:prstGeom>
        </p:spPr>
      </p:pic>
      <p:pic>
        <p:nvPicPr>
          <p:cNvPr id="18" name="Image 1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0F8D9F9-A09F-9BE0-D6FA-601765DCDAD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125" y="5142614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9D5173E-4808-DB7B-2889-B9C404FCB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579" y="4883126"/>
            <a:ext cx="679221" cy="1391763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CDB4E24-4ED9-2D77-3354-65790AC0D1D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736" y="3645166"/>
            <a:ext cx="679221" cy="1391763"/>
          </a:xfrm>
          <a:prstGeom prst="rect">
            <a:avLst/>
          </a:prstGeom>
        </p:spPr>
      </p:pic>
      <p:pic>
        <p:nvPicPr>
          <p:cNvPr id="22" name="Image 2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F2B46C6-129B-E03B-9D09-E9084240C62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8399" y="4290043"/>
            <a:ext cx="674698" cy="1406051"/>
          </a:xfrm>
          <a:prstGeom prst="rect">
            <a:avLst/>
          </a:prstGeom>
        </p:spPr>
      </p:pic>
      <p:pic>
        <p:nvPicPr>
          <p:cNvPr id="24" name="Image 2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9721EDBA-D003-842A-564B-1DCEE45A96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912" y="5166756"/>
            <a:ext cx="674698" cy="1406051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BA577AD-7F6D-9369-E638-FA18B1FB682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36" y="3632797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A8BCA82-88E7-5DC8-FF03-F70EC0EF12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922" y="3794599"/>
            <a:ext cx="691822" cy="1425101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AC00D65-3C55-3C3A-F3A7-288B07AA19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306" y="5253293"/>
            <a:ext cx="691822" cy="14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612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0ACFD7-4C1E-216F-14AD-7588A09AA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615F3D-9F2E-FB29-75AD-EF4EDD7725C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651028-380D-53C6-870A-3B24CDB0DE98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9F1E0C-DFAF-6555-73E7-38B71B77BD30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7B2B78B-1A08-B1F9-2A91-9714660E8B2A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BA753C5-AC3A-0292-809B-95F7D6E50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535D4E2-5BAD-A12C-5CDE-E2F5962F405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22F199-FCA9-4520-21EF-2A34ED98DFF8}"/>
              </a:ext>
            </a:extLst>
          </p:cNvPr>
          <p:cNvSpPr/>
          <p:nvPr/>
        </p:nvSpPr>
        <p:spPr>
          <a:xfrm>
            <a:off x="3581400" y="3434190"/>
            <a:ext cx="60960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B563B-DAEF-3022-AFAC-9FC30AC2145B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EEF76D3-6AA5-D441-4E1C-105171C594B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77C2184-5C0E-AC87-E26E-33B1452C1D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pic>
        <p:nvPicPr>
          <p:cNvPr id="43" name="Image 4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10439A17-2A41-D9F1-BD91-68940B993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44" name="Image 43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BD2D8E65-A69F-9565-C53B-CE3AE2B426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48" name="Image 4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0281728-36E6-177A-3E0C-73DD263F9A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49" name="Image 4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AF87A0D0-2460-4A45-03BD-5AAADA88073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51" name="Image 5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1AB3CA5-3209-ABB0-C1C7-7FF0154A5E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52" name="Image 5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B7FE5C4-E119-9E9C-AE1A-26446717D3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6" name="Image 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0609321-757D-D61A-6E30-DAC3C2242F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136374"/>
            <a:ext cx="674698" cy="1406051"/>
          </a:xfrm>
          <a:prstGeom prst="rect">
            <a:avLst/>
          </a:prstGeom>
        </p:spPr>
      </p:pic>
      <p:pic>
        <p:nvPicPr>
          <p:cNvPr id="7" name="Image 6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6754B2A-3A9B-3040-133F-1245E1FD82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862" y="3698197"/>
            <a:ext cx="674698" cy="1406051"/>
          </a:xfrm>
          <a:prstGeom prst="rect">
            <a:avLst/>
          </a:prstGeom>
        </p:spPr>
      </p:pic>
      <p:pic>
        <p:nvPicPr>
          <p:cNvPr id="11" name="Image 10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414F5186-A9F1-7089-D71C-749F0BB776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14" name="Image 13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712B9E69-B43C-8C86-C778-717CDCC42EB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82" y="3539973"/>
            <a:ext cx="679221" cy="139176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E8F4E3-F571-5208-EB29-4740415C679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32" y="3354761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37755B2-A387-2089-4BB7-59BEB831EE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40" y="5136374"/>
            <a:ext cx="674698" cy="1406051"/>
          </a:xfrm>
          <a:prstGeom prst="rect">
            <a:avLst/>
          </a:prstGeom>
        </p:spPr>
      </p:pic>
      <p:pic>
        <p:nvPicPr>
          <p:cNvPr id="20" name="Image 1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0B2F0DDA-2C46-48F2-0549-B6E181498EA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02" y="3698197"/>
            <a:ext cx="674698" cy="1406051"/>
          </a:xfrm>
          <a:prstGeom prst="rect">
            <a:avLst/>
          </a:prstGeom>
        </p:spPr>
      </p:pic>
      <p:pic>
        <p:nvPicPr>
          <p:cNvPr id="21" name="Image 2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8446A2A8-3BAA-32D1-9CAD-2E5EC19D3E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02" y="4229100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991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F6415-3367-245E-0FF5-B29DC21E3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AB807-02CC-8E49-D0BD-616322F6C4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3FBE37-B2AE-D111-F595-FDCB82A08C94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00B077-4C24-A3AA-A69D-B42D20139F18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5F0F39-4838-70E5-0967-DBB5B5F62EE6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12CF595-FD96-46A9-7F30-745D29172C3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7D1CE7A-3706-5E4B-CA66-EB8E3ED0868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CDE85-9369-D0BF-5F49-BED18BECB391}"/>
              </a:ext>
            </a:extLst>
          </p:cNvPr>
          <p:cNvSpPr/>
          <p:nvPr/>
        </p:nvSpPr>
        <p:spPr>
          <a:xfrm>
            <a:off x="3429000" y="3434190"/>
            <a:ext cx="6400800" cy="330951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F68442-2CA8-8F58-CC4E-5A18095E68F3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D013413-579D-0BC2-11B4-0662D9B4E94D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>
            <a:off x="6629400" y="6743700"/>
            <a:ext cx="9508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B5DBDE2-187F-9A62-0B00-FB4B685F02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2B0A99-A380-A8C5-7787-052B227F342B}"/>
              </a:ext>
            </a:extLst>
          </p:cNvPr>
          <p:cNvSpPr/>
          <p:nvPr/>
        </p:nvSpPr>
        <p:spPr>
          <a:xfrm>
            <a:off x="5912526" y="789574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5126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Image 16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6AEC8E0E-BFA8-CF4C-7077-D582CB751F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69" y="5154089"/>
            <a:ext cx="676747" cy="1439388"/>
          </a:xfrm>
          <a:prstGeom prst="rect">
            <a:avLst/>
          </a:prstGeom>
        </p:spPr>
      </p:pic>
      <p:pic>
        <p:nvPicPr>
          <p:cNvPr id="18" name="Image 17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9BEC1ABC-3386-33B2-3263-A7B07C3BE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7331" y="5154089"/>
            <a:ext cx="676747" cy="1439388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51DF02FD-43F1-C341-C020-840003E792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291" y="4737909"/>
            <a:ext cx="679221" cy="1391763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35991D52-73AE-085E-B456-022AB7DAE4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927" y="5116948"/>
            <a:ext cx="679221" cy="1391763"/>
          </a:xfrm>
          <a:prstGeom prst="rect">
            <a:avLst/>
          </a:prstGeom>
        </p:spPr>
      </p:pic>
      <p:pic>
        <p:nvPicPr>
          <p:cNvPr id="21" name="Image 20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F70D582-8760-67DC-ED02-16A013D23C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6381" y="4857460"/>
            <a:ext cx="679221" cy="1391763"/>
          </a:xfrm>
          <a:prstGeom prst="rect">
            <a:avLst/>
          </a:prstGeom>
        </p:spPr>
      </p:pic>
      <p:pic>
        <p:nvPicPr>
          <p:cNvPr id="22" name="Image 21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E4A5A45C-88B7-C554-C950-ACB53749B4A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538" y="3619500"/>
            <a:ext cx="679221" cy="1391763"/>
          </a:xfrm>
          <a:prstGeom prst="rect">
            <a:avLst/>
          </a:prstGeom>
        </p:spPr>
      </p:pic>
      <p:pic>
        <p:nvPicPr>
          <p:cNvPr id="24" name="Image 23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B73F13A2-62F9-B6EF-ECE5-4CF5837DA6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5136374"/>
            <a:ext cx="674698" cy="1406051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F7F95E36-B2EB-D176-3589-5EA85DDDD3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1862" y="3698197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4BDF04D-4A13-1B0B-6413-6083B1A787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669" y="5179755"/>
            <a:ext cx="691822" cy="1425101"/>
          </a:xfrm>
          <a:prstGeom prst="rect">
            <a:avLst/>
          </a:prstGeom>
        </p:spPr>
      </p:pic>
      <p:pic>
        <p:nvPicPr>
          <p:cNvPr id="28" name="Image 27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F75B52BE-781C-A381-B3CE-943935AA86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482" y="3539973"/>
            <a:ext cx="679221" cy="1391763"/>
          </a:xfrm>
          <a:prstGeom prst="rect">
            <a:avLst/>
          </a:prstGeom>
        </p:spPr>
      </p:pic>
      <p:pic>
        <p:nvPicPr>
          <p:cNvPr id="29" name="Image 28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178AF41-052D-877F-B2D5-36BE9BB9AFD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232" y="3354761"/>
            <a:ext cx="679221" cy="1391763"/>
          </a:xfrm>
          <a:prstGeom prst="rect">
            <a:avLst/>
          </a:prstGeom>
        </p:spPr>
      </p:pic>
      <p:pic>
        <p:nvPicPr>
          <p:cNvPr id="30" name="Image 29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3E0F1AC-A173-D9D8-6483-74D5F684A1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040" y="5136374"/>
            <a:ext cx="674698" cy="1406051"/>
          </a:xfrm>
          <a:prstGeom prst="rect">
            <a:avLst/>
          </a:prstGeom>
        </p:spPr>
      </p:pic>
      <p:pic>
        <p:nvPicPr>
          <p:cNvPr id="31" name="Image 30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C01E0E8E-680A-070F-1303-33B6EEFE75B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02" y="3698197"/>
            <a:ext cx="674698" cy="1406051"/>
          </a:xfrm>
          <a:prstGeom prst="rect">
            <a:avLst/>
          </a:prstGeom>
        </p:spPr>
      </p:pic>
      <p:pic>
        <p:nvPicPr>
          <p:cNvPr id="32" name="Image 31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EE7EA9F4-C8BC-9009-AA21-B7D861B53F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702" y="4229100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48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طرح عددين بمبادلة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1257 درهما لعمر ويطلب منه عدها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546580" y="4731017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2170" y="4558598"/>
            <a:ext cx="7568555" cy="5043732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46031" y="5377348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9861307" y="5331491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1001558" y="4820334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275854" y="863026"/>
            <a:ext cx="121637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عمر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يعطي 583 درهما من نقوده لمريم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وعليكم أن تخمنوا  كم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درهما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أصبح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لديها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168698" y="3964850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573246" y="4531276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1094" y="3800835"/>
            <a:ext cx="7568555" cy="5043732"/>
          </a:xfrm>
          <a:prstGeom prst="rect">
            <a:avLst/>
          </a:prstGeom>
        </p:spPr>
      </p:pic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1628558" y="5076632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9683607" y="4713559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يستعين الأستاذ ببطاقة النشاط لنمذجة النشاط</a:t>
            </a:r>
            <a:endParaRPr lang="fr-FR" sz="2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7641"/>
            <a:chOff x="5423146" y="2984386"/>
            <a:chExt cx="6552918" cy="6337641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924" b="93904" l="2422" r="90547">
                          <a14:foregroundMark x1="21406" y1="20281" x2="21406" y2="20281"/>
                          <a14:foregroundMark x1="20469" y1="41266" x2="20469" y2="41266"/>
                          <a14:foregroundMark x1="24297" y1="40797" x2="24297" y2="40797"/>
                          <a14:foregroundMark x1="9063" y1="38335" x2="9063" y2="38335"/>
                          <a14:foregroundMark x1="6172" y1="52638" x2="7187" y2="65064"/>
                          <a14:foregroundMark x1="40781" y1="9848" x2="45547" y2="9848"/>
                          <a14:foregroundMark x1="40781" y1="5041" x2="46172" y2="7386"/>
                          <a14:foregroundMark x1="55391" y1="94021" x2="40469" y2="92145"/>
                          <a14:foregroundMark x1="90547" y1="30246" x2="90234" y2="35522"/>
                          <a14:foregroundMark x1="2422" y1="44549" x2="3047" y2="4982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5122"/>
              <a:ext cx="6552918" cy="436690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النقود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26670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974638"/>
              </p:ext>
            </p:extLst>
          </p:nvPr>
        </p:nvGraphicFramePr>
        <p:xfrm>
          <a:off x="5076455" y="3252961"/>
          <a:ext cx="5760000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87058955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9578696" y="441422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6863141" y="444096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1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9580028" y="55754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8232401" y="560618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385677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663326" y="711890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C9C765A-762A-CA63-50F8-F5D785D475A7}"/>
              </a:ext>
            </a:extLst>
          </p:cNvPr>
          <p:cNvSpPr txBox="1"/>
          <p:nvPr/>
        </p:nvSpPr>
        <p:spPr>
          <a:xfrm>
            <a:off x="8186867" y="4440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9F1703D-CBE9-B6DB-8DCB-BCCCCAAD0641}"/>
              </a:ext>
            </a:extLst>
          </p:cNvPr>
          <p:cNvSpPr txBox="1"/>
          <p:nvPr/>
        </p:nvSpPr>
        <p:spPr>
          <a:xfrm>
            <a:off x="7049397" y="715865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20A1634-742D-2F73-1BFE-91A1F2E3178E}"/>
              </a:ext>
            </a:extLst>
          </p:cNvPr>
          <p:cNvSpPr txBox="1"/>
          <p:nvPr/>
        </p:nvSpPr>
        <p:spPr>
          <a:xfrm>
            <a:off x="6936384" y="559279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F9BB080-D722-A24B-3A84-1FC343142B38}"/>
              </a:ext>
            </a:extLst>
          </p:cNvPr>
          <p:cNvSpPr txBox="1"/>
          <p:nvPr/>
        </p:nvSpPr>
        <p:spPr>
          <a:xfrm>
            <a:off x="9677400" y="7124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8B0363D-0F0C-195C-B640-9F8300529987}"/>
              </a:ext>
            </a:extLst>
          </p:cNvPr>
          <p:cNvSpPr txBox="1"/>
          <p:nvPr/>
        </p:nvSpPr>
        <p:spPr>
          <a:xfrm>
            <a:off x="5513706" y="4457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3</a:t>
            </a:r>
            <a:endParaRPr lang="fr-FR" sz="8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DB61A-C87A-F1E1-A293-3EF207C55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D0C093-707B-8C09-7440-391221C1F14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3F855DB-9E75-7A18-C462-9BAA0102E64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F9E94AC-EBB7-ACB6-1EB9-931971DC761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5C8ECD-77B1-3B89-1EEF-4A92E309167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ADD817F-10E4-147B-DF87-7D7DD98AF7D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C719A5-E9D4-A1E8-E770-987E4DFDF94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BF4C506-DB61-5FA8-56B6-A7B8878B1D23}"/>
              </a:ext>
            </a:extLst>
          </p:cNvPr>
          <p:cNvSpPr txBox="1"/>
          <p:nvPr/>
        </p:nvSpPr>
        <p:spPr>
          <a:xfrm>
            <a:off x="3581400" y="6337637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A35D4C3-0010-665A-993C-8A2065C46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277243"/>
              </p:ext>
            </p:extLst>
          </p:nvPr>
        </p:nvGraphicFramePr>
        <p:xfrm>
          <a:off x="5068156" y="3410573"/>
          <a:ext cx="5760000" cy="61150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000">
                  <a:extLst>
                    <a:ext uri="{9D8B030D-6E8A-4147-A177-3AD203B41FA5}">
                      <a16:colId xmlns:a16="http://schemas.microsoft.com/office/drawing/2014/main" val="2870589559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1556849506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1440000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7940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33120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23698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0EEC0A-B3D9-9546-5232-66793EE08EA6}"/>
              </a:ext>
            </a:extLst>
          </p:cNvPr>
          <p:cNvSpPr txBox="1"/>
          <p:nvPr/>
        </p:nvSpPr>
        <p:spPr>
          <a:xfrm>
            <a:off x="9578696" y="5295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D820F91-FCA1-2715-4079-C9A562B8BA75}"/>
              </a:ext>
            </a:extLst>
          </p:cNvPr>
          <p:cNvSpPr txBox="1"/>
          <p:nvPr/>
        </p:nvSpPr>
        <p:spPr>
          <a:xfrm>
            <a:off x="6863141" y="532183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1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01725A0-519C-CCD4-3C77-BB406E9F54DB}"/>
              </a:ext>
            </a:extLst>
          </p:cNvPr>
          <p:cNvSpPr txBox="1"/>
          <p:nvPr/>
        </p:nvSpPr>
        <p:spPr>
          <a:xfrm>
            <a:off x="9580028" y="64563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B08B956-A41E-87A0-FD60-32EFD6EC01F2}"/>
              </a:ext>
            </a:extLst>
          </p:cNvPr>
          <p:cNvSpPr txBox="1"/>
          <p:nvPr/>
        </p:nvSpPr>
        <p:spPr>
          <a:xfrm>
            <a:off x="8232401" y="64870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0A64CB4-9D68-CD36-A6B9-B03373B1B2C5}"/>
              </a:ext>
            </a:extLst>
          </p:cNvPr>
          <p:cNvSpPr txBox="1"/>
          <p:nvPr/>
        </p:nvSpPr>
        <p:spPr>
          <a:xfrm>
            <a:off x="8385677" y="79033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0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22EE433-FD99-A5C2-A8F3-32399F3F8AB4}"/>
              </a:ext>
            </a:extLst>
          </p:cNvPr>
          <p:cNvSpPr txBox="1"/>
          <p:nvPr/>
        </p:nvSpPr>
        <p:spPr>
          <a:xfrm>
            <a:off x="5663326" y="789511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5083742-CF02-42E4-F443-3709E07F2D02}"/>
              </a:ext>
            </a:extLst>
          </p:cNvPr>
          <p:cNvSpPr txBox="1"/>
          <p:nvPr/>
        </p:nvSpPr>
        <p:spPr>
          <a:xfrm>
            <a:off x="8186867" y="532183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2EEEFBC-9103-B315-A29D-36AF58BDE88E}"/>
              </a:ext>
            </a:extLst>
          </p:cNvPr>
          <p:cNvSpPr txBox="1"/>
          <p:nvPr/>
        </p:nvSpPr>
        <p:spPr>
          <a:xfrm>
            <a:off x="7049397" y="79348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1063E5D-DE14-334E-8B41-209E59067C87}"/>
              </a:ext>
            </a:extLst>
          </p:cNvPr>
          <p:cNvSpPr txBox="1"/>
          <p:nvPr/>
        </p:nvSpPr>
        <p:spPr>
          <a:xfrm>
            <a:off x="6936384" y="647367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00B050"/>
                </a:solidFill>
              </a:rPr>
              <a:t>2</a:t>
            </a:r>
            <a:endParaRPr lang="fr-FR" sz="8000" b="1" dirty="0">
              <a:solidFill>
                <a:srgbClr val="00B05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E7E542D-2BEE-9993-267F-94774624C3C5}"/>
              </a:ext>
            </a:extLst>
          </p:cNvPr>
          <p:cNvSpPr txBox="1"/>
          <p:nvPr/>
        </p:nvSpPr>
        <p:spPr>
          <a:xfrm>
            <a:off x="9677400" y="79009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F9D82FD-D068-5036-BFE0-DBDE9DA6D52A}"/>
              </a:ext>
            </a:extLst>
          </p:cNvPr>
          <p:cNvSpPr txBox="1"/>
          <p:nvPr/>
        </p:nvSpPr>
        <p:spPr>
          <a:xfrm>
            <a:off x="5513706" y="5372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7030A0"/>
                </a:solidFill>
              </a:rPr>
              <a:t>3</a:t>
            </a:r>
            <a:endParaRPr lang="fr-FR" sz="8000" b="1" dirty="0">
              <a:solidFill>
                <a:srgbClr val="7030A0"/>
              </a:solidFill>
            </a:endParaRPr>
          </a:p>
        </p:txBody>
      </p:sp>
      <p:pic>
        <p:nvPicPr>
          <p:cNvPr id="20" name="Image 1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E513438-89DC-836B-BE1B-EAE50B4828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51" y="1184559"/>
            <a:ext cx="1148959" cy="821798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EAE15A44-A8CA-9181-7F78-9EEEAFB5DEF3}"/>
              </a:ext>
            </a:extLst>
          </p:cNvPr>
          <p:cNvSpPr txBox="1"/>
          <p:nvPr/>
        </p:nvSpPr>
        <p:spPr>
          <a:xfrm>
            <a:off x="9691080" y="5003706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14</a:t>
            </a:r>
            <a:endParaRPr lang="fr-FR" sz="2400" b="1" dirty="0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85C33A60-C494-139C-7B1B-61A443AB7882}"/>
              </a:ext>
            </a:extLst>
          </p:cNvPr>
          <p:cNvCxnSpPr/>
          <p:nvPr/>
        </p:nvCxnSpPr>
        <p:spPr>
          <a:xfrm>
            <a:off x="8214021" y="5637805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38D6BA8E-EB88-980A-4FC9-AD616044D811}"/>
              </a:ext>
            </a:extLst>
          </p:cNvPr>
          <p:cNvCxnSpPr/>
          <p:nvPr/>
        </p:nvCxnSpPr>
        <p:spPr>
          <a:xfrm>
            <a:off x="5531335" y="5664547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249E121C-9C0F-8D6E-F506-FEAD04C060ED}"/>
              </a:ext>
            </a:extLst>
          </p:cNvPr>
          <p:cNvSpPr txBox="1"/>
          <p:nvPr/>
        </p:nvSpPr>
        <p:spPr>
          <a:xfrm>
            <a:off x="8362838" y="500370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5</a:t>
            </a:r>
            <a:endParaRPr lang="fr-FR" sz="24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E333FB9-DED4-76A4-9827-375E0C32FCA6}"/>
              </a:ext>
            </a:extLst>
          </p:cNvPr>
          <p:cNvSpPr txBox="1"/>
          <p:nvPr/>
        </p:nvSpPr>
        <p:spPr>
          <a:xfrm>
            <a:off x="6936384" y="501417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11</a:t>
            </a:r>
            <a:endParaRPr lang="fr-FR" sz="2400" b="1" dirty="0"/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3D7348AE-9553-3558-CDEA-237F182C0756}"/>
              </a:ext>
            </a:extLst>
          </p:cNvPr>
          <p:cNvCxnSpPr/>
          <p:nvPr/>
        </p:nvCxnSpPr>
        <p:spPr>
          <a:xfrm>
            <a:off x="9651197" y="5595944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1ADBF7BA-5EAB-DDD6-07B6-9170BD19D354}"/>
              </a:ext>
            </a:extLst>
          </p:cNvPr>
          <p:cNvCxnSpPr/>
          <p:nvPr/>
        </p:nvCxnSpPr>
        <p:spPr>
          <a:xfrm>
            <a:off x="6885902" y="5582046"/>
            <a:ext cx="712420" cy="6380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F07AD6A3-CB3E-2BEC-B7FF-70580D47A795}"/>
              </a:ext>
            </a:extLst>
          </p:cNvPr>
          <p:cNvSpPr txBox="1"/>
          <p:nvPr/>
        </p:nvSpPr>
        <p:spPr>
          <a:xfrm>
            <a:off x="5724564" y="5062835"/>
            <a:ext cx="600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/>
              <a:t>2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197390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حالة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حالة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612978ED-6157-0291-487F-5B87856E249D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1162198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تحضير 347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بيع 289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5A6A12E-4040-6C98-B58C-3B313B0A0C2F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999999 باستعمال النقود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أو مبادلتين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AF45CAE-C7C5-D0F3-F1AB-14AE31531F51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عدد الأرغفة التي لم يتم بيعها (الأرغفة المتبقية)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93EA579-EB0D-9449-1C36-7541C5D71CF9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EEBB7B3-8960-9514-8127-DA67B89B0E9A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599" y="4019736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 إعداد 347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 بيع 289 رغيفا</a:t>
            </a:r>
            <a:endParaRPr lang="ar-SA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المتبقية؟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270728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عليّ أن أقوم بعملية ال</a:t>
            </a:r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عدد الأرغفة المتبقية.</a:t>
            </a:r>
            <a:endParaRPr lang="ar-SA" sz="60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16DB02-B34E-4185-7778-95135150FD62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جيدا. لماذا سنجري عملية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الطرح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4876800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الأرغفة التي تم بيعها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3810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الأرغفة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810000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077200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297358" y="5228725"/>
            <a:ext cx="4129802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سنطرح عدد الأرغفة التي تم بيعها من عدد الأرغفة التي تم إعدادها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289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146976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>
                <a:solidFill>
                  <a:srgbClr val="FF0000"/>
                </a:solidFill>
              </a:rPr>
              <a:t>-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650792" y="4838700"/>
            <a:ext cx="3379407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828788"/>
            <a:ext cx="5638799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الأرغفة التي لم يتم بيعها 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347-289=58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88C2EDB-2565-FA8D-0353-AE84A5481C44}"/>
              </a:ext>
            </a:extLst>
          </p:cNvPr>
          <p:cNvSpPr/>
          <p:nvPr/>
        </p:nvSpPr>
        <p:spPr>
          <a:xfrm>
            <a:off x="7300714" y="3467100"/>
            <a:ext cx="5576567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أعدت مخبزة 347 رغيف خبز، باعت منها 289 رغيفا.</a:t>
            </a:r>
            <a:endParaRPr lang="fr-FR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عدد الأرغفة التي لم يتم بيعها؟</a:t>
            </a: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F0877F1-412C-18BB-9560-56D25ABFDB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343400"/>
            <a:ext cx="13072754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(يتم التصحيح بشكل تفاعلي على السبورة الجانبية)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2" name="Image 41">
            <a:extLst>
              <a:ext uri="{FF2B5EF4-FFF2-40B4-BE49-F238E27FC236}">
                <a16:creationId xmlns:a16="http://schemas.microsoft.com/office/drawing/2014/main" id="{962FF5CC-9C44-EEF0-C7FF-00ADED57CE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853" y="4343400"/>
            <a:ext cx="13072754" cy="4076700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F7FC2E4C-6554-0C90-207D-A2EC96069D4C}"/>
              </a:ext>
            </a:extLst>
          </p:cNvPr>
          <p:cNvSpPr txBox="1"/>
          <p:nvPr/>
        </p:nvSpPr>
        <p:spPr>
          <a:xfrm>
            <a:off x="4124364" y="58236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8694911-273F-5381-06E4-F5B931F3AFB1}"/>
              </a:ext>
            </a:extLst>
          </p:cNvPr>
          <p:cNvSpPr txBox="1"/>
          <p:nvPr/>
        </p:nvSpPr>
        <p:spPr>
          <a:xfrm>
            <a:off x="12443176" y="58236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FB847F2-35F0-F40E-B58B-B04FEDD5697C}"/>
              </a:ext>
            </a:extLst>
          </p:cNvPr>
          <p:cNvSpPr txBox="1"/>
          <p:nvPr/>
        </p:nvSpPr>
        <p:spPr>
          <a:xfrm>
            <a:off x="12494323" y="67028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04E77BF3-576F-28C3-4414-FF64D9882B8E}"/>
              </a:ext>
            </a:extLst>
          </p:cNvPr>
          <p:cNvSpPr txBox="1"/>
          <p:nvPr/>
        </p:nvSpPr>
        <p:spPr>
          <a:xfrm>
            <a:off x="12378439" y="7565542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B24208BD-6888-7F02-EA4D-F4ECC1A8D40B}"/>
              </a:ext>
            </a:extLst>
          </p:cNvPr>
          <p:cNvSpPr txBox="1"/>
          <p:nvPr/>
        </p:nvSpPr>
        <p:spPr>
          <a:xfrm>
            <a:off x="8320090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415698E3-FDD7-D5A5-985B-8616DE02D904}"/>
              </a:ext>
            </a:extLst>
          </p:cNvPr>
          <p:cNvSpPr txBox="1"/>
          <p:nvPr/>
        </p:nvSpPr>
        <p:spPr>
          <a:xfrm>
            <a:off x="6140903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D6E965FA-600C-3C40-64AE-1480897CB077}"/>
              </a:ext>
            </a:extLst>
          </p:cNvPr>
          <p:cNvSpPr txBox="1"/>
          <p:nvPr/>
        </p:nvSpPr>
        <p:spPr>
          <a:xfrm>
            <a:off x="4103448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B5147C4E-4DC8-15E0-9718-FB35ED74C7A7}"/>
              </a:ext>
            </a:extLst>
          </p:cNvPr>
          <p:cNvSpPr txBox="1"/>
          <p:nvPr/>
        </p:nvSpPr>
        <p:spPr>
          <a:xfrm>
            <a:off x="2020528" y="755907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C444E926-AAB5-BB32-D104-7D34C2CE2597}"/>
              </a:ext>
            </a:extLst>
          </p:cNvPr>
          <p:cNvSpPr txBox="1"/>
          <p:nvPr/>
        </p:nvSpPr>
        <p:spPr>
          <a:xfrm>
            <a:off x="4098070" y="6671771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1CF32259-12B3-D307-D246-5182D4136F04}"/>
              </a:ext>
            </a:extLst>
          </p:cNvPr>
          <p:cNvSpPr txBox="1"/>
          <p:nvPr/>
        </p:nvSpPr>
        <p:spPr>
          <a:xfrm>
            <a:off x="6171305" y="6679605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3" name="ZoneTexte 52">
            <a:extLst>
              <a:ext uri="{FF2B5EF4-FFF2-40B4-BE49-F238E27FC236}">
                <a16:creationId xmlns:a16="http://schemas.microsoft.com/office/drawing/2014/main" id="{6C98FE68-7CA8-E589-3629-0FF13CDBF3BA}"/>
              </a:ext>
            </a:extLst>
          </p:cNvPr>
          <p:cNvSpPr txBox="1"/>
          <p:nvPr/>
        </p:nvSpPr>
        <p:spPr>
          <a:xfrm>
            <a:off x="6140903" y="580014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D3676220-472B-B3AD-FFE8-DF765FEA9AD9}"/>
              </a:ext>
            </a:extLst>
          </p:cNvPr>
          <p:cNvSpPr txBox="1"/>
          <p:nvPr/>
        </p:nvSpPr>
        <p:spPr>
          <a:xfrm>
            <a:off x="8262904" y="6692951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0F585BD0-B14D-3266-E6AF-859AE0A8AE31}"/>
              </a:ext>
            </a:extLst>
          </p:cNvPr>
          <p:cNvSpPr txBox="1"/>
          <p:nvPr/>
        </p:nvSpPr>
        <p:spPr>
          <a:xfrm>
            <a:off x="8262904" y="577346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98A8303D-C191-2900-375E-A0C97668BFA2}"/>
              </a:ext>
            </a:extLst>
          </p:cNvPr>
          <p:cNvSpPr txBox="1"/>
          <p:nvPr/>
        </p:nvSpPr>
        <p:spPr>
          <a:xfrm>
            <a:off x="10363200" y="6702866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9B99134F-200A-6289-2F01-485CDD7D9E1A}"/>
              </a:ext>
            </a:extLst>
          </p:cNvPr>
          <p:cNvSpPr txBox="1"/>
          <p:nvPr/>
        </p:nvSpPr>
        <p:spPr>
          <a:xfrm>
            <a:off x="10363200" y="582043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2CD3D235-F5AC-5067-89AB-4824EB9C89EB}"/>
              </a:ext>
            </a:extLst>
          </p:cNvPr>
          <p:cNvSpPr txBox="1"/>
          <p:nvPr/>
        </p:nvSpPr>
        <p:spPr>
          <a:xfrm>
            <a:off x="1997774" y="6692951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3B7EE3AE-612B-8BAD-DE1C-1989E5E57BC6}"/>
              </a:ext>
            </a:extLst>
          </p:cNvPr>
          <p:cNvSpPr txBox="1"/>
          <p:nvPr/>
        </p:nvSpPr>
        <p:spPr>
          <a:xfrm>
            <a:off x="10333747" y="7561610"/>
            <a:ext cx="600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1249945A-462C-CA62-9F42-25598F55F7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7466251" y="4355607"/>
            <a:ext cx="679221" cy="1391763"/>
          </a:xfrm>
          <a:prstGeom prst="rect">
            <a:avLst/>
          </a:prstGeom>
        </p:spPr>
      </p:pic>
      <p:pic>
        <p:nvPicPr>
          <p:cNvPr id="17" name="Image 16" descr="Une image contenant texte, capture d’écran, Rectangle, cercle&#10;&#10;Le contenu généré par l’IA peut être incorrect.">
            <a:extLst>
              <a:ext uri="{FF2B5EF4-FFF2-40B4-BE49-F238E27FC236}">
                <a16:creationId xmlns:a16="http://schemas.microsoft.com/office/drawing/2014/main" id="{B8169E53-FCC9-F09D-DD25-B4128C692EC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721">
            <a:off x="6793967" y="4367805"/>
            <a:ext cx="679221" cy="1391763"/>
          </a:xfrm>
          <a:prstGeom prst="rect">
            <a:avLst/>
          </a:prstGeom>
        </p:spPr>
      </p:pic>
      <p:pic>
        <p:nvPicPr>
          <p:cNvPr id="19" name="Image 18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4303D2-2D7B-5FB6-2BF9-5E51B7530F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6359041" y="4885399"/>
            <a:ext cx="691822" cy="1425101"/>
          </a:xfrm>
          <a:prstGeom prst="rect">
            <a:avLst/>
          </a:prstGeom>
        </p:spPr>
      </p:pic>
      <p:pic>
        <p:nvPicPr>
          <p:cNvPr id="20" name="Image 19" descr="Une image contenant texte, capture d’écran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192EF52B-8BA0-7C7D-D2F3-8BEE88ED2D9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38541">
            <a:off x="5551965" y="4798483"/>
            <a:ext cx="691822" cy="1425101"/>
          </a:xfrm>
          <a:prstGeom prst="rect">
            <a:avLst/>
          </a:prstGeom>
        </p:spPr>
      </p:pic>
      <p:pic>
        <p:nvPicPr>
          <p:cNvPr id="22" name="Image 21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CC925AF7-B9B5-719D-B82D-77B9524250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355" y="5817855"/>
            <a:ext cx="676747" cy="1439388"/>
          </a:xfrm>
          <a:prstGeom prst="rect">
            <a:avLst/>
          </a:prstGeom>
        </p:spPr>
      </p:pic>
      <p:pic>
        <p:nvPicPr>
          <p:cNvPr id="23" name="Image 22" descr="Une image contenant texte, bleu vert, conception, motif&#10;&#10;Le contenu généré par l’IA peut être incorrect.">
            <a:extLst>
              <a:ext uri="{FF2B5EF4-FFF2-40B4-BE49-F238E27FC236}">
                <a16:creationId xmlns:a16="http://schemas.microsoft.com/office/drawing/2014/main" id="{7039C0D5-F103-48A5-E881-451D6FBF25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11" y="6174513"/>
            <a:ext cx="676747" cy="1439388"/>
          </a:xfrm>
          <a:prstGeom prst="rect">
            <a:avLst/>
          </a:prstGeom>
        </p:spPr>
      </p:pic>
      <p:pic>
        <p:nvPicPr>
          <p:cNvPr id="25" name="Image 24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7781F7E4-4E7E-B438-2500-FE7F0A68FA6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437" y="6337774"/>
            <a:ext cx="674698" cy="1406051"/>
          </a:xfrm>
          <a:prstGeom prst="rect">
            <a:avLst/>
          </a:prstGeom>
        </p:spPr>
      </p:pic>
      <p:pic>
        <p:nvPicPr>
          <p:cNvPr id="26" name="Image 25" descr="Une image contenant texte, conception, motif&#10;&#10;Le contenu généré par l’IA peut être incorrect.">
            <a:extLst>
              <a:ext uri="{FF2B5EF4-FFF2-40B4-BE49-F238E27FC236}">
                <a16:creationId xmlns:a16="http://schemas.microsoft.com/office/drawing/2014/main" id="{3AC25FC6-2795-A6FD-C45E-F7FEF9B86F3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770" y="6152077"/>
            <a:ext cx="674698" cy="140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6BEFEBF5-4BE2-1706-BCAE-8A2BA59F8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293" y="3696529"/>
            <a:ext cx="12669715" cy="50302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9978B8A-48AB-17ED-37B2-43E7CB8D9870}"/>
              </a:ext>
            </a:extLst>
          </p:cNvPr>
          <p:cNvSpPr/>
          <p:nvPr/>
        </p:nvSpPr>
        <p:spPr>
          <a:xfrm>
            <a:off x="1524001" y="5295900"/>
            <a:ext cx="4724400" cy="1752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02550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52158-A350-A19D-7AD5-2B31F2F51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E39CB0-D312-BD24-BCA0-5473B017EF1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645096A-B8A9-F57B-5121-5A6EC5F6AE4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CC9687-9493-B2BB-48D9-9C1607AB3033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BFD0A1-47A8-E73F-46C8-C5423576415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7DB4673-8479-5790-8179-E7A9F93D8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293" y="3696529"/>
            <a:ext cx="12669715" cy="5030276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4169161F-97A0-0839-FBCA-6A4E597110F2}"/>
              </a:ext>
            </a:extLst>
          </p:cNvPr>
          <p:cNvSpPr txBox="1"/>
          <p:nvPr/>
        </p:nvSpPr>
        <p:spPr>
          <a:xfrm>
            <a:off x="4343400" y="5372100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35157AE-E0A7-6C29-4AAB-3BBED4B7089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6A33840-367E-F7F1-EFAD-EE0C1E2ED15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2D9FD7AF-2147-352F-7165-D3CFE4AD1176}"/>
              </a:ext>
            </a:extLst>
          </p:cNvPr>
          <p:cNvSpPr/>
          <p:nvPr/>
        </p:nvSpPr>
        <p:spPr>
          <a:xfrm>
            <a:off x="1524001" y="5295900"/>
            <a:ext cx="4724400" cy="1752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49EDA71-7009-E31F-C4AE-6EC96E085C72}"/>
              </a:ext>
            </a:extLst>
          </p:cNvPr>
          <p:cNvSpPr txBox="1"/>
          <p:nvPr/>
        </p:nvSpPr>
        <p:spPr>
          <a:xfrm>
            <a:off x="4343400" y="59010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90 000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EF60C6C-A29B-D9E3-4C40-1DD41A93C3A8}"/>
              </a:ext>
            </a:extLst>
          </p:cNvPr>
          <p:cNvSpPr txBox="1"/>
          <p:nvPr/>
        </p:nvSpPr>
        <p:spPr>
          <a:xfrm>
            <a:off x="1572686" y="59010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80 000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C92682A8-F1A3-DB79-5F63-E630EB1038F7}"/>
              </a:ext>
            </a:extLst>
          </p:cNvPr>
          <p:cNvSpPr txBox="1"/>
          <p:nvPr/>
        </p:nvSpPr>
        <p:spPr>
          <a:xfrm>
            <a:off x="4392086" y="64344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40 000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8162B31-6806-6756-98C4-3E4F4ADA172C}"/>
              </a:ext>
            </a:extLst>
          </p:cNvPr>
          <p:cNvSpPr txBox="1"/>
          <p:nvPr/>
        </p:nvSpPr>
        <p:spPr>
          <a:xfrm>
            <a:off x="1572686" y="64344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37EB4DB-A15B-DE53-CD44-CDF2C91443BE}"/>
              </a:ext>
            </a:extLst>
          </p:cNvPr>
          <p:cNvSpPr txBox="1"/>
          <p:nvPr/>
        </p:nvSpPr>
        <p:spPr>
          <a:xfrm>
            <a:off x="1600200" y="5372100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20 000</a:t>
            </a:r>
          </a:p>
        </p:txBody>
      </p:sp>
    </p:spTree>
    <p:extLst>
      <p:ext uri="{BB962C8B-B14F-4D97-AF65-F5344CB8AC3E}">
        <p14:creationId xmlns:p14="http://schemas.microsoft.com/office/powerpoint/2010/main" val="11493528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" y="4443412"/>
            <a:ext cx="12648813" cy="34432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8053913" y="5295900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3446A83-13C6-A771-0A57-C0B16474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" y="4443412"/>
            <a:ext cx="12648813" cy="344328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909CF4C-36E5-BE42-1F95-07E0B258B542}"/>
              </a:ext>
            </a:extLst>
          </p:cNvPr>
          <p:cNvSpPr/>
          <p:nvPr/>
        </p:nvSpPr>
        <p:spPr>
          <a:xfrm>
            <a:off x="8053913" y="5295900"/>
            <a:ext cx="472440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B24A52-EBCE-8D20-D211-2B4D59E71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2BAD29-0AF0-274F-C972-FDCE99FFA912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1356360" y="712736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923 + 578 = 345</a:t>
            </a: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:القفز على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القفز على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القفز على الأعداد 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(التعرف على القيم المكانية )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E71842C-02C7-CEC2-FD76-648B44010848}"/>
              </a:ext>
            </a:extLst>
          </p:cNvPr>
          <p:cNvGraphicFramePr>
            <a:graphicFrameLocks noGrp="1"/>
          </p:cNvGraphicFramePr>
          <p:nvPr/>
        </p:nvGraphicFramePr>
        <p:xfrm>
          <a:off x="1609434" y="3716802"/>
          <a:ext cx="4191000" cy="49869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7000">
                  <a:extLst>
                    <a:ext uri="{9D8B030D-6E8A-4147-A177-3AD203B41FA5}">
                      <a16:colId xmlns:a16="http://schemas.microsoft.com/office/drawing/2014/main" val="2887371048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18636439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3457993848"/>
                    </a:ext>
                  </a:extLst>
                </a:gridCol>
              </a:tblGrid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428265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369741"/>
                  </a:ext>
                </a:extLst>
              </a:tr>
              <a:tr h="1662331"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4800" b="1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  <a:endParaRPr lang="fr-FR" sz="4800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604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الطرح بمبادلة أو مبادلتين باستخدام النقود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القفز على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 جدول الطرح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النقود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26834</TotalTime>
  <Words>1772</Words>
  <Application>Microsoft Office PowerPoint</Application>
  <PresentationFormat>Personnalisé</PresentationFormat>
  <Paragraphs>493</Paragraphs>
  <Slides>59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59</vt:i4>
      </vt:variant>
    </vt:vector>
  </HeadingPairs>
  <TitlesOfParts>
    <vt:vector size="66" baseType="lpstr">
      <vt:lpstr>Microsoft Uighur</vt:lpstr>
      <vt:lpstr>Calibri</vt:lpstr>
      <vt:lpstr>Dosis</vt:lpstr>
      <vt:lpstr>Arial</vt:lpstr>
      <vt:lpstr>IBM Plex Sans Arabic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211</cp:revision>
  <dcterms:created xsi:type="dcterms:W3CDTF">2006-08-16T00:00:00Z</dcterms:created>
  <dcterms:modified xsi:type="dcterms:W3CDTF">2025-09-12T20:07:30Z</dcterms:modified>
  <dc:identifier>DAFtlvZnwz4</dc:identifier>
</cp:coreProperties>
</file>