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70"/>
  </p:notesMasterIdLst>
  <p:sldIdLst>
    <p:sldId id="257" r:id="rId3"/>
    <p:sldId id="2134808553" r:id="rId4"/>
    <p:sldId id="2134808554" r:id="rId5"/>
    <p:sldId id="2134808552" r:id="rId6"/>
    <p:sldId id="2134805392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34808446" r:id="rId16"/>
    <p:sldId id="2134808459" r:id="rId17"/>
    <p:sldId id="2134808450" r:id="rId18"/>
    <p:sldId id="2134808530" r:id="rId19"/>
    <p:sldId id="2134808531" r:id="rId20"/>
    <p:sldId id="2134808509" r:id="rId21"/>
    <p:sldId id="2134808566" r:id="rId22"/>
    <p:sldId id="2134808588" r:id="rId23"/>
    <p:sldId id="2134808460" r:id="rId24"/>
    <p:sldId id="2134808453" r:id="rId25"/>
    <p:sldId id="2134808537" r:id="rId26"/>
    <p:sldId id="2134808538" r:id="rId27"/>
    <p:sldId id="2134808589" r:id="rId28"/>
    <p:sldId id="2134808576" r:id="rId29"/>
    <p:sldId id="2134808590" r:id="rId30"/>
    <p:sldId id="2134808577" r:id="rId31"/>
    <p:sldId id="2134808591" r:id="rId32"/>
    <p:sldId id="2134808592" r:id="rId33"/>
    <p:sldId id="2134808595" r:id="rId34"/>
    <p:sldId id="2134808593" r:id="rId35"/>
    <p:sldId id="2134808550" r:id="rId36"/>
    <p:sldId id="2134808543" r:id="rId37"/>
    <p:sldId id="2134808454" r:id="rId38"/>
    <p:sldId id="2134808542" r:id="rId39"/>
    <p:sldId id="2134808491" r:id="rId40"/>
    <p:sldId id="2134808578" r:id="rId41"/>
    <p:sldId id="2134808579" r:id="rId42"/>
    <p:sldId id="2134808560" r:id="rId43"/>
    <p:sldId id="2134808580" r:id="rId44"/>
    <p:sldId id="2134808581" r:id="rId45"/>
    <p:sldId id="2134808561" r:id="rId46"/>
    <p:sldId id="2134808582" r:id="rId47"/>
    <p:sldId id="2134808583" r:id="rId48"/>
    <p:sldId id="2134808584" r:id="rId49"/>
    <p:sldId id="2134808585" r:id="rId50"/>
    <p:sldId id="2134808586" r:id="rId51"/>
    <p:sldId id="2134808467" r:id="rId52"/>
    <p:sldId id="2147482528" r:id="rId53"/>
    <p:sldId id="2147482529" r:id="rId54"/>
    <p:sldId id="2147482530" r:id="rId55"/>
    <p:sldId id="2147482531" r:id="rId56"/>
    <p:sldId id="2147482532" r:id="rId57"/>
    <p:sldId id="2147482533" r:id="rId58"/>
    <p:sldId id="2147482534" r:id="rId59"/>
    <p:sldId id="2147482535" r:id="rId60"/>
    <p:sldId id="2134808461" r:id="rId61"/>
    <p:sldId id="2147482536" r:id="rId62"/>
    <p:sldId id="2134808691" r:id="rId63"/>
    <p:sldId id="2134808503" r:id="rId64"/>
    <p:sldId id="2134808504" r:id="rId65"/>
    <p:sldId id="2134804345" r:id="rId66"/>
    <p:sldId id="2147482487" r:id="rId67"/>
    <p:sldId id="2134804381" r:id="rId68"/>
    <p:sldId id="2134804382" r:id="rId69"/>
  </p:sldIdLst>
  <p:sldSz cx="13716000" cy="10287000"/>
  <p:notesSz cx="6858000" cy="9144000"/>
  <p:embeddedFontLst>
    <p:embeddedFont>
      <p:font typeface="29LT Bukra Regular" panose="020B0604020202020204" charset="0"/>
      <p:regular r:id="rId71"/>
    </p:embeddedFont>
    <p:embeddedFont>
      <p:font typeface="Carelia" panose="020B0604020202020204" charset="0"/>
      <p:regular r:id="rId72"/>
    </p:embeddedFont>
    <p:embeddedFont>
      <p:font typeface="Dosis" pitchFamily="2" charset="0"/>
      <p:regular r:id="rId73"/>
      <p:bold r:id="rId74"/>
    </p:embeddedFont>
    <p:embeddedFont>
      <p:font typeface="Dubai" panose="020B0503030403030204" pitchFamily="34" charset="-78"/>
      <p:regular r:id="rId75"/>
      <p:bold r:id="rId76"/>
    </p:embeddedFont>
    <p:embeddedFont>
      <p:font typeface="IBM Plex Sans Arabic" panose="020B0604020202020204" charset="-78"/>
      <p:regular r:id="rId77"/>
    </p:embeddedFont>
    <p:embeddedFont>
      <p:font typeface="Microsoft Uighur" panose="02000000000000000000" pitchFamily="2" charset="-78"/>
      <p:regular r:id="rId78"/>
      <p:bold r:id="rId79"/>
    </p:embeddedFont>
    <p:embeddedFont>
      <p:font typeface="Montserrat" panose="00000500000000000000" pitchFamily="2" charset="0"/>
      <p:regular r:id="rId80"/>
      <p:bold r:id="rId81"/>
      <p:italic r:id="rId82"/>
      <p:boldItalic r:id="rId83"/>
    </p:embeddedFont>
    <p:embeddedFont>
      <p:font typeface="Montserrat Light" panose="00000400000000000000" pitchFamily="2" charset="0"/>
      <p:regular r:id="rId84"/>
      <p:italic r:id="rId85"/>
    </p:embeddedFont>
    <p:embeddedFont>
      <p:font typeface="Montserrat Medium" panose="00000600000000000000" pitchFamily="2" charset="0"/>
      <p:regular r:id="rId86"/>
      <p:italic r:id="rId8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000000"/>
    <a:srgbClr val="829D4A"/>
    <a:srgbClr val="02BDC9"/>
    <a:srgbClr val="F98F51"/>
    <a:srgbClr val="0097B2"/>
    <a:srgbClr val="4AC283"/>
    <a:srgbClr val="3D8FA5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14.fntdata"/><Relationship Id="rId89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4.fntdata"/><Relationship Id="rId79" Type="http://schemas.openxmlformats.org/officeDocument/2006/relationships/font" Target="fonts/font9.fntdata"/><Relationship Id="rId5" Type="http://schemas.openxmlformats.org/officeDocument/2006/relationships/slide" Target="slides/slide3.xml"/><Relationship Id="rId90" Type="http://schemas.openxmlformats.org/officeDocument/2006/relationships/theme" Target="theme/theme1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2.fntdata"/><Relationship Id="rId80" Type="http://schemas.openxmlformats.org/officeDocument/2006/relationships/font" Target="fonts/font10.fntdata"/><Relationship Id="rId85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5.fntdata"/><Relationship Id="rId83" Type="http://schemas.openxmlformats.org/officeDocument/2006/relationships/font" Target="fonts/font13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3.fntdata"/><Relationship Id="rId78" Type="http://schemas.openxmlformats.org/officeDocument/2006/relationships/font" Target="fonts/font8.fntdata"/><Relationship Id="rId81" Type="http://schemas.openxmlformats.org/officeDocument/2006/relationships/font" Target="fonts/font11.fntdata"/><Relationship Id="rId86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6.fntdata"/><Relationship Id="rId7" Type="http://schemas.openxmlformats.org/officeDocument/2006/relationships/slide" Target="slides/slide5.xml"/><Relationship Id="rId71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7.fntdata"/><Relationship Id="rId61" Type="http://schemas.openxmlformats.org/officeDocument/2006/relationships/slide" Target="slides/slide59.xml"/><Relationship Id="rId82" Type="http://schemas.openxmlformats.org/officeDocument/2006/relationships/font" Target="fonts/font12.fntdata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758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260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2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43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711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036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655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392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94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72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984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2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927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270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3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4.png"/><Relationship Id="rId5" Type="http://schemas.openxmlformats.org/officeDocument/2006/relationships/image" Target="../media/image25.png"/><Relationship Id="rId4" Type="http://schemas.openxmlformats.org/officeDocument/2006/relationships/image" Target="../media/image9.sv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9.sv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49.png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62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5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5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4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9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1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من يذكرني 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لباقي المتعلمين لإبداء رأيهم حول إجابة زميلهم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3771900"/>
            <a:ext cx="283300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 من طرف أحد التلاميذ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113209 باستعمال جدول التفكيك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486400" y="7903369"/>
            <a:ext cx="22860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113 209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flipH="1"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252834" y="7903369"/>
            <a:ext cx="2391972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113 209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16971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35F1D4-B2C8-7530-249B-FAEE432713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6934" y="4284198"/>
            <a:ext cx="1514475" cy="7867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D2C7A-44D6-4944-8106-E48BA307D0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7780" y="4275640"/>
            <a:ext cx="1057275" cy="76416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D03D932-8B6B-B90E-E2B2-61920A56D4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3942" y="5724824"/>
            <a:ext cx="609600" cy="9038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F191A6-C8C0-8C83-EA1E-993D3B41A7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3942" y="4349207"/>
            <a:ext cx="1228725" cy="73292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9AD6A-1E6C-6DFE-CA41-8C6C10C30F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6875" y="3067457"/>
            <a:ext cx="1743075" cy="88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C8AA427-4303-FC47-E7D7-14DE074EF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9581" y="3924801"/>
            <a:ext cx="1743075" cy="8816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B435D-68A6-93BB-F789-67B8AEA8FC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1" y="5275314"/>
            <a:ext cx="1476375" cy="85725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2D90522-2160-C897-FCC4-F1C4F44310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4316" y="3827613"/>
            <a:ext cx="1228725" cy="87908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07B694-8421-879D-F58F-BEB352608A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866" y="5174384"/>
            <a:ext cx="1019175" cy="92302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18E9B04-E0BE-8FB9-16DB-790E1B8235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3915" y="3889899"/>
            <a:ext cx="628650" cy="10287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BF963A-DC9B-2326-8D40-859BA25C81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2147" y="5210249"/>
            <a:ext cx="790575" cy="88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3733800" y="3434190"/>
            <a:ext cx="58674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410199" y="7903369"/>
            <a:ext cx="242284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961 452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21620" y="6743700"/>
            <a:ext cx="4588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91399A3-DF75-AED1-6377-61EE0D930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9581" y="3924801"/>
            <a:ext cx="1743075" cy="8816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7B04E6E-2350-F5CE-0ECF-74A63FC233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6281" y="5275314"/>
            <a:ext cx="1476375" cy="85725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9559296-054E-11B2-A011-15408D21DB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4316" y="3827613"/>
            <a:ext cx="1228725" cy="87908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8A2C966-5B77-AAC4-9F73-61E6D224E7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866" y="5174384"/>
            <a:ext cx="1019175" cy="92302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870472-66EA-2E3C-C982-586F492E6F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3915" y="3889899"/>
            <a:ext cx="628650" cy="10287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0286A39-E753-9AA5-630F-8F5AE451DF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2147" y="5210249"/>
            <a:ext cx="790575" cy="88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9FF0-A34F-8A0F-F096-B449183E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F80DE7-8CCB-F32D-FD88-344C3F6C0A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761496-CF19-F16C-940E-F109B94CCBD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67A404-D026-4BF0-F181-32BD157A030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EF77565-C192-6751-579B-B5F430A1EDBB}"/>
              </a:ext>
            </a:extLst>
          </p:cNvPr>
          <p:cNvSpPr txBox="1"/>
          <p:nvPr/>
        </p:nvSpPr>
        <p:spPr>
          <a:xfrm>
            <a:off x="2286000" y="863026"/>
            <a:ext cx="10153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 أعداد أخرى (في حدود 3 أعداد) تتم كتابتها على الألواح. يطلب من أحد المتعلمين(إجابته صحيحة)  المرور إلى السبورة ثم يصحح باقي المتعلمين أخطاءهم.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5E6359-CE9F-92D4-04F0-467C56C694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4C922F0-FBC9-C49A-2763-2936B29393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943C92F-6509-9D12-7946-139A437F97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2EFD54E-8CA6-E7D6-DCB4-6E51BA85AB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19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القسمة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باستخدام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حزم و 3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لمريم ويطلب منها عدها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4542973"/>
            <a:ext cx="7568555" cy="5041009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245C630-9B08-4D9D-9013-F20AE13E96A7}"/>
              </a:ext>
            </a:extLst>
          </p:cNvPr>
          <p:cNvCxnSpPr>
            <a:cxnSpLocks/>
          </p:cNvCxnSpPr>
          <p:nvPr/>
        </p:nvCxnSpPr>
        <p:spPr>
          <a:xfrm>
            <a:off x="1838596" y="550973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C0AA1A3-712D-1F7D-621F-E9FDC5FA7510}"/>
              </a:ext>
            </a:extLst>
          </p:cNvPr>
          <p:cNvSpPr txBox="1"/>
          <p:nvPr/>
        </p:nvSpPr>
        <p:spPr>
          <a:xfrm>
            <a:off x="632114" y="501962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مريم أن توزع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 التي تتوفر عليها بالتساوي على 3 أصدقاء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2896"/>
            <a:ext cx="7568555" cy="5039609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546C88-3925-D2A5-E46A-EEFCFDE36C70}"/>
              </a:ext>
            </a:extLst>
          </p:cNvPr>
          <p:cNvCxnSpPr>
            <a:cxnSpLocks/>
          </p:cNvCxnSpPr>
          <p:nvPr/>
        </p:nvCxnSpPr>
        <p:spPr>
          <a:xfrm>
            <a:off x="1879801" y="497705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D0F646C-74C4-8B66-E676-9EC9D71BE99B}"/>
              </a:ext>
            </a:extLst>
          </p:cNvPr>
          <p:cNvSpPr txBox="1"/>
          <p:nvPr/>
        </p:nvSpPr>
        <p:spPr>
          <a:xfrm>
            <a:off x="673319" y="448694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القسمة باستعمال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856"/>
            <a:chOff x="5423146" y="2984386"/>
            <a:chExt cx="6552918" cy="6335856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6906"/>
              <a:ext cx="6552918" cy="4363336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القسمة باستخدام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8197F-C40C-0151-0D3E-035392A07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E29495-EE2F-28B1-1BE6-9D38C27C027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AEBC30-A1B7-3A40-A057-C0FB6F1469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A1ABDF-316F-1920-C4BB-AF7C89CFA82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68E1E6-E800-A01C-9C1A-559E10F961BB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وإنجاز عملية القسمة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استعن بالشرائح الموالية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75F27A8-76EE-548F-D616-1B6501EB2E0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50D46B-69A7-6680-6D90-42A5A0898C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3A4B73A8-A465-1CFF-5B92-39FDC307A9ED}"/>
              </a:ext>
            </a:extLst>
          </p:cNvPr>
          <p:cNvGrpSpPr/>
          <p:nvPr/>
        </p:nvGrpSpPr>
        <p:grpSpPr>
          <a:xfrm>
            <a:off x="5412814" y="3606459"/>
            <a:ext cx="6552918" cy="6335856"/>
            <a:chOff x="5423146" y="2984386"/>
            <a:chExt cx="6552918" cy="6335856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B3B9CAB-A0A0-769E-8387-0281282EA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98B23CE-013E-EEEF-BD04-4AE0E98E4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6906"/>
              <a:ext cx="6552918" cy="4363336"/>
            </a:xfrm>
            <a:prstGeom prst="rect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EDF91CC6-0720-1B65-0F80-9FFFC4300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46" y="4974275"/>
            <a:ext cx="2993578" cy="224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0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B075-6F98-BF13-0ED0-0BD8A8711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581DEB-5330-9EB6-E401-A5AF8CC2465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E9AA46-298C-58D3-83A4-32E9F672D62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7A57A1-6885-088F-F19D-5C9F31EC3BD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DCA798-DAFC-EDF9-BBF4-8F83C69A963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سنتعلم كيف ننجز عملية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6861B-6BDF-49AD-7E5A-6B906CA9E2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7C8282-8602-1154-4B83-51A8EA381D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9C6CBAC-0720-CDA1-6AE4-06874E0EB39F}"/>
              </a:ext>
            </a:extLst>
          </p:cNvPr>
          <p:cNvSpPr txBox="1"/>
          <p:nvPr/>
        </p:nvSpPr>
        <p:spPr>
          <a:xfrm>
            <a:off x="5434562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554BEAB-7080-02B0-2714-AE725119110F}"/>
              </a:ext>
            </a:extLst>
          </p:cNvPr>
          <p:cNvSpPr txBox="1"/>
          <p:nvPr/>
        </p:nvSpPr>
        <p:spPr>
          <a:xfrm>
            <a:off x="7269668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5D4A58-0EDF-F268-9708-2EE25CD47712}"/>
              </a:ext>
            </a:extLst>
          </p:cNvPr>
          <p:cNvSpPr txBox="1"/>
          <p:nvPr/>
        </p:nvSpPr>
        <p:spPr>
          <a:xfrm>
            <a:off x="4306126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2B0C26-7EF8-6625-1AA0-6A47E1DCFFE4}"/>
              </a:ext>
            </a:extLst>
          </p:cNvPr>
          <p:cNvSpPr txBox="1"/>
          <p:nvPr/>
        </p:nvSpPr>
        <p:spPr>
          <a:xfrm>
            <a:off x="6352113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÷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203110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69299-ED20-B2EE-7320-A7FD61C4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395B8A0-829E-8C2A-7FE8-263F35222E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BC9D69-FE41-FAD6-585A-48EE73ED1F8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D6834B-8F6A-D161-9660-7640C2FC5C81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01169DE-9312-8C7E-A963-B2399B3B7B4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 هو المقسوم و3 هو المقسوم عليه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أولا 43 على اليسار و 3 على اليمين يفصل بينهما رمز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EB437F-1C55-B588-C01B-3C591DE1674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478718-D5EE-CC14-7D56-00A82BD235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0BD9489-CF5F-49DB-C536-A4860DD655A4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AC63D8B-E029-A73F-3937-8B57CDC4DBD9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0BA1921-9A18-9FC6-3EBB-07662B61F3E9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8B527024-30BE-5790-9313-41DD22B2E5C1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78D75E9-3355-A121-435F-48F85FF1FCB1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5257645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426372" y="863026"/>
            <a:ext cx="12013246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أبدأ القسمة من رقم العشرات.  أتساءل كم من 3 توجد في 4؟ أو ما العدد الذي أضربه في 3 فأحصل على جداء يساوي أو أصغر من 4؟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في 3 يساوي 3 وهو أصغر من 4، أكتب 1 في الخارج و 3 تحت 4 وأنجز عملية الطرح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106585"/>
                </a:solidFill>
              </a:rPr>
              <a:t>4</a:t>
            </a:r>
            <a:endParaRPr lang="fr-FR" sz="8000" b="1" dirty="0">
              <a:solidFill>
                <a:srgbClr val="106585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3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0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53609-8DBF-0F76-A761-B5F13E10E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9B2EFD-EEF9-7FC7-D9CB-C65A4DDF728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EF817A-647B-6B2F-8D6A-E4F00FA9DB2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1FA04AB-ADC4-D68F-47BB-D749A61E12F0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FAF9CA-30D2-2A0F-82F5-61D14156FCC6}"/>
              </a:ext>
            </a:extLst>
          </p:cNvPr>
          <p:cNvSpPr txBox="1"/>
          <p:nvPr/>
        </p:nvSpPr>
        <p:spPr>
          <a:xfrm>
            <a:off x="533400" y="863026"/>
            <a:ext cx="11906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أنزل رقم الوحدات وأتابع القسمة. كم من 3 توجد في 13؟ نلاحظ أن 4 في 3 تساوي 12، أكتب 4 في الخارج و12 تحت 13 ثم أنجز عملية الطرح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BC1F0A-F6F3-163A-DFC3-31531328612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50F4B6-AC6B-D429-92DE-DAD8F3D422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C6384A1-DA4B-198A-8AF1-2DF23EDF6700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9A0DB2-199A-D56B-71EA-B0FEF90D05A5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106585"/>
                </a:solidFill>
              </a:rPr>
              <a:t>3</a:t>
            </a:r>
            <a:endParaRPr lang="fr-FR" sz="8000" b="1" dirty="0">
              <a:solidFill>
                <a:srgbClr val="106585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6083389-9E60-338B-62C9-BF52FA317650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212F53A-E316-9E59-628C-6CF72FE5D2B4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550D33-0E41-2B7F-1F8D-B00059C2F350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9583071-8042-F17F-5653-DD7F5E5AB37E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EC45315-1283-EB58-3EAB-2B068C6E715E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22C141B-FA16-6C2D-7189-6FA9DC3601F7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8891213-90AA-1E03-2014-15FDD1B079F5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85C05EE0-110B-8202-A2BD-817485FCFF6C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0000"/>
                </a:solidFill>
              </a:rPr>
              <a:t>1</a:t>
            </a:r>
            <a:endParaRPr lang="fr-FR" sz="8000" b="1" dirty="0">
              <a:solidFill>
                <a:srgbClr val="000000"/>
              </a:solidFill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9F69A21-7A01-BD2E-EA8D-F87CA0A040E2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0421628-E2D7-8EB8-31FC-9728DE9E4CC0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106585"/>
                </a:solidFill>
              </a:rPr>
              <a:t>3</a:t>
            </a:r>
            <a:endParaRPr lang="fr-FR" sz="8000" b="1" dirty="0">
              <a:solidFill>
                <a:srgbClr val="106585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DF9EDF2-C3D0-CE75-DC1E-3BFB19553C38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4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11D6808-AB4F-92B4-461F-B4E101E76943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5044109-90B6-FBD9-A00F-EDBA0CF4C614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8540CEB-BF09-AEB3-0237-1F6C454147AC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A62767CF-807F-81E9-B56D-D0411EE1B585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4CF2EE7A-3EBE-C456-CC51-14B68C3AD5A2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0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448D92D-0183-49BA-9343-E51073ABC1FE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</a:t>
            </a:r>
            <a:endParaRPr lang="fr-FR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61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15935-D79E-1094-CBDB-694D3C3F5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4F0D0-8912-F9AA-E7F4-64828554808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AD715-32EA-EC85-F080-81646296272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915725-2968-1C43-BB6F-BF61315B47F1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EB7D5AB-E823-A357-7001-113232277C5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قمت بقسمة 43 على 3 فحصلت على الخارج 14 والباقي 1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AE75B-5BB2-D354-E452-8F5C0AC632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1387E5-154A-C9EC-2E7E-6EF01D567B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3793CE1-5062-5E1A-FFCC-21A11F896D36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DD77F19-0415-462D-CFD8-C31ADFD74E77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CB7490C-A4B9-70AF-E4D0-08A12D1FEAD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93A2BE2-2C89-F147-2BF1-60B8B9F8E422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DA56539D-AF03-B8AB-5140-AB6ED1F0D3D5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26AE30-4790-056B-44B4-A882638FD1CA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6ADA5C-D02F-89DC-E951-77F635799DF1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B18434-77D3-0BAE-820B-2FCDAB71CE53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0290ED3-4FCD-F8C0-1D64-FAC3A0B2347F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65F4F8FE-C079-81FF-E6A6-468A11D994FD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7F7AC5C-270F-F7AE-8A0D-7CC4D3D48B9C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36C275B1-2D5E-C3CA-93EE-6D0FAF17CD1D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819FE20-D891-B52E-A6C7-033FD0E091B0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084C1C5-4696-90FF-D49E-9C819528B6CC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1B8934F-8C28-1FD9-A771-214BD198E2CE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0832BE6-609F-09CE-539D-A39B956A28CF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36D2AB1-61B6-8D2A-11D4-A7A9F3B5567E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9F4C853-231D-E759-4191-0A4F8B24D2E7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A414F100-B60B-C0A8-0721-D82E49990B01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11416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AAD5E-C10C-F33A-274D-2302227CD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E94943-34BA-DAFB-459E-95367893E55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AFF6B7-F1B1-7443-B7FF-AF94EE8FCA3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7F627D-3D00-9D8B-74A7-D92CCD8BC0D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59A114-629C-48EC-3D9F-EDFDC64D4DC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خذزا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ألواحكم وأنجزوا العملية التالية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F3841C-CCA6-3815-C07B-75630A56AB4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E1056-215F-4FBF-7C0D-8621802E4D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EE77B9A-36BF-7937-182A-F741047890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88F9C3-E338-47EC-EB66-4434C03F218F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BC3EDDC-6915-2765-71FE-96A3D77059ED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524DEA4-B982-6743-4CF9-FE301EB1CBCD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6C76BE9-27E1-1FE8-5D8C-D2E16F6F3F01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FE2B9FD-41CC-41D4-0D1B-62DADF87EC59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697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B3412-7F18-F2DE-40B6-1A1FBBE49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7D6507-0EEF-CF65-9B3C-D4FFFBC79B8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42C8B-559B-486B-8056-DFF094DAC1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83B276-329A-D86A-2D15-EB97E7515B1A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B3F85A-05B6-97FE-406F-375100459CD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7C895C-4CF7-6C78-4BAC-675C4CB800E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CD66B4F-5440-2059-B2F0-537A4E8A16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1DAB92-0286-4553-76BC-179C1CA3FDF7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F0D81EA-48AD-FFCE-9EF6-760508A5219D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A330159-06E8-BE1A-2DB4-29AB1B553320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D7C817C-6AF0-66A7-6404-6730D362F0AB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263F18E0-C218-316A-7FC9-B9D0F2EFA058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DF198C-D235-A69D-07AA-E74080057B17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C43907-C841-E364-E26A-AB64FD06167C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9A82955-3464-6BC8-FC8D-1D6F91CC6E1F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CC43E8F-96A9-CD2F-8127-949AEEC61758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838B08E9-6047-498F-47E6-FCD6F9ADC5BB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D066019-7192-C880-2D65-795087B69CF5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54401A65-D3DE-5409-4E20-DBCBF05650A5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B9481F0-87C4-09BE-B941-C0A0848A1F5E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9980958-855C-66E7-2A24-1A97292558C2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630A43A-521C-7636-C7A3-C5E3FDA6DB16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951FFCC-F1B3-9BBC-946F-3095A7353F5D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1381EF7-F288-413A-EFE8-229E10628B1D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956ECB94-4872-292F-62E9-8AAE321C1173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20D1DAD2-5E2B-2F2C-B736-518E3BFB0C26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6674C38-C48C-9743-3DAC-066C209A0D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42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المقسوم على اليمين والمقسوم عليه على اليسار وبينهما رمز 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أبدأ القسمة من العشرات؛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رقم الوحدات وأتابع القسمة؛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82319" y="803455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914400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أتحقق من أن الباقي أصغر من المقسوم عليه.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838201" y="3900537"/>
            <a:ext cx="12115800" cy="48937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2857500"/>
            <a:ext cx="5232405" cy="61032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(رقمان على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المدرسة على 84 قاموسا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سيتم توزيعها على 7 أقسام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عدد القواميس التي ستوضع في كل قسم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المدرسة على 84 قاموسا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سيتم توزيعها على 7 أقسام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219200" y="6561652"/>
            <a:ext cx="56387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ال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القواميس التي ستوضع في كل قسم.</a:t>
            </a:r>
            <a:endParaRPr kumimoji="0" lang="ar-S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الأقسام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القواميس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في كل قسم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عدد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القواميس التي حصلت عليها المدرسة على عدد الأقسام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7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394486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القواميس في كل قسم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القواميس التي ستوضع في كل قسم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حصلت مدرسة على هبة عبارة عن 84 قاموسا، سيتم توزيعها على 7 أقسام تتوفر عليها المدرسة.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القواميس التي ستوضع في كل قسم؟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القواميس في كل قسم 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84 ÷ 7 =12</a:t>
            </a:r>
            <a:endParaRPr kumimoji="0" lang="ar-SA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19C852C-F58E-91AB-A87A-C9E987272A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4609906"/>
            <a:ext cx="2126957" cy="26656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977E725-5433-26F0-2524-669625F67CE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015" t="11904" r="882"/>
          <a:stretch>
            <a:fillRect/>
          </a:stretch>
        </p:blipFill>
        <p:spPr>
          <a:xfrm>
            <a:off x="7386646" y="4741560"/>
            <a:ext cx="1018262" cy="141493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6AE9E2-65C6-1C70-E07F-1314C8A449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807" y="6230365"/>
            <a:ext cx="1079941" cy="99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خدوا كراساتكم سننجز التمارين الصفحة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28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F43DFF-B41F-9CFE-0B56-7E06E5821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0" y="4376737"/>
            <a:ext cx="12915737" cy="37739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1D684-BAAC-204E-5E35-AB45F7B1A65E}"/>
              </a:ext>
            </a:extLst>
          </p:cNvPr>
          <p:cNvSpPr/>
          <p:nvPr/>
        </p:nvSpPr>
        <p:spPr>
          <a:xfrm>
            <a:off x="1219200" y="5143500"/>
            <a:ext cx="4800600" cy="3271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1356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0B63C10-E72D-E9AF-8D86-6F386E455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0" y="4376737"/>
            <a:ext cx="12915737" cy="37739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64A6AA-27D1-43FE-18A8-D649A2B96D3A}"/>
              </a:ext>
            </a:extLst>
          </p:cNvPr>
          <p:cNvSpPr/>
          <p:nvPr/>
        </p:nvSpPr>
        <p:spPr>
          <a:xfrm>
            <a:off x="1219200" y="5143500"/>
            <a:ext cx="4800600" cy="3271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479D8AC-8D01-D296-B9E0-024B5D861BDC}"/>
              </a:ext>
            </a:extLst>
          </p:cNvPr>
          <p:cNvSpPr txBox="1"/>
          <p:nvPr/>
        </p:nvSpPr>
        <p:spPr>
          <a:xfrm>
            <a:off x="5166360" y="583948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93EB84-5485-754F-34C9-F0A45386569F}"/>
              </a:ext>
            </a:extLst>
          </p:cNvPr>
          <p:cNvSpPr txBox="1"/>
          <p:nvPr/>
        </p:nvSpPr>
        <p:spPr>
          <a:xfrm>
            <a:off x="5113815" y="6604216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F2F11B-420B-8D31-B814-6FBFC3DE696D}"/>
              </a:ext>
            </a:extLst>
          </p:cNvPr>
          <p:cNvSpPr txBox="1"/>
          <p:nvPr/>
        </p:nvSpPr>
        <p:spPr>
          <a:xfrm>
            <a:off x="5113815" y="736348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7FB50CD-7CFA-DB0C-AE9C-A85D60A8DF2D}"/>
              </a:ext>
            </a:extLst>
          </p:cNvPr>
          <p:cNvSpPr txBox="1"/>
          <p:nvPr/>
        </p:nvSpPr>
        <p:spPr>
          <a:xfrm>
            <a:off x="2720340" y="7354477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53CC057-353A-D504-FD2D-C9772E39390F}"/>
              </a:ext>
            </a:extLst>
          </p:cNvPr>
          <p:cNvSpPr txBox="1"/>
          <p:nvPr/>
        </p:nvSpPr>
        <p:spPr>
          <a:xfrm>
            <a:off x="2720340" y="655829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8505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أتمموا ملء الجدول كما هو مطلوب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DD75DE4-B23F-0CB4-D07D-2DA29045A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46" y="3162300"/>
            <a:ext cx="12837006" cy="472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457200" y="4914900"/>
            <a:ext cx="12669715" cy="1179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898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7BD4E36-A8E9-0FDB-C981-8E5039EE2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46" y="3162300"/>
            <a:ext cx="12837006" cy="472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4C1B9E-803C-30D0-2DB9-CC48E8525098}"/>
              </a:ext>
            </a:extLst>
          </p:cNvPr>
          <p:cNvSpPr/>
          <p:nvPr/>
        </p:nvSpPr>
        <p:spPr>
          <a:xfrm>
            <a:off x="457200" y="4914900"/>
            <a:ext cx="12669715" cy="1179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6C054D-4439-19DB-EB34-CDAAFD184C13}"/>
              </a:ext>
            </a:extLst>
          </p:cNvPr>
          <p:cNvSpPr txBox="1"/>
          <p:nvPr/>
        </p:nvSpPr>
        <p:spPr>
          <a:xfrm>
            <a:off x="6161014" y="4953000"/>
            <a:ext cx="4735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ألفان وأربع مئة وواحد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A120EE-F086-3537-3492-CC4AC6935FF2}"/>
              </a:ext>
            </a:extLst>
          </p:cNvPr>
          <p:cNvSpPr txBox="1"/>
          <p:nvPr/>
        </p:nvSpPr>
        <p:spPr>
          <a:xfrm>
            <a:off x="1276952" y="4953000"/>
            <a:ext cx="347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2 000 + 400 + 1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1574B7-2275-67EF-2B85-D815865F5493}"/>
              </a:ext>
            </a:extLst>
          </p:cNvPr>
          <p:cNvSpPr txBox="1"/>
          <p:nvPr/>
        </p:nvSpPr>
        <p:spPr>
          <a:xfrm>
            <a:off x="1251552" y="5476220"/>
            <a:ext cx="347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5 000 + 100 + 20 + 3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D9062E-2364-91A4-63D5-80AE306E3E12}"/>
              </a:ext>
            </a:extLst>
          </p:cNvPr>
          <p:cNvSpPr txBox="1"/>
          <p:nvPr/>
        </p:nvSpPr>
        <p:spPr>
          <a:xfrm>
            <a:off x="11411245" y="5476220"/>
            <a:ext cx="126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5 123</a:t>
            </a:r>
          </a:p>
        </p:txBody>
      </p:sp>
    </p:spTree>
    <p:extLst>
      <p:ext uri="{BB962C8B-B14F-4D97-AF65-F5344CB8AC3E}">
        <p14:creationId xmlns:p14="http://schemas.microsoft.com/office/powerpoint/2010/main" val="30851875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التمرين 3 صفحة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28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B5617EF-306F-F4BA-52EA-F87DE5599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7" y="4375847"/>
            <a:ext cx="13052870" cy="37394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2895600" y="5295900"/>
            <a:ext cx="5410200" cy="2590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2272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بشكل تفاعلي على السبورة الجانبية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C32B03-DA78-5449-0BF9-386A2C67D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375847"/>
            <a:ext cx="13100124" cy="37394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F0884F9-C941-CAD2-D8A8-5AFB177D203A}"/>
              </a:ext>
            </a:extLst>
          </p:cNvPr>
          <p:cNvSpPr/>
          <p:nvPr/>
        </p:nvSpPr>
        <p:spPr>
          <a:xfrm>
            <a:off x="2895600" y="5295900"/>
            <a:ext cx="5410200" cy="2590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797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حل المسألة </a:t>
            </a:r>
            <a:r>
              <a:rPr kumimoji="0" lang="ar-MA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المحددة </a:t>
            </a:r>
            <a:r>
              <a:rPr kumimoji="0" lang="ar-SA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659" y="3977395"/>
            <a:ext cx="13116558" cy="44427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609600" y="4991100"/>
            <a:ext cx="6090920" cy="3429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5348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72F043-D97D-D374-D94C-87D753C57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659" y="3977395"/>
            <a:ext cx="13116558" cy="4442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C44F0B-EB5D-EADC-17D1-4D2BCE053BC0}"/>
              </a:ext>
            </a:extLst>
          </p:cNvPr>
          <p:cNvSpPr/>
          <p:nvPr/>
        </p:nvSpPr>
        <p:spPr>
          <a:xfrm>
            <a:off x="609600" y="4991100"/>
            <a:ext cx="6090920" cy="3429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619760" y="736348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÷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8603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المعداد الورقي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القسمة (رقمان على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F1F75FB9-D9BE-F130-83FF-7296A8187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145B92-F844-6614-734D-7FBEEC1F33C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1">
            <a:extLst>
              <a:ext uri="{FF2B5EF4-FFF2-40B4-BE49-F238E27FC236}">
                <a16:creationId xmlns:a16="http://schemas.microsoft.com/office/drawing/2014/main" id="{6D137682-20D0-4659-9956-E4406F540E01}"/>
              </a:ext>
            </a:extLst>
          </p:cNvPr>
          <p:cNvSpPr txBox="1"/>
          <p:nvPr/>
        </p:nvSpPr>
        <p:spPr>
          <a:xfrm>
            <a:off x="857250" y="6809835"/>
            <a:ext cx="11836479" cy="1338828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40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هل يمكنك توزيع 12 خشيبة بالتساوي على تلميذين، 3 تلاميذ، 4 تلاميذ، 5 تلاميذ ثم 6 تلاميذ؟</a:t>
            </a:r>
            <a:endParaRPr lang="en-IN" sz="40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3531DE3-06A5-5DC9-B7BA-8E6B68C2FD5D}"/>
              </a:ext>
            </a:extLst>
          </p:cNvPr>
          <p:cNvGrpSpPr/>
          <p:nvPr/>
        </p:nvGrpSpPr>
        <p:grpSpPr>
          <a:xfrm>
            <a:off x="3048254" y="3432986"/>
            <a:ext cx="7619492" cy="2767611"/>
            <a:chOff x="4829838" y="1874222"/>
            <a:chExt cx="2069960" cy="1843088"/>
          </a:xfrm>
        </p:grpSpPr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F2853A81-E3CF-6305-4BA2-1FCD35718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305" y="1874222"/>
              <a:ext cx="85725" cy="184308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8626FD7-A47B-BCFE-457F-662D23B1F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882" y="1874222"/>
              <a:ext cx="85725" cy="1843088"/>
            </a:xfrm>
            <a:prstGeom prst="rect">
              <a:avLst/>
            </a:prstGeom>
          </p:spPr>
        </p:pic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1D620BA3-3F7A-B78B-EBCB-03AEF3860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593" y="1874222"/>
              <a:ext cx="85725" cy="1843088"/>
            </a:xfrm>
            <a:prstGeom prst="rect">
              <a:avLst/>
            </a:prstGeom>
          </p:spPr>
        </p:pic>
        <p:pic>
          <p:nvPicPr>
            <p:cNvPr id="14" name="Picture 16">
              <a:extLst>
                <a:ext uri="{FF2B5EF4-FFF2-40B4-BE49-F238E27FC236}">
                  <a16:creationId xmlns:a16="http://schemas.microsoft.com/office/drawing/2014/main" id="{5E49C6AA-CCD8-2913-10B7-73AD3CF0B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9496" y="1874222"/>
              <a:ext cx="85725" cy="1843088"/>
            </a:xfrm>
            <a:prstGeom prst="rect">
              <a:avLst/>
            </a:prstGeom>
          </p:spPr>
        </p:pic>
        <p:pic>
          <p:nvPicPr>
            <p:cNvPr id="15" name="Picture 18">
              <a:extLst>
                <a:ext uri="{FF2B5EF4-FFF2-40B4-BE49-F238E27FC236}">
                  <a16:creationId xmlns:a16="http://schemas.microsoft.com/office/drawing/2014/main" id="{114DAFED-9C32-1B20-A509-EAB53F90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4073" y="1874222"/>
              <a:ext cx="85725" cy="1843088"/>
            </a:xfrm>
            <a:prstGeom prst="rect">
              <a:avLst/>
            </a:prstGeom>
          </p:spPr>
        </p:pic>
        <p:pic>
          <p:nvPicPr>
            <p:cNvPr id="16" name="Picture 20">
              <a:extLst>
                <a:ext uri="{FF2B5EF4-FFF2-40B4-BE49-F238E27FC236}">
                  <a16:creationId xmlns:a16="http://schemas.microsoft.com/office/drawing/2014/main" id="{A5047DAD-1CE0-BC8A-4F61-11F84D9A7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785" y="1874222"/>
              <a:ext cx="85725" cy="1843088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047D5519-3740-3563-5B93-B3FA24E0E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662" y="1874222"/>
              <a:ext cx="85725" cy="1843088"/>
            </a:xfrm>
            <a:prstGeom prst="rect">
              <a:avLst/>
            </a:prstGeom>
          </p:spPr>
        </p:pic>
        <p:pic>
          <p:nvPicPr>
            <p:cNvPr id="18" name="Picture 22">
              <a:extLst>
                <a:ext uri="{FF2B5EF4-FFF2-40B4-BE49-F238E27FC236}">
                  <a16:creationId xmlns:a16="http://schemas.microsoft.com/office/drawing/2014/main" id="{8FB2EE82-3F52-3444-9CFA-4AD308323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238" y="1874222"/>
              <a:ext cx="85725" cy="1843088"/>
            </a:xfrm>
            <a:prstGeom prst="rect">
              <a:avLst/>
            </a:prstGeom>
          </p:spPr>
        </p:pic>
        <p:pic>
          <p:nvPicPr>
            <p:cNvPr id="19" name="Picture 23">
              <a:extLst>
                <a:ext uri="{FF2B5EF4-FFF2-40B4-BE49-F238E27FC236}">
                  <a16:creationId xmlns:a16="http://schemas.microsoft.com/office/drawing/2014/main" id="{B03D549C-A5BA-FF9F-4FFC-9507130B2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4950" y="1874222"/>
              <a:ext cx="85725" cy="1843088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6428432E-BCE5-EC98-70ED-FA8A9A213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9838" y="1874222"/>
              <a:ext cx="85725" cy="1843088"/>
            </a:xfrm>
            <a:prstGeom prst="rect">
              <a:avLst/>
            </a:prstGeom>
          </p:spPr>
        </p:pic>
        <p:pic>
          <p:nvPicPr>
            <p:cNvPr id="21" name="Picture 28">
              <a:extLst>
                <a:ext uri="{FF2B5EF4-FFF2-40B4-BE49-F238E27FC236}">
                  <a16:creationId xmlns:a16="http://schemas.microsoft.com/office/drawing/2014/main" id="{5FD92058-1039-B8D6-C219-9EC67ABCB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4415" y="1874222"/>
              <a:ext cx="85725" cy="1843088"/>
            </a:xfrm>
            <a:prstGeom prst="rect">
              <a:avLst/>
            </a:prstGeom>
          </p:spPr>
        </p:pic>
        <p:pic>
          <p:nvPicPr>
            <p:cNvPr id="22" name="Picture 29">
              <a:extLst>
                <a:ext uri="{FF2B5EF4-FFF2-40B4-BE49-F238E27FC236}">
                  <a16:creationId xmlns:a16="http://schemas.microsoft.com/office/drawing/2014/main" id="{91C9D03F-9CE6-26AD-C828-4C7C23BE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127" y="1874222"/>
              <a:ext cx="85725" cy="1843088"/>
            </a:xfrm>
            <a:prstGeom prst="rect">
              <a:avLst/>
            </a:prstGeom>
          </p:spPr>
        </p:pic>
      </p:grpSp>
      <p:sp>
        <p:nvSpPr>
          <p:cNvPr id="27" name="Google Shape;146;p4">
            <a:extLst>
              <a:ext uri="{FF2B5EF4-FFF2-40B4-BE49-F238E27FC236}">
                <a16:creationId xmlns:a16="http://schemas.microsoft.com/office/drawing/2014/main" id="{67CC62F9-BFD3-8798-5396-27D17FFC013D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الخشيبات</a:t>
            </a:r>
          </a:p>
        </p:txBody>
      </p:sp>
    </p:spTree>
    <p:extLst>
      <p:ext uri="{BB962C8B-B14F-4D97-AF65-F5344CB8AC3E}">
        <p14:creationId xmlns:p14="http://schemas.microsoft.com/office/powerpoint/2010/main" val="25457961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F1F75FB9-D9BE-F130-83FF-7296A8187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145B92-F844-6614-734D-7FBEEC1F33CE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CADD3B5-D994-02E9-A540-78C9F7A67112}"/>
              </a:ext>
            </a:extLst>
          </p:cNvPr>
          <p:cNvSpPr/>
          <p:nvPr/>
        </p:nvSpPr>
        <p:spPr>
          <a:xfrm>
            <a:off x="4698444" y="3110335"/>
            <a:ext cx="8698230" cy="5146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  <a:tabLst>
                <a:tab pos="874395" algn="l"/>
                <a:tab pos="875109" algn="l"/>
              </a:tabLst>
            </a:pPr>
            <a:r>
              <a:rPr lang="fr-FR" sz="315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بعد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شرح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جميع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الأمثلة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يتعرف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المتعلم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)ة(على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كيفية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وضع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التقنية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الاعتيادية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للقسمة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ومكان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كتابة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عناصر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القسمة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المقسوم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والمقسوم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عليه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والخارج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والباقي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دون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الخوض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تسمية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كل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عنصر</a:t>
            </a:r>
            <a:r>
              <a:rPr lang="fr-FR" sz="315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منها</a:t>
            </a:r>
            <a:r>
              <a:rPr lang="fr-FR" sz="3150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  <a:tabLst>
                <a:tab pos="874395" algn="l"/>
                <a:tab pos="875109" algn="l"/>
              </a:tabLst>
            </a:pP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يمكن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للميسر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إنجاز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r-MA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إلى</a:t>
            </a:r>
            <a:r>
              <a:rPr lang="ar-MA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أمثلة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أمام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جماعة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الفصل</a:t>
            </a:r>
            <a:r>
              <a:rPr lang="fr-FR" sz="3150" spc="-6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ومن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ثم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ينتقل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إلى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تتبع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الإنجاز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إطار</a:t>
            </a:r>
            <a:r>
              <a:rPr lang="fr-FR" sz="315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مجموعات</a:t>
            </a:r>
            <a:r>
              <a:rPr lang="fr-FR" sz="315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صغرى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3150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وممارسات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3150" spc="-6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فردية</a:t>
            </a:r>
            <a:r>
              <a:rPr lang="fr-FR" sz="3150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sz="31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19">
            <a:extLst>
              <a:ext uri="{FF2B5EF4-FFF2-40B4-BE49-F238E27FC236}">
                <a16:creationId xmlns:a16="http://schemas.microsoft.com/office/drawing/2014/main" id="{89503259-2F2B-B47C-175E-B0AB5ADD1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94" y="3431756"/>
            <a:ext cx="4400549" cy="4735301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5018B74A-7D9E-5724-1F71-AC5DF62CA42E}"/>
              </a:ext>
            </a:extLst>
          </p:cNvPr>
          <p:cNvSpPr txBox="1">
            <a:spLocks/>
          </p:cNvSpPr>
          <p:nvPr/>
        </p:nvSpPr>
        <p:spPr>
          <a:xfrm>
            <a:off x="16976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الخشيبات</a:t>
            </a:r>
          </a:p>
        </p:txBody>
      </p:sp>
    </p:spTree>
    <p:extLst>
      <p:ext uri="{BB962C8B-B14F-4D97-AF65-F5344CB8AC3E}">
        <p14:creationId xmlns:p14="http://schemas.microsoft.com/office/powerpoint/2010/main" val="15866820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27106</TotalTime>
  <Words>2286</Words>
  <Application>Microsoft Office PowerPoint</Application>
  <PresentationFormat>Personnalisé</PresentationFormat>
  <Paragraphs>540</Paragraphs>
  <Slides>67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67</vt:i4>
      </vt:variant>
    </vt:vector>
  </HeadingPairs>
  <TitlesOfParts>
    <vt:vector size="83" baseType="lpstr">
      <vt:lpstr>Montserrat</vt:lpstr>
      <vt:lpstr>Arial</vt:lpstr>
      <vt:lpstr>Dosis</vt:lpstr>
      <vt:lpstr>Microsoft Uighur</vt:lpstr>
      <vt:lpstr>Times New Roman</vt:lpstr>
      <vt:lpstr>Symbol</vt:lpstr>
      <vt:lpstr>Montserrat Medium</vt:lpstr>
      <vt:lpstr>IBM Plex Sans Arabic</vt:lpstr>
      <vt:lpstr>Calibri Light</vt:lpstr>
      <vt:lpstr>Calibri</vt:lpstr>
      <vt:lpstr>Carelia</vt:lpstr>
      <vt:lpstr>Dubai</vt:lpstr>
      <vt:lpstr>Montserrat Light</vt:lpstr>
      <vt:lpstr>29LT Bukra Regular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225</cp:revision>
  <dcterms:created xsi:type="dcterms:W3CDTF">2006-08-16T00:00:00Z</dcterms:created>
  <dcterms:modified xsi:type="dcterms:W3CDTF">2025-10-03T12:13:51Z</dcterms:modified>
  <dc:identifier>DAFtlvZnwz4</dc:identifier>
</cp:coreProperties>
</file>