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69"/>
  </p:notesMasterIdLst>
  <p:sldIdLst>
    <p:sldId id="257" r:id="rId3"/>
    <p:sldId id="2134808553" r:id="rId4"/>
    <p:sldId id="2134808554" r:id="rId5"/>
    <p:sldId id="2134808552" r:id="rId6"/>
    <p:sldId id="2134805392" r:id="rId7"/>
    <p:sldId id="2134805155" r:id="rId8"/>
    <p:sldId id="2134808443" r:id="rId9"/>
    <p:sldId id="2134808556" r:id="rId10"/>
    <p:sldId id="386" r:id="rId11"/>
    <p:sldId id="2134808444" r:id="rId12"/>
    <p:sldId id="2134808674" r:id="rId13"/>
    <p:sldId id="2134805396" r:id="rId14"/>
    <p:sldId id="2134808570" r:id="rId15"/>
    <p:sldId id="2134808446" r:id="rId16"/>
    <p:sldId id="2134808459" r:id="rId17"/>
    <p:sldId id="2134808450" r:id="rId18"/>
    <p:sldId id="2134808530" r:id="rId19"/>
    <p:sldId id="2134808531" r:id="rId20"/>
    <p:sldId id="2134808509" r:id="rId21"/>
    <p:sldId id="2134808566" r:id="rId22"/>
    <p:sldId id="2134808588" r:id="rId23"/>
    <p:sldId id="2134808460" r:id="rId24"/>
    <p:sldId id="2134808453" r:id="rId25"/>
    <p:sldId id="2134808537" r:id="rId26"/>
    <p:sldId id="2134808538" r:id="rId27"/>
    <p:sldId id="2134808589" r:id="rId28"/>
    <p:sldId id="2134808576" r:id="rId29"/>
    <p:sldId id="2134808590" r:id="rId30"/>
    <p:sldId id="2134808577" r:id="rId31"/>
    <p:sldId id="2134808591" r:id="rId32"/>
    <p:sldId id="2134808592" r:id="rId33"/>
    <p:sldId id="2134808595" r:id="rId34"/>
    <p:sldId id="2134808593" r:id="rId35"/>
    <p:sldId id="2134808550" r:id="rId36"/>
    <p:sldId id="2134808543" r:id="rId37"/>
    <p:sldId id="2134808454" r:id="rId38"/>
    <p:sldId id="2134808542" r:id="rId39"/>
    <p:sldId id="2134808491" r:id="rId40"/>
    <p:sldId id="2134808578" r:id="rId41"/>
    <p:sldId id="2134808579" r:id="rId42"/>
    <p:sldId id="2134808560" r:id="rId43"/>
    <p:sldId id="2134808580" r:id="rId44"/>
    <p:sldId id="2134808581" r:id="rId45"/>
    <p:sldId id="2134808561" r:id="rId46"/>
    <p:sldId id="2134808582" r:id="rId47"/>
    <p:sldId id="2134808583" r:id="rId48"/>
    <p:sldId id="2134808584" r:id="rId49"/>
    <p:sldId id="2134808585" r:id="rId50"/>
    <p:sldId id="2134808586" r:id="rId51"/>
    <p:sldId id="2134808467" r:id="rId52"/>
    <p:sldId id="2134808499" r:id="rId53"/>
    <p:sldId id="2134808468" r:id="rId54"/>
    <p:sldId id="2134808474" r:id="rId55"/>
    <p:sldId id="2134808558" r:id="rId56"/>
    <p:sldId id="2134808472" r:id="rId57"/>
    <p:sldId id="2134808501" r:id="rId58"/>
    <p:sldId id="2134808518" r:id="rId59"/>
    <p:sldId id="2134808569" r:id="rId60"/>
    <p:sldId id="2147482536" r:id="rId61"/>
    <p:sldId id="2134808691" r:id="rId62"/>
    <p:sldId id="2134808503" r:id="rId63"/>
    <p:sldId id="2134808504" r:id="rId64"/>
    <p:sldId id="2134804345" r:id="rId65"/>
    <p:sldId id="2147482487" r:id="rId66"/>
    <p:sldId id="2134804381" r:id="rId67"/>
    <p:sldId id="2134804382" r:id="rId68"/>
  </p:sldIdLst>
  <p:sldSz cx="13716000" cy="10287000"/>
  <p:notesSz cx="6858000" cy="9144000"/>
  <p:embeddedFontLst>
    <p:embeddedFont>
      <p:font typeface="29LT Bukra Regular" panose="020B0604020202020204" charset="0"/>
      <p:regular r:id="rId70"/>
    </p:embeddedFont>
    <p:embeddedFont>
      <p:font typeface="Carelia" panose="020B0604020202020204" charset="0"/>
      <p:regular r:id="rId71"/>
    </p:embeddedFont>
    <p:embeddedFont>
      <p:font typeface="Dosis" pitchFamily="2" charset="0"/>
      <p:regular r:id="rId72"/>
      <p:bold r:id="rId73"/>
    </p:embeddedFont>
    <p:embeddedFont>
      <p:font typeface="Dubai" panose="020B0503030403030204" pitchFamily="34" charset="-78"/>
      <p:regular r:id="rId74"/>
      <p:bold r:id="rId75"/>
    </p:embeddedFont>
    <p:embeddedFont>
      <p:font typeface="IBM Plex Sans Arabic" panose="020B0604020202020204" charset="-78"/>
      <p:regular r:id="rId76"/>
    </p:embeddedFont>
    <p:embeddedFont>
      <p:font typeface="Microsoft Uighur" panose="02000000000000000000" pitchFamily="2" charset="-78"/>
      <p:regular r:id="rId77"/>
      <p:bold r:id="rId78"/>
    </p:embeddedFont>
    <p:embeddedFont>
      <p:font typeface="Montserrat" panose="00000500000000000000" pitchFamily="2" charset="0"/>
      <p:regular r:id="rId79"/>
      <p:bold r:id="rId80"/>
      <p:italic r:id="rId81"/>
      <p:boldItalic r:id="rId82"/>
    </p:embeddedFont>
    <p:embeddedFont>
      <p:font typeface="Montserrat Light" panose="00000400000000000000" pitchFamily="2" charset="0"/>
      <p:regular r:id="rId83"/>
      <p:italic r:id="rId84"/>
    </p:embeddedFont>
    <p:embeddedFont>
      <p:font typeface="Montserrat Medium" panose="00000600000000000000" pitchFamily="2" charset="0"/>
      <p:regular r:id="rId85"/>
      <p:italic r:id="rId8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000000"/>
    <a:srgbClr val="829D4A"/>
    <a:srgbClr val="02BDC9"/>
    <a:srgbClr val="F98F51"/>
    <a:srgbClr val="0097B2"/>
    <a:srgbClr val="4AC283"/>
    <a:srgbClr val="3D8FA5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font" Target="fonts/font15.fntdata"/><Relationship Id="rId89" Type="http://schemas.openxmlformats.org/officeDocument/2006/relationships/theme" Target="theme/theme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5.fntdata"/><Relationship Id="rId79" Type="http://schemas.openxmlformats.org/officeDocument/2006/relationships/font" Target="fonts/font10.fntdata"/><Relationship Id="rId5" Type="http://schemas.openxmlformats.org/officeDocument/2006/relationships/slide" Target="slides/slide3.xml"/><Relationship Id="rId90" Type="http://schemas.openxmlformats.org/officeDocument/2006/relationships/tableStyles" Target="tableStyles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8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3.fntdata"/><Relationship Id="rId80" Type="http://schemas.openxmlformats.org/officeDocument/2006/relationships/font" Target="fonts/font11.fntdata"/><Relationship Id="rId85" Type="http://schemas.openxmlformats.org/officeDocument/2006/relationships/font" Target="fonts/font1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openxmlformats.org/officeDocument/2006/relationships/font" Target="fonts/font14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font" Target="fonts/font12.fntdata"/><Relationship Id="rId86" Type="http://schemas.openxmlformats.org/officeDocument/2006/relationships/font" Target="fonts/font1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7.fntdata"/><Relationship Id="rId7" Type="http://schemas.openxmlformats.org/officeDocument/2006/relationships/slide" Target="slides/slide5.xml"/><Relationship Id="rId71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font" Target="fonts/font13.fntdata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03/10/2025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7583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2600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1A7D-133A-C7BA-56F0-FA5259A55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17977-2114-8769-90D3-24A916D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FD0DF-2F7C-4822-77AD-0F3908F4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959EE-46B8-70D4-AAD2-1EED90C2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EE603-8AC5-62D8-40DB-71E4F804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278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0B05-AE0D-C0A6-993B-BEEEA4D9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3F8C-2FA1-99D0-42E2-4E48A168E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2BAF6-8D2B-E9B5-7791-8E66FF69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AB19E-7906-140B-9F51-C32F2123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CAD24-F178-81A6-6D9A-CF01BF12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436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D564-84B5-86E7-115E-F55658D54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08"/>
            <a:ext cx="11830050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527C3-460A-283D-5920-9720C9859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5"/>
            <a:ext cx="11830050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A59D4-027F-8CBE-5422-4F5C3747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2F1D5-935B-9A0E-4D5B-A5555693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537EC-8FA4-669A-0227-9286C253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711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B1A8-7534-9F2B-EE7E-243597D73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DBEA-85C1-6821-9DAD-80C197D1A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6D35F-6426-DCDC-7FD1-969A9C9BE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FDCF5-88B6-3275-4126-7DF39F9B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8BCF0-0953-206C-BEDC-86525F7D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1A3C4-7DBF-6ACC-7B2E-D7EB83C5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6036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7838A-B38A-7D81-7135-6775BCAB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88"/>
            <a:ext cx="1183005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4F29-D0FA-AF8F-1200-28B19CC80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5"/>
            <a:ext cx="5802510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77517-2A09-8356-725B-E4F5C27AF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3"/>
            <a:ext cx="5802510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0CA60-C8A9-95A4-A811-16063AF8F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2521745"/>
            <a:ext cx="5831087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1DEBB-336F-0C2C-200C-A303C85E3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3757613"/>
            <a:ext cx="5831087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DF03B-31AD-EA1B-F705-1B955B9F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7AF87-2B70-7831-24D9-757DB921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C9090C-A3A0-8996-00BF-4C87AB5E4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655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122B-589B-75E1-EEF5-360470CB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0C526-01BF-2678-FC3F-57E6B2CD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6AC3B-610F-95F6-1333-8748B31F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A35C6-9A41-8B82-4892-2A99A459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3926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20A9E8-7908-1260-3348-E55AF96BA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2726B-AD8A-B55C-1C59-F028EC2BC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BD0E3-4A2F-B68F-0D2E-B50439E7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2945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FF7B-DDAE-EF54-5B92-FD501220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2F47-A16E-4816-238B-7970F7926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20B14-7611-2175-A553-108549621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203B8-DCAF-0CDA-17AC-4131BA35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EABE8-1034-2E11-57E6-536A8145D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B5A67-99A1-AF6F-EE71-5A3F4BE5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8724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87DF-05E6-FF46-D444-52E565E9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DDEE1-2F69-51BE-B875-00F7CCF4B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F25769-1055-6E36-0171-F107295AC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F11B4-5019-D5E8-9932-DACFAAFE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E3999-7D4A-226D-9BF1-254F1183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6996B-8DF5-A997-D8A2-BEFBEF1A3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2984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3E3F6-7846-90CD-92FA-684562CA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C1EBC-60B2-9345-3633-69C116B7B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DC100-35C2-F87E-AECE-6F43CE0A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F89B8-62CF-2AB2-3340-71A4402E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C5BCB-E35A-F406-0A50-79C1B592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229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0AF2E-B9D9-E3CC-9559-789A57BBC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2" y="547688"/>
            <a:ext cx="2957513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CEF40B-56E7-6359-4B41-D37D4F6C1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8"/>
            <a:ext cx="8701088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89521-DDEC-DF4F-76CD-DEA501485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E2D56-F0DC-0F44-81EC-2A262D88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274EB-77BA-A83F-7ABD-C2AD5EC4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927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2709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00543A-A2CB-78C2-5526-670A96E34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88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0BFC9-483D-ED92-86CD-0929AAA65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37933-9631-11C8-8942-6DCF0E2BC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47678-CA23-0578-E4A5-F98CB9DA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5BF07-A173-6F24-54E9-D1B79183F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34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A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25.png"/><Relationship Id="rId4" Type="http://schemas.openxmlformats.org/officeDocument/2006/relationships/image" Target="../media/image9.svg"/><Relationship Id="rId9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9.svg"/><Relationship Id="rId7" Type="http://schemas.openxmlformats.org/officeDocument/2006/relationships/image" Target="../media/image5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9.svg"/><Relationship Id="rId7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49.png"/><Relationship Id="rId9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9.svg"/><Relationship Id="rId7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62.png"/><Relationship Id="rId9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65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65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7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4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8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0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قسمة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255124" y="8573782"/>
            <a:ext cx="919617" cy="103297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540188" y="8562828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B2B27-118F-DEA1-F362-02C38555951E}"/>
              </a:ext>
            </a:extLst>
          </p:cNvPr>
          <p:cNvSpPr txBox="1"/>
          <p:nvPr/>
        </p:nvSpPr>
        <p:spPr>
          <a:xfrm>
            <a:off x="6857998" y="1835872"/>
            <a:ext cx="5352008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165CCD-46FF-FE25-453E-7AF182E9305E}"/>
              </a:ext>
            </a:extLst>
          </p:cNvPr>
          <p:cNvSpPr txBox="1"/>
          <p:nvPr/>
        </p:nvSpPr>
        <p:spPr>
          <a:xfrm>
            <a:off x="5842000" y="3794425"/>
            <a:ext cx="6342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0739E-9B8C-1C63-E686-5E57C8B2BC80}"/>
              </a:ext>
            </a:extLst>
          </p:cNvPr>
          <p:cNvSpPr txBox="1"/>
          <p:nvPr/>
        </p:nvSpPr>
        <p:spPr>
          <a:xfrm>
            <a:off x="6742541" y="65151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85A0A-EDA7-8EB2-B798-7E337D3FEB99}"/>
              </a:ext>
            </a:extLst>
          </p:cNvPr>
          <p:cNvSpPr txBox="1"/>
          <p:nvPr/>
        </p:nvSpPr>
        <p:spPr>
          <a:xfrm>
            <a:off x="6918894" y="5326308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20" name="Image 1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2397712-BFAD-D814-8113-EFB8D705C7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5" y="5219700"/>
            <a:ext cx="1605951" cy="133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3EF25361-A158-7E1F-5A91-24CE73C47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19300"/>
            <a:ext cx="1605949" cy="133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76AF1CE-2D6B-D4E2-4837-8C2AFC970FD5}"/>
              </a:ext>
            </a:extLst>
          </p:cNvPr>
          <p:cNvSpPr txBox="1"/>
          <p:nvPr/>
        </p:nvSpPr>
        <p:spPr>
          <a:xfrm>
            <a:off x="6815044" y="72009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C875BAF-609C-39A3-4865-C3794971BE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1" y="3543300"/>
            <a:ext cx="1745837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71D8915-E39B-34C5-7A8D-C89416D501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52" y="6667500"/>
            <a:ext cx="1745838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06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1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275854" y="863026"/>
            <a:ext cx="1216376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بمراجعة جداول الضرب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خذوا ألواحكم، سننجز ج</a:t>
            </a:r>
            <a:r>
              <a:rPr kumimoji="0" lang="ar-MA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سريعة.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يطرح الأستاذ ج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المتعلمين يكتبون النتيجة فقط على الألواح (في حدود 10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الأكثر)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ستقومون الآن بتحديات ثنائية باستعمال جداول الضرب. سيمسك تلميذ جدول الضرب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" b="50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من يذكرني 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جدول التفكيك.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لباقي المتعلمين لإبداء رأيهم حول إجابة زميلهم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54990" y="2602110"/>
            <a:ext cx="6564968" cy="7230788"/>
            <a:chOff x="5527145" y="2366668"/>
            <a:chExt cx="6564968" cy="7230788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527145" y="2366668"/>
              <a:ext cx="6293024" cy="3304211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9195" y="5230551"/>
              <a:ext cx="6552918" cy="4366905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D59B8DF-4CC9-365B-AD18-0708D1BA17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0366" y="2986007"/>
            <a:ext cx="2126957" cy="26656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3771900"/>
            <a:ext cx="283300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التفكيك من طرف أحد التلاميذ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84312 باستعمال جدول التفكيك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817310" y="7903369"/>
            <a:ext cx="165029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84 312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>
            <a:off x="6638908" y="6743700"/>
            <a:ext cx="3547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3276600" y="2595466"/>
            <a:ext cx="6934200" cy="46816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562600" y="7903369"/>
            <a:ext cx="1738497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84 312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431849" y="7277100"/>
            <a:ext cx="0" cy="6262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35F1D4-B2C8-7530-249B-FAEE432713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509" y="4187031"/>
            <a:ext cx="1457325" cy="98107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2DD2C7A-44D6-4944-8106-E48BA307D0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1780" y="4171950"/>
            <a:ext cx="1049274" cy="9715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13107B6-3A82-6A08-FBFF-4AD69D2F69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5309" y="5701369"/>
            <a:ext cx="809625" cy="92956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D03D932-8B6B-B90E-E2B2-61920A56D4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44806" y="5750160"/>
            <a:ext cx="609600" cy="96089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2F191A6-C8C0-8C83-EA1E-993D3B41A7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6659" y="4263231"/>
            <a:ext cx="1203291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C8AA427-4303-FC47-E7D7-14DE074EFB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9581" y="3879862"/>
            <a:ext cx="1743075" cy="97155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EB435D-68A6-93BB-F789-67B8AEA8FC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6281" y="5249294"/>
            <a:ext cx="1476375" cy="90929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2D90522-2160-C897-FCC4-F1C4F44310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4316" y="3827613"/>
            <a:ext cx="1228725" cy="87908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F07B694-8421-879D-F58F-BEB352608A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3866" y="5164410"/>
            <a:ext cx="1019175" cy="94297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818E9B04-E0BE-8FB9-16DB-790E1B8235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3915" y="3889899"/>
            <a:ext cx="628650" cy="10287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BF963A-DC9B-2326-8D40-859BA25C81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32147" y="5202510"/>
            <a:ext cx="79057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3733800" y="3434190"/>
            <a:ext cx="58674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410199" y="7903369"/>
            <a:ext cx="2422841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781 932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 flipH="1">
            <a:off x="6621620" y="6743700"/>
            <a:ext cx="4588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6" b="5996"/>
          <a:stretch/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D7D63B4-331C-7A0A-AABF-0A15185015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9581" y="3879862"/>
            <a:ext cx="1743075" cy="9715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D1D0AD2-404E-E21E-8295-128C90D3CC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6281" y="5249294"/>
            <a:ext cx="1476375" cy="90929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0877779-47F8-7980-ACC1-36D9FA8960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4316" y="3827613"/>
            <a:ext cx="1228725" cy="87908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C0D5360-54F8-C44A-C561-828ADF8393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3866" y="5164410"/>
            <a:ext cx="1019175" cy="94297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7A5313F-99AB-B469-B4E8-7F9571A536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3915" y="3889899"/>
            <a:ext cx="628650" cy="10287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DED22BA-ACA4-64E5-1D82-477262FC21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32147" y="5202510"/>
            <a:ext cx="79057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C9FF0-A34F-8A0F-F096-B449183E5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F80DE7-8CCB-F32D-FD88-344C3F6C0A5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761496-CF19-F16C-940E-F109B94CCBD4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267A404-D026-4BF0-F181-32BD157A0308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EF77565-C192-6751-579B-B5F430A1EDBB}"/>
              </a:ext>
            </a:extLst>
          </p:cNvPr>
          <p:cNvSpPr txBox="1"/>
          <p:nvPr/>
        </p:nvSpPr>
        <p:spPr>
          <a:xfrm>
            <a:off x="2286000" y="863026"/>
            <a:ext cx="10153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يملي الأستاذ أعداد أخرى (في حدود 3 أعداد) تتم كتابتها على الألواح. يطلب من أحد المتعلمين(إجابته صحيحة)  المرور إلى السبورة ثم يصحح باقي المتعلمين أخطاءهم.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45E6359-CE9F-92D4-04F0-467C56C6949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4C922F0-FBC9-C49A-2763-2936B29393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943C92F-6509-9D12-7946-139A437F97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2EFD54E-8CA6-E7D6-DCB4-6E51BA85AB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619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القسمة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قسمة باستخدام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5 حزم و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خشيبتين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لمريم ويطلب منها عدها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4542973"/>
            <a:ext cx="7568555" cy="5041009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5245C630-9B08-4D9D-9013-F20AE13E96A7}"/>
              </a:ext>
            </a:extLst>
          </p:cNvPr>
          <p:cNvCxnSpPr>
            <a:cxnSpLocks/>
          </p:cNvCxnSpPr>
          <p:nvPr/>
        </p:nvCxnSpPr>
        <p:spPr>
          <a:xfrm>
            <a:off x="1838596" y="550973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C0AA1A3-712D-1F7D-621F-E9FDC5FA7510}"/>
              </a:ext>
            </a:extLst>
          </p:cNvPr>
          <p:cNvSpPr txBox="1"/>
          <p:nvPr/>
        </p:nvSpPr>
        <p:spPr>
          <a:xfrm>
            <a:off x="632114" y="501962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مريم أن توزع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 التي تتوفر عليها بالتساوي على 4 أصدقاء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2896"/>
            <a:ext cx="7568555" cy="5039609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A546C88-3925-D2A5-E46A-EEFCFDE36C70}"/>
              </a:ext>
            </a:extLst>
          </p:cNvPr>
          <p:cNvCxnSpPr>
            <a:cxnSpLocks/>
          </p:cNvCxnSpPr>
          <p:nvPr/>
        </p:nvCxnSpPr>
        <p:spPr>
          <a:xfrm>
            <a:off x="1879801" y="497705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1D0F646C-74C4-8B66-E676-9EC9D71BE99B}"/>
              </a:ext>
            </a:extLst>
          </p:cNvPr>
          <p:cNvSpPr txBox="1"/>
          <p:nvPr/>
        </p:nvSpPr>
        <p:spPr>
          <a:xfrm>
            <a:off x="673319" y="448694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القسمة باستعمال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5856"/>
            <a:chOff x="5423146" y="2984386"/>
            <a:chExt cx="6552918" cy="6335856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6906"/>
              <a:ext cx="6552918" cy="4363336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القسمة باستخدام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8197F-C40C-0151-0D3E-035392A07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E29495-EE2F-28B1-1BE6-9D38C27C027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AEBC30-A1B7-3A40-A057-C0FB6F14698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A1ABDF-316F-1920-C4BB-AF7C89CFA82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68E1E6-E800-A01C-9C1A-559E10F961BB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وإنجاز عملية القسمة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استعن بالشرائح الموالية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75F27A8-76EE-548F-D616-1B6501EB2E0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F50D46B-69A7-6680-6D90-42A5A0898C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3A4B73A8-A465-1CFF-5B92-39FDC307A9ED}"/>
              </a:ext>
            </a:extLst>
          </p:cNvPr>
          <p:cNvGrpSpPr/>
          <p:nvPr/>
        </p:nvGrpSpPr>
        <p:grpSpPr>
          <a:xfrm>
            <a:off x="5412814" y="3606459"/>
            <a:ext cx="6552918" cy="6335856"/>
            <a:chOff x="5423146" y="2984386"/>
            <a:chExt cx="6552918" cy="6335856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AB3B9CAB-A0A0-769E-8387-0281282EA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198B23CE-013E-EEEF-BD04-4AE0E98E4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6906"/>
              <a:ext cx="6552918" cy="4363336"/>
            </a:xfrm>
            <a:prstGeom prst="rect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EDF91CC6-0720-1B65-0F80-9FFFC43001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46" y="4974275"/>
            <a:ext cx="2993578" cy="224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09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EB075-6F98-BF13-0ED0-0BD8A8711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581DEB-5330-9EB6-E401-A5AF8CC2465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E9AA46-298C-58D3-83A4-32E9F672D62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27A57A1-6885-088F-F19D-5C9F31EC3BDB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DCA798-DAFC-EDF9-BBF4-8F83C69A963E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سنتعلم كيف ننجز عملية القسمة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86861B-6BDF-49AD-7E5A-6B906CA9E2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07C8282-8602-1154-4B83-51A8EA381DE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9C6CBAC-0720-CDA1-6AE4-06874E0EB39F}"/>
              </a:ext>
            </a:extLst>
          </p:cNvPr>
          <p:cNvSpPr txBox="1"/>
          <p:nvPr/>
        </p:nvSpPr>
        <p:spPr>
          <a:xfrm>
            <a:off x="5434562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554BEAB-7080-02B0-2714-AE725119110F}"/>
              </a:ext>
            </a:extLst>
          </p:cNvPr>
          <p:cNvSpPr txBox="1"/>
          <p:nvPr/>
        </p:nvSpPr>
        <p:spPr>
          <a:xfrm>
            <a:off x="7269668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E5D4A58-0EDF-F268-9708-2EE25CD47712}"/>
              </a:ext>
            </a:extLst>
          </p:cNvPr>
          <p:cNvSpPr txBox="1"/>
          <p:nvPr/>
        </p:nvSpPr>
        <p:spPr>
          <a:xfrm>
            <a:off x="4306126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32B0C26-7EF8-6625-1AA0-6A47E1DCFFE4}"/>
              </a:ext>
            </a:extLst>
          </p:cNvPr>
          <p:cNvSpPr txBox="1"/>
          <p:nvPr/>
        </p:nvSpPr>
        <p:spPr>
          <a:xfrm>
            <a:off x="6352113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÷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203110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69299-ED20-B2EE-7320-A7FD61C42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395B8A0-829E-8C2A-7FE8-263F35222E6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BC9D69-FE41-FAD6-585A-48EE73ED1F8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D6834B-8F6A-D161-9660-7640C2FC5C81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01169DE-9312-8C7E-A963-B2399B3B7B40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52 هو المقسوم و4 هو المقسوم عليه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أضع أولا 52 على اليسار و 4 على اليمين يفصل بينهما رمز القسمة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0EB437F-1C55-B588-C01B-3C591DE1674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478718-D5EE-CC14-7D56-00A82BD235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50BD9489-CF5F-49DB-C536-A4860DD655A4}"/>
              </a:ext>
            </a:extLst>
          </p:cNvPr>
          <p:cNvSpPr txBox="1"/>
          <p:nvPr/>
        </p:nvSpPr>
        <p:spPr>
          <a:xfrm>
            <a:off x="59224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AC63D8B-E029-A73F-3937-8B57CDC4DBD9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0BA1921-9A18-9FC6-3EBB-07662B61F3E9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8B527024-30BE-5790-9313-41DD22B2E5C1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78D75E9-3355-A121-435F-48F85FF1FCB1}"/>
              </a:ext>
            </a:extLst>
          </p:cNvPr>
          <p:cNvSpPr txBox="1"/>
          <p:nvPr/>
        </p:nvSpPr>
        <p:spPr>
          <a:xfrm>
            <a:off x="4818354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5257645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F6F2F-36C3-9194-0022-93B8F013B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82F26-19E9-712E-E467-60E620FCE74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0050DC-3BB2-318D-B075-B441F7F6F79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05EB6E-25F1-DE07-D3C9-5B80A2775F0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F43C6B4-DF05-DD2A-3EEE-7831527881CE}"/>
              </a:ext>
            </a:extLst>
          </p:cNvPr>
          <p:cNvSpPr txBox="1"/>
          <p:nvPr/>
        </p:nvSpPr>
        <p:spPr>
          <a:xfrm>
            <a:off x="426372" y="863026"/>
            <a:ext cx="12013246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أبدأ القسمة من رقم العشرات.  أتساءل كم من 4 توجد في 5؟ أو ما العدد الذي أضربه في 4 فأحصل على جداء يساوي أو أصغر من 5؟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في 4 يساوي 4 وهو أصغر من 5، أكتب 1 في الخارج و 4 تحت 5 وأنجز عملية الطرح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DDA851-9BA2-7851-A201-409808594B3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C11B003-9B54-E66E-509C-02896CF6A3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33F2AB-E450-7377-17BA-A6B41544380C}"/>
              </a:ext>
            </a:extLst>
          </p:cNvPr>
          <p:cNvSpPr txBox="1"/>
          <p:nvPr/>
        </p:nvSpPr>
        <p:spPr>
          <a:xfrm>
            <a:off x="4035053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9BBE683-9A6A-D04A-32A1-9AD54728ACD4}"/>
              </a:ext>
            </a:extLst>
          </p:cNvPr>
          <p:cNvSpPr txBox="1"/>
          <p:nvPr/>
        </p:nvSpPr>
        <p:spPr>
          <a:xfrm>
            <a:off x="59224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7322215-969D-97F2-DDF4-F753F4DDE906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B20829E-49B5-9659-CE96-D3D9178F914E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30EE5195-9C71-4836-E21C-34000E103066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EA46F6-4A51-0853-D8A2-67D4BB73967F}"/>
              </a:ext>
            </a:extLst>
          </p:cNvPr>
          <p:cNvSpPr txBox="1"/>
          <p:nvPr/>
        </p:nvSpPr>
        <p:spPr>
          <a:xfrm>
            <a:off x="4818354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106585"/>
                </a:solidFill>
              </a:rPr>
              <a:t>5</a:t>
            </a:r>
            <a:endParaRPr lang="fr-FR" sz="8000" b="1" dirty="0">
              <a:solidFill>
                <a:srgbClr val="106585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C4CE6D7-C547-2422-E052-54034BD50706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3A204E7-2C6D-850C-5C48-0C891C3752ED}"/>
              </a:ext>
            </a:extLst>
          </p:cNvPr>
          <p:cNvSpPr txBox="1"/>
          <p:nvPr/>
        </p:nvSpPr>
        <p:spPr>
          <a:xfrm>
            <a:off x="4750770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4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E92FEE7-A2F8-ACCD-6606-5891F7227987}"/>
              </a:ext>
            </a:extLst>
          </p:cNvPr>
          <p:cNvCxnSpPr>
            <a:cxnSpLocks/>
          </p:cNvCxnSpPr>
          <p:nvPr/>
        </p:nvCxnSpPr>
        <p:spPr>
          <a:xfrm>
            <a:off x="4416053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7B8AA894-5F47-D0EB-366B-5CB8F2AF73DD}"/>
              </a:ext>
            </a:extLst>
          </p:cNvPr>
          <p:cNvSpPr txBox="1"/>
          <p:nvPr/>
        </p:nvSpPr>
        <p:spPr>
          <a:xfrm>
            <a:off x="4789282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300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53609-8DBF-0F76-A761-B5F13E10E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49B2EFD-EEF9-7FC7-D9CB-C65A4DDF728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EF817A-647B-6B2F-8D6A-E4F00FA9DB2A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1FA04AB-ADC4-D68F-47BB-D749A61E12F0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FAF9CA-30D2-2A0F-82F5-61D14156FCC6}"/>
              </a:ext>
            </a:extLst>
          </p:cNvPr>
          <p:cNvSpPr txBox="1"/>
          <p:nvPr/>
        </p:nvSpPr>
        <p:spPr>
          <a:xfrm>
            <a:off x="533400" y="863026"/>
            <a:ext cx="11906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أنزل رقم الوحدات وأتابع القسمة. كم من 4 توجد في 12؟ نلاحظ أن 3 في 4 تساوي 12، أكتب 3 في الخارج و12 تحت 12 ثم أنجز عملية الطرح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FBC1F0A-F6F3-163A-DFC3-31531328612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50F4B6-AC6B-D429-92DE-DAD8F3D4226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C6384A1-DA4B-198A-8AF1-2DF23EDF6700}"/>
              </a:ext>
            </a:extLst>
          </p:cNvPr>
          <p:cNvSpPr txBox="1"/>
          <p:nvPr/>
        </p:nvSpPr>
        <p:spPr>
          <a:xfrm>
            <a:off x="4035053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69A0DB2-199A-D56B-71EA-B0FEF90D05A5}"/>
              </a:ext>
            </a:extLst>
          </p:cNvPr>
          <p:cNvSpPr txBox="1"/>
          <p:nvPr/>
        </p:nvSpPr>
        <p:spPr>
          <a:xfrm>
            <a:off x="59224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106585"/>
                </a:solidFill>
              </a:rPr>
              <a:t>2</a:t>
            </a:r>
            <a:endParaRPr lang="fr-FR" sz="8000" b="1" dirty="0">
              <a:solidFill>
                <a:srgbClr val="106585"/>
              </a:solidFill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6083389-9E60-338B-62C9-BF52FA317650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212F53A-E316-9E59-628C-6CF72FE5D2B4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C0550D33-0E41-2B7F-1F8D-B00059C2F350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9583071-8042-F17F-5653-DD7F5E5AB37E}"/>
              </a:ext>
            </a:extLst>
          </p:cNvPr>
          <p:cNvSpPr txBox="1"/>
          <p:nvPr/>
        </p:nvSpPr>
        <p:spPr>
          <a:xfrm>
            <a:off x="4818354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EC45315-1283-EB58-3EAB-2B068C6E715E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22C141B-FA16-6C2D-7189-6FA9DC3601F7}"/>
              </a:ext>
            </a:extLst>
          </p:cNvPr>
          <p:cNvSpPr txBox="1"/>
          <p:nvPr/>
        </p:nvSpPr>
        <p:spPr>
          <a:xfrm>
            <a:off x="4750770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48891213-90AA-1E03-2014-15FDD1B079F5}"/>
              </a:ext>
            </a:extLst>
          </p:cNvPr>
          <p:cNvCxnSpPr>
            <a:cxnSpLocks/>
          </p:cNvCxnSpPr>
          <p:nvPr/>
        </p:nvCxnSpPr>
        <p:spPr>
          <a:xfrm>
            <a:off x="4416053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85C05EE0-110B-8202-A2BD-817485FCFF6C}"/>
              </a:ext>
            </a:extLst>
          </p:cNvPr>
          <p:cNvSpPr txBox="1"/>
          <p:nvPr/>
        </p:nvSpPr>
        <p:spPr>
          <a:xfrm>
            <a:off x="4789282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0000"/>
                </a:solidFill>
              </a:rPr>
              <a:t>1</a:t>
            </a:r>
            <a:endParaRPr lang="fr-FR" sz="8000" b="1" dirty="0">
              <a:solidFill>
                <a:srgbClr val="000000"/>
              </a:solidFill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A9F69A21-7A01-BD2E-EA8D-F87CA0A040E2}"/>
              </a:ext>
            </a:extLst>
          </p:cNvPr>
          <p:cNvCxnSpPr/>
          <p:nvPr/>
        </p:nvCxnSpPr>
        <p:spPr>
          <a:xfrm>
            <a:off x="62484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60421628-E2D7-8EB8-31FC-9728DE9E4CC0}"/>
              </a:ext>
            </a:extLst>
          </p:cNvPr>
          <p:cNvSpPr txBox="1"/>
          <p:nvPr/>
        </p:nvSpPr>
        <p:spPr>
          <a:xfrm>
            <a:off x="5850114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106585"/>
                </a:solidFill>
              </a:rPr>
              <a:t>2</a:t>
            </a:r>
            <a:endParaRPr lang="fr-FR" sz="8000" b="1" dirty="0">
              <a:solidFill>
                <a:srgbClr val="106585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DF9EDF2-C3D0-CE75-DC1E-3BFB19553C38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3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11D6808-AB4F-92B4-461F-B4E101E76943}"/>
              </a:ext>
            </a:extLst>
          </p:cNvPr>
          <p:cNvSpPr txBox="1"/>
          <p:nvPr/>
        </p:nvSpPr>
        <p:spPr>
          <a:xfrm>
            <a:off x="4789282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5044109-90B6-FBD9-A00F-EDBA0CF4C614}"/>
              </a:ext>
            </a:extLst>
          </p:cNvPr>
          <p:cNvSpPr txBox="1"/>
          <p:nvPr/>
        </p:nvSpPr>
        <p:spPr>
          <a:xfrm>
            <a:off x="5850114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2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8540CEB-BF09-AEB3-0237-1F6C454147AC}"/>
              </a:ext>
            </a:extLst>
          </p:cNvPr>
          <p:cNvSpPr txBox="1"/>
          <p:nvPr/>
        </p:nvSpPr>
        <p:spPr>
          <a:xfrm>
            <a:off x="4256799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A62767CF-807F-81E9-B56D-D0411EE1B585}"/>
              </a:ext>
            </a:extLst>
          </p:cNvPr>
          <p:cNvCxnSpPr>
            <a:cxnSpLocks/>
          </p:cNvCxnSpPr>
          <p:nvPr/>
        </p:nvCxnSpPr>
        <p:spPr>
          <a:xfrm>
            <a:off x="4789282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4CF2EE7A-3EBE-C456-CC51-14B68C3AD5A2}"/>
              </a:ext>
            </a:extLst>
          </p:cNvPr>
          <p:cNvSpPr txBox="1"/>
          <p:nvPr/>
        </p:nvSpPr>
        <p:spPr>
          <a:xfrm>
            <a:off x="4876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0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A448D92D-0183-49BA-9343-E51073ABC1FE}"/>
              </a:ext>
            </a:extLst>
          </p:cNvPr>
          <p:cNvSpPr txBox="1"/>
          <p:nvPr/>
        </p:nvSpPr>
        <p:spPr>
          <a:xfrm>
            <a:off x="5937632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0</a:t>
            </a:r>
            <a:endParaRPr lang="fr-FR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461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15935-D79E-1094-CBDB-694D3C3F5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44F0D0-8912-F9AA-E7F4-64828554808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9AD715-32EA-EC85-F080-81646296272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915725-2968-1C43-BB6F-BF61315B47F1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EB7D5AB-E823-A357-7001-113232277C5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قمت بقسمة 52 على 4 فحصلت على الخارج 13 والباقي 0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9AE75B-5BB2-D354-E452-8F5C0AC6329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1387E5-154A-C9EC-2E7E-6EF01D567B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3793CE1-5062-5E1A-FFCC-21A11F896D36}"/>
              </a:ext>
            </a:extLst>
          </p:cNvPr>
          <p:cNvSpPr txBox="1"/>
          <p:nvPr/>
        </p:nvSpPr>
        <p:spPr>
          <a:xfrm>
            <a:off x="4035053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DD77F19-0415-462D-CFD8-C31ADFD74E77}"/>
              </a:ext>
            </a:extLst>
          </p:cNvPr>
          <p:cNvSpPr txBox="1"/>
          <p:nvPr/>
        </p:nvSpPr>
        <p:spPr>
          <a:xfrm>
            <a:off x="59224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CB7490C-A4B9-70AF-E4D0-08A12D1FEAD6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93A2BE2-2C89-F147-2BF1-60B8B9F8E422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DA56539D-AF03-B8AB-5140-AB6ED1F0D3D5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26AE30-4790-056B-44B4-A882638FD1CA}"/>
              </a:ext>
            </a:extLst>
          </p:cNvPr>
          <p:cNvSpPr txBox="1"/>
          <p:nvPr/>
        </p:nvSpPr>
        <p:spPr>
          <a:xfrm>
            <a:off x="4818354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6ADA5C-D02F-89DC-E951-77F635799DF1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3B18434-77D3-0BAE-820B-2FCDAB71CE53}"/>
              </a:ext>
            </a:extLst>
          </p:cNvPr>
          <p:cNvSpPr txBox="1"/>
          <p:nvPr/>
        </p:nvSpPr>
        <p:spPr>
          <a:xfrm>
            <a:off x="4750770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D0290ED3-4FCD-F8C0-1D64-FAC3A0B2347F}"/>
              </a:ext>
            </a:extLst>
          </p:cNvPr>
          <p:cNvCxnSpPr>
            <a:cxnSpLocks/>
          </p:cNvCxnSpPr>
          <p:nvPr/>
        </p:nvCxnSpPr>
        <p:spPr>
          <a:xfrm>
            <a:off x="4416053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65F4F8FE-C079-81FF-E6A6-468A11D994FD}"/>
              </a:ext>
            </a:extLst>
          </p:cNvPr>
          <p:cNvSpPr txBox="1"/>
          <p:nvPr/>
        </p:nvSpPr>
        <p:spPr>
          <a:xfrm>
            <a:off x="4789282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C7F7AC5C-270F-F7AE-8A0D-7CC4D3D48B9C}"/>
              </a:ext>
            </a:extLst>
          </p:cNvPr>
          <p:cNvCxnSpPr/>
          <p:nvPr/>
        </p:nvCxnSpPr>
        <p:spPr>
          <a:xfrm>
            <a:off x="62484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36C275B1-2D5E-C3CA-93EE-6D0FAF17CD1D}"/>
              </a:ext>
            </a:extLst>
          </p:cNvPr>
          <p:cNvSpPr txBox="1"/>
          <p:nvPr/>
        </p:nvSpPr>
        <p:spPr>
          <a:xfrm>
            <a:off x="5850114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5819FE20-D891-B52E-A6C7-033FD0E091B0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084C1C5-4696-90FF-D49E-9C819528B6CC}"/>
              </a:ext>
            </a:extLst>
          </p:cNvPr>
          <p:cNvSpPr txBox="1"/>
          <p:nvPr/>
        </p:nvSpPr>
        <p:spPr>
          <a:xfrm>
            <a:off x="4789282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1B8934F-8C28-1FD9-A771-214BD198E2CE}"/>
              </a:ext>
            </a:extLst>
          </p:cNvPr>
          <p:cNvSpPr txBox="1"/>
          <p:nvPr/>
        </p:nvSpPr>
        <p:spPr>
          <a:xfrm>
            <a:off x="5850114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0832BE6-609F-09CE-539D-A39B956A28CF}"/>
              </a:ext>
            </a:extLst>
          </p:cNvPr>
          <p:cNvSpPr txBox="1"/>
          <p:nvPr/>
        </p:nvSpPr>
        <p:spPr>
          <a:xfrm>
            <a:off x="4256799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36D2AB1-61B6-8D2A-11D4-A7A9F3B5567E}"/>
              </a:ext>
            </a:extLst>
          </p:cNvPr>
          <p:cNvCxnSpPr>
            <a:cxnSpLocks/>
          </p:cNvCxnSpPr>
          <p:nvPr/>
        </p:nvCxnSpPr>
        <p:spPr>
          <a:xfrm>
            <a:off x="4789282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09F4C853-231D-E759-4191-0A4F8B24D2E7}"/>
              </a:ext>
            </a:extLst>
          </p:cNvPr>
          <p:cNvSpPr txBox="1"/>
          <p:nvPr/>
        </p:nvSpPr>
        <p:spPr>
          <a:xfrm>
            <a:off x="4876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A414F100-B60B-C0A8-0721-D82E49990B01}"/>
              </a:ext>
            </a:extLst>
          </p:cNvPr>
          <p:cNvSpPr txBox="1"/>
          <p:nvPr/>
        </p:nvSpPr>
        <p:spPr>
          <a:xfrm>
            <a:off x="5937632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11416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AAD5E-C10C-F33A-274D-2302227CD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2E94943-34BA-DAFB-459E-95367893E55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AFF6B7-F1B1-7443-B7FF-AF94EE8FCA3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7F627D-3D00-9D8B-74A7-D92CCD8BC0D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659A114-629C-48EC-3D9F-EDFDC64D4DC0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خذزا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ألواحكم وأنجزوا العملية التالية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F3841C-CCA6-3815-C07B-75630A56AB4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E1056-215F-4FBF-7C0D-8621802E4D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BEE77B9A-36BF-7937-182A-F741047890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988F9C3-E338-47EC-EB66-4434C03F218F}"/>
              </a:ext>
            </a:extLst>
          </p:cNvPr>
          <p:cNvSpPr txBox="1"/>
          <p:nvPr/>
        </p:nvSpPr>
        <p:spPr>
          <a:xfrm>
            <a:off x="59224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BBC3EDDC-6915-2765-71FE-96A3D77059ED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524DEA4-B982-6743-4CF9-FE301EB1CBCD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46C76BE9-27E1-1FE8-5D8C-D2E16F6F3F01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FE2B9FD-41CC-41D4-0D1B-62DADF87EC59}"/>
              </a:ext>
            </a:extLst>
          </p:cNvPr>
          <p:cNvSpPr txBox="1"/>
          <p:nvPr/>
        </p:nvSpPr>
        <p:spPr>
          <a:xfrm>
            <a:off x="4818354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0697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B3412-7F18-F2DE-40B6-1A1FBBE49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C7D6507-0EEF-CF65-9B3C-D4FFFBC79B8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42C8B-559B-486B-8056-DFF094DAC10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83B276-329A-D86A-2D15-EB97E7515B1A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FB3F85A-05B6-97FE-406F-375100459CD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7C895C-4CF7-6C78-4BAC-675C4CB800E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CD66B4F-5440-2059-B2F0-537A4E8A16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11DAB92-0286-4553-76BC-179C1CA3FDF7}"/>
              </a:ext>
            </a:extLst>
          </p:cNvPr>
          <p:cNvSpPr txBox="1"/>
          <p:nvPr/>
        </p:nvSpPr>
        <p:spPr>
          <a:xfrm>
            <a:off x="4035053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F0D81EA-48AD-FFCE-9EF6-760508A5219D}"/>
              </a:ext>
            </a:extLst>
          </p:cNvPr>
          <p:cNvSpPr txBox="1"/>
          <p:nvPr/>
        </p:nvSpPr>
        <p:spPr>
          <a:xfrm>
            <a:off x="59224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A330159-06E8-BE1A-2DB4-29AB1B553320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D7C817C-6AF0-66A7-6404-6730D362F0AB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263F18E0-C218-316A-7FC9-B9D0F2EFA058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DF198C-D235-A69D-07AA-E74080057B17}"/>
              </a:ext>
            </a:extLst>
          </p:cNvPr>
          <p:cNvSpPr txBox="1"/>
          <p:nvPr/>
        </p:nvSpPr>
        <p:spPr>
          <a:xfrm>
            <a:off x="4818354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C43907-C841-E364-E26A-AB64FD06167C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9A82955-3464-6BC8-FC8D-1D6F91CC6E1F}"/>
              </a:ext>
            </a:extLst>
          </p:cNvPr>
          <p:cNvSpPr txBox="1"/>
          <p:nvPr/>
        </p:nvSpPr>
        <p:spPr>
          <a:xfrm>
            <a:off x="4750770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CC43E8F-96A9-CD2F-8127-949AEEC61758}"/>
              </a:ext>
            </a:extLst>
          </p:cNvPr>
          <p:cNvCxnSpPr>
            <a:cxnSpLocks/>
          </p:cNvCxnSpPr>
          <p:nvPr/>
        </p:nvCxnSpPr>
        <p:spPr>
          <a:xfrm>
            <a:off x="4416053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838B08E9-6047-498F-47E6-FCD6F9ADC5BB}"/>
              </a:ext>
            </a:extLst>
          </p:cNvPr>
          <p:cNvSpPr txBox="1"/>
          <p:nvPr/>
        </p:nvSpPr>
        <p:spPr>
          <a:xfrm>
            <a:off x="4789282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AD066019-7192-C880-2D65-795087B69CF5}"/>
              </a:ext>
            </a:extLst>
          </p:cNvPr>
          <p:cNvCxnSpPr/>
          <p:nvPr/>
        </p:nvCxnSpPr>
        <p:spPr>
          <a:xfrm>
            <a:off x="62484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54401A65-D3DE-5409-4E20-DBCBF05650A5}"/>
              </a:ext>
            </a:extLst>
          </p:cNvPr>
          <p:cNvSpPr txBox="1"/>
          <p:nvPr/>
        </p:nvSpPr>
        <p:spPr>
          <a:xfrm>
            <a:off x="5850114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B9481F0-87C4-09BE-B941-C0A0848A1F5E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9980958-855C-66E7-2A24-1A97292558C2}"/>
              </a:ext>
            </a:extLst>
          </p:cNvPr>
          <p:cNvSpPr txBox="1"/>
          <p:nvPr/>
        </p:nvSpPr>
        <p:spPr>
          <a:xfrm>
            <a:off x="4789282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630A43A-521C-7636-C7A3-C5E3FDA6DB16}"/>
              </a:ext>
            </a:extLst>
          </p:cNvPr>
          <p:cNvSpPr txBox="1"/>
          <p:nvPr/>
        </p:nvSpPr>
        <p:spPr>
          <a:xfrm>
            <a:off x="5850114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951FFCC-F1B3-9BBC-946F-3095A7353F5D}"/>
              </a:ext>
            </a:extLst>
          </p:cNvPr>
          <p:cNvSpPr txBox="1"/>
          <p:nvPr/>
        </p:nvSpPr>
        <p:spPr>
          <a:xfrm>
            <a:off x="4256799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1381EF7-F288-413A-EFE8-229E10628B1D}"/>
              </a:ext>
            </a:extLst>
          </p:cNvPr>
          <p:cNvCxnSpPr>
            <a:cxnSpLocks/>
          </p:cNvCxnSpPr>
          <p:nvPr/>
        </p:nvCxnSpPr>
        <p:spPr>
          <a:xfrm>
            <a:off x="4789282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956ECB94-4872-292F-62E9-8AAE321C1173}"/>
              </a:ext>
            </a:extLst>
          </p:cNvPr>
          <p:cNvSpPr txBox="1"/>
          <p:nvPr/>
        </p:nvSpPr>
        <p:spPr>
          <a:xfrm>
            <a:off x="4876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20D1DAD2-5E2B-2F2C-B736-518E3BFB0C26}"/>
              </a:ext>
            </a:extLst>
          </p:cNvPr>
          <p:cNvSpPr txBox="1"/>
          <p:nvPr/>
        </p:nvSpPr>
        <p:spPr>
          <a:xfrm>
            <a:off x="5937632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6674C38-C48C-9743-3DAC-066C209A0D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87630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426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نجاز عملية </a:t>
            </a: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قسمة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الأولى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الثانية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الثالثة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أضع العملية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المقسوم على اليمين والمقسوم عليه على اليسار وبينهما رمز القسمة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أبدأ القسمة من العشرات؛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أنزل رقم الوحدات وأتابع القسمة؛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B2CC52E-3212-6F07-3DC2-E9B045827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82319" y="8034555"/>
            <a:ext cx="12339934" cy="88622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AB9A88D-1C12-B3AB-6BFB-DA139460A73E}"/>
              </a:ext>
            </a:extLst>
          </p:cNvPr>
          <p:cNvSpPr txBox="1"/>
          <p:nvPr/>
        </p:nvSpPr>
        <p:spPr>
          <a:xfrm>
            <a:off x="10947798" y="789043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الرابعة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FC4EEE-A80E-1FC2-492B-8DCB618BE03C}"/>
              </a:ext>
            </a:extLst>
          </p:cNvPr>
          <p:cNvSpPr txBox="1"/>
          <p:nvPr/>
        </p:nvSpPr>
        <p:spPr>
          <a:xfrm>
            <a:off x="914400" y="81048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أتحقق من أن الباقي أصغر من المقسوم عليه.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676399" y="3900537"/>
            <a:ext cx="10439401" cy="489370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80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086100"/>
            <a:ext cx="5232405" cy="58746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1EBC0C-3868-B2C7-CD55-E01D5C8F0228}"/>
              </a:ext>
            </a:extLst>
          </p:cNvPr>
          <p:cNvSpPr/>
          <p:nvPr/>
        </p:nvSpPr>
        <p:spPr>
          <a:xfrm>
            <a:off x="7644876" y="2857500"/>
            <a:ext cx="5232405" cy="61032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جدول التفكيك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قسمة (رقمان على رقم)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تملك 72 وردة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ar-MA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باقات في كل واحدة 6 </a:t>
            </a:r>
            <a:r>
              <a:rPr lang="ar-MA" sz="48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</p:spTree>
    <p:extLst>
      <p:ext uri="{BB962C8B-B14F-4D97-AF65-F5344CB8AC3E}">
        <p14:creationId xmlns:p14="http://schemas.microsoft.com/office/powerpoint/2010/main" val="33716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4DDCD5A-ED66-D623-2A54-C9E0967C1DE8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حساب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الباقات التي قامت الأستاذة بإعدادها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</p:spTree>
    <p:extLst>
      <p:ext uri="{BB962C8B-B14F-4D97-AF65-F5344CB8AC3E}">
        <p14:creationId xmlns:p14="http://schemas.microsoft.com/office/powerpoint/2010/main" val="18981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DC0D3B3-F331-24CE-552A-11EF600B586B}"/>
              </a:ext>
            </a:extLst>
          </p:cNvPr>
          <p:cNvSpPr/>
          <p:nvPr/>
        </p:nvSpPr>
        <p:spPr>
          <a:xfrm>
            <a:off x="7644876" y="3467100"/>
            <a:ext cx="5232405" cy="59399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60923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7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تملك الأستاذة 72 وردة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وضعت في كل باقة 6 </a:t>
            </a:r>
            <a:r>
              <a:rPr kumimoji="0" lang="ar-MA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وردات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الباقات التي أعدتها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ال</a:t>
            </a: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قسمة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عدد الباقات التي أعدتها الأستاذة.</a:t>
            </a:r>
            <a:endParaRPr kumimoji="0" lang="ar-SA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600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القسمة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وضعت في كل باقة نفس العدد من الورود</a:t>
            </a: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تملك الأستاذة عددا من الورود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عدد الباقات</a:t>
            </a:r>
            <a:r>
              <a:rPr kumimoji="0" lang="ar-S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979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سنقسم عدد الورود الذي تملكه على عدد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الوردات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كل باقة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6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72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÷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394486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</a:t>
            </a: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الباقات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83496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الباقات 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هو: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72 ÷ 6 =12</a:t>
            </a:r>
            <a:endParaRPr kumimoji="0" lang="ar-SA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2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19C852C-F58E-91AB-A87A-C9E987272A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6800" y="4609906"/>
            <a:ext cx="2126957" cy="26656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977E725-5433-26F0-2524-669625F67CE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0015" t="11904" r="882"/>
          <a:stretch>
            <a:fillRect/>
          </a:stretch>
        </p:blipFill>
        <p:spPr>
          <a:xfrm>
            <a:off x="7386646" y="4741560"/>
            <a:ext cx="1018262" cy="141493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16AE9E2-65C6-1C70-E07F-1314C8A449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807" y="6230365"/>
            <a:ext cx="1079941" cy="99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3F43DFF-B41F-9CFE-0B56-7E06E5821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834" y="3924300"/>
            <a:ext cx="13022056" cy="4648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51D684-BAAC-204E-5E35-AB45F7B1A65E}"/>
              </a:ext>
            </a:extLst>
          </p:cNvPr>
          <p:cNvSpPr/>
          <p:nvPr/>
        </p:nvSpPr>
        <p:spPr>
          <a:xfrm>
            <a:off x="762000" y="5981700"/>
            <a:ext cx="12192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FD5FBCC-5C21-36A1-725C-00C1F3C643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834" y="3924300"/>
            <a:ext cx="13022056" cy="4648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2F0AC9F-F965-EEF9-EEA0-40F70564B657}"/>
              </a:ext>
            </a:extLst>
          </p:cNvPr>
          <p:cNvSpPr/>
          <p:nvPr/>
        </p:nvSpPr>
        <p:spPr>
          <a:xfrm>
            <a:off x="762000" y="5981700"/>
            <a:ext cx="12192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EF58A6A-CDA0-6399-403F-27E6C9D796BC}"/>
              </a:ext>
            </a:extLst>
          </p:cNvPr>
          <p:cNvSpPr txBox="1"/>
          <p:nvPr/>
        </p:nvSpPr>
        <p:spPr>
          <a:xfrm>
            <a:off x="2743200" y="2266280"/>
            <a:ext cx="77914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ct val="150000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</a:p>
          <a:p>
            <a:pPr marL="0" lvl="1" algn="ctr" defTabSz="685834" rtl="1">
              <a:lnSpc>
                <a:spcPct val="150000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جرد جميع الحلول الممكنة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DD75DE4-B23F-0CB4-D07D-2DA29045AB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46" y="3812899"/>
            <a:ext cx="12837006" cy="342320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457200" y="4914900"/>
            <a:ext cx="12669715" cy="11797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7BD4E36-A8E9-0FDB-C981-8E5039EE26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46" y="3812899"/>
            <a:ext cx="12837006" cy="342320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4C1B9E-803C-30D0-2DB9-CC48E8525098}"/>
              </a:ext>
            </a:extLst>
          </p:cNvPr>
          <p:cNvSpPr/>
          <p:nvPr/>
        </p:nvSpPr>
        <p:spPr>
          <a:xfrm>
            <a:off x="457200" y="4914900"/>
            <a:ext cx="12669715" cy="11797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A8123A1-A587-AA64-8657-F3E0761B1BFD}"/>
              </a:ext>
            </a:extLst>
          </p:cNvPr>
          <p:cNvSpPr txBox="1"/>
          <p:nvPr/>
        </p:nvSpPr>
        <p:spPr>
          <a:xfrm>
            <a:off x="2743200" y="2596143"/>
            <a:ext cx="779141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ct val="150000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B5617EF-306F-F4BA-52EA-F87DE55994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372" y="4375847"/>
            <a:ext cx="13145765" cy="412045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2743200" y="5524500"/>
            <a:ext cx="541020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بشكل تفاعلي على السبورة الجانبية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25A18FF6-A688-A9ED-20F8-54DCC318F874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85F4F5-32A6-7C87-ED16-FD3F3F00BE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2" y="4375847"/>
            <a:ext cx="13128813" cy="412045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F0884F9-C941-CAD2-D8A8-5AFB177D203A}"/>
              </a:ext>
            </a:extLst>
          </p:cNvPr>
          <p:cNvSpPr/>
          <p:nvPr/>
        </p:nvSpPr>
        <p:spPr>
          <a:xfrm>
            <a:off x="2743200" y="5524499"/>
            <a:ext cx="5410200" cy="30507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848101"/>
            <a:ext cx="13081337" cy="47243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457200" y="4991100"/>
            <a:ext cx="6400800" cy="3581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3211-87F3-7534-9474-90773A8DB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0015EC-6286-6F47-F6C1-63A8B469626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2E3985-86F6-2E85-5096-98256FE2201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8C9A35-4DCF-4711-FA56-DCAD77338DC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014A6C-5D7A-F836-9652-8366EDF1B3C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8461E6-54F7-2238-C7CE-A23183D65FBB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8F7790-C895-687C-D8B4-8B21BFD07D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F9C3B3CB-3890-1D74-88EC-5A8E43DB67FE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098AB5-8510-47E0-73D5-E7B00E613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1" y="3848101"/>
            <a:ext cx="13135346" cy="47243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437958B-9574-DDE6-431B-FD2511ED27CD}"/>
              </a:ext>
            </a:extLst>
          </p:cNvPr>
          <p:cNvSpPr/>
          <p:nvPr/>
        </p:nvSpPr>
        <p:spPr>
          <a:xfrm>
            <a:off x="457200" y="4991100"/>
            <a:ext cx="6400800" cy="3581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F51B479-1EC7-03A4-8819-3D3CC989407D}"/>
              </a:ext>
            </a:extLst>
          </p:cNvPr>
          <p:cNvSpPr txBox="1"/>
          <p:nvPr/>
        </p:nvSpPr>
        <p:spPr>
          <a:xfrm>
            <a:off x="762000" y="762509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36</a:t>
            </a:r>
            <a:r>
              <a:rPr lang="fr-FR" sz="2800" b="1" dirty="0">
                <a:solidFill>
                  <a:srgbClr val="FF0000"/>
                </a:solidFill>
              </a:rPr>
              <a:t> ÷ </a:t>
            </a:r>
            <a:r>
              <a:rPr lang="ar-MA" sz="2800" b="1" dirty="0">
                <a:solidFill>
                  <a:srgbClr val="FF0000"/>
                </a:solidFill>
              </a:rPr>
              <a:t>2</a:t>
            </a:r>
            <a:r>
              <a:rPr lang="fr-FR" sz="2800" b="1" dirty="0">
                <a:solidFill>
                  <a:srgbClr val="FF0000"/>
                </a:solidFill>
              </a:rPr>
              <a:t> = </a:t>
            </a:r>
            <a:r>
              <a:rPr lang="ar-MA" sz="2800" b="1" dirty="0">
                <a:solidFill>
                  <a:srgbClr val="FF0000"/>
                </a:solidFill>
              </a:rPr>
              <a:t>18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87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725874" y="2596548"/>
            <a:ext cx="6103926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بطاقات تفكيك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القسمة (رقمان على رقم)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التفكيك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بطاقات تفكيك الأعداد..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443813-8A0F-8EC1-732E-D35FF66249DB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81B00B-796C-1C78-E163-63DEF7100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4661DFF-6376-0525-BCEC-63F0E4DD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C3215D-98ED-60D1-0701-CD4428EE6201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0FD1EF0-AE5F-627D-CAB9-B1398CF9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B0AC2441-2DBA-09C8-6A03-25E1EDC2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32517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40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F1F75FB9-D9BE-F130-83FF-7296A8187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B145B92-F844-6614-734D-7FBEEC1F33CE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TextBox 11">
            <a:extLst>
              <a:ext uri="{FF2B5EF4-FFF2-40B4-BE49-F238E27FC236}">
                <a16:creationId xmlns:a16="http://schemas.microsoft.com/office/drawing/2014/main" id="{6D137682-20D0-4659-9956-E4406F540E01}"/>
              </a:ext>
            </a:extLst>
          </p:cNvPr>
          <p:cNvSpPr txBox="1"/>
          <p:nvPr/>
        </p:nvSpPr>
        <p:spPr>
          <a:xfrm>
            <a:off x="857250" y="6809835"/>
            <a:ext cx="11836479" cy="1338828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405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هل يمكنك توزيع 12 خشيبة بالتساوي على تلميذين، 3 تلاميذ، 4 تلاميذ، 5 تلاميذ ثم 6 تلاميذ؟</a:t>
            </a:r>
            <a:endParaRPr lang="en-IN" sz="405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3531DE3-06A5-5DC9-B7BA-8E6B68C2FD5D}"/>
              </a:ext>
            </a:extLst>
          </p:cNvPr>
          <p:cNvGrpSpPr/>
          <p:nvPr/>
        </p:nvGrpSpPr>
        <p:grpSpPr>
          <a:xfrm>
            <a:off x="3048254" y="3432986"/>
            <a:ext cx="7619492" cy="2767611"/>
            <a:chOff x="4829838" y="1874222"/>
            <a:chExt cx="2069960" cy="1843088"/>
          </a:xfrm>
        </p:grpSpPr>
        <p:pic>
          <p:nvPicPr>
            <p:cNvPr id="10" name="Picture 5">
              <a:extLst>
                <a:ext uri="{FF2B5EF4-FFF2-40B4-BE49-F238E27FC236}">
                  <a16:creationId xmlns:a16="http://schemas.microsoft.com/office/drawing/2014/main" id="{F2853A81-E3CF-6305-4BA2-1FCD35718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4305" y="1874222"/>
              <a:ext cx="85725" cy="184308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8626FD7-A47B-BCFE-457F-662D23B1F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882" y="1874222"/>
              <a:ext cx="85725" cy="1843088"/>
            </a:xfrm>
            <a:prstGeom prst="rect">
              <a:avLst/>
            </a:prstGeom>
          </p:spPr>
        </p:pic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1D620BA3-3F7A-B78B-EBCB-03AEF38608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6593" y="1874222"/>
              <a:ext cx="85725" cy="1843088"/>
            </a:xfrm>
            <a:prstGeom prst="rect">
              <a:avLst/>
            </a:prstGeom>
          </p:spPr>
        </p:pic>
        <p:pic>
          <p:nvPicPr>
            <p:cNvPr id="14" name="Picture 16">
              <a:extLst>
                <a:ext uri="{FF2B5EF4-FFF2-40B4-BE49-F238E27FC236}">
                  <a16:creationId xmlns:a16="http://schemas.microsoft.com/office/drawing/2014/main" id="{5E49C6AA-CCD8-2913-10B7-73AD3CF0B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9496" y="1874222"/>
              <a:ext cx="85725" cy="1843088"/>
            </a:xfrm>
            <a:prstGeom prst="rect">
              <a:avLst/>
            </a:prstGeom>
          </p:spPr>
        </p:pic>
        <p:pic>
          <p:nvPicPr>
            <p:cNvPr id="15" name="Picture 18">
              <a:extLst>
                <a:ext uri="{FF2B5EF4-FFF2-40B4-BE49-F238E27FC236}">
                  <a16:creationId xmlns:a16="http://schemas.microsoft.com/office/drawing/2014/main" id="{114DAFED-9C32-1B20-A509-EAB53F90A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14073" y="1874222"/>
              <a:ext cx="85725" cy="1843088"/>
            </a:xfrm>
            <a:prstGeom prst="rect">
              <a:avLst/>
            </a:prstGeom>
          </p:spPr>
        </p:pic>
        <p:pic>
          <p:nvPicPr>
            <p:cNvPr id="16" name="Picture 20">
              <a:extLst>
                <a:ext uri="{FF2B5EF4-FFF2-40B4-BE49-F238E27FC236}">
                  <a16:creationId xmlns:a16="http://schemas.microsoft.com/office/drawing/2014/main" id="{A5047DAD-1CE0-BC8A-4F61-11F84D9A7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1785" y="1874222"/>
              <a:ext cx="85725" cy="1843088"/>
            </a:xfrm>
            <a:prstGeom prst="rect">
              <a:avLst/>
            </a:prstGeom>
          </p:spPr>
        </p:pic>
        <p:pic>
          <p:nvPicPr>
            <p:cNvPr id="17" name="Picture 21">
              <a:extLst>
                <a:ext uri="{FF2B5EF4-FFF2-40B4-BE49-F238E27FC236}">
                  <a16:creationId xmlns:a16="http://schemas.microsoft.com/office/drawing/2014/main" id="{047D5519-3740-3563-5B93-B3FA24E0E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2662" y="1874222"/>
              <a:ext cx="85725" cy="1843088"/>
            </a:xfrm>
            <a:prstGeom prst="rect">
              <a:avLst/>
            </a:prstGeom>
          </p:spPr>
        </p:pic>
        <p:pic>
          <p:nvPicPr>
            <p:cNvPr id="18" name="Picture 22">
              <a:extLst>
                <a:ext uri="{FF2B5EF4-FFF2-40B4-BE49-F238E27FC236}">
                  <a16:creationId xmlns:a16="http://schemas.microsoft.com/office/drawing/2014/main" id="{8FB2EE82-3F52-3444-9CFA-4AD308323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7238" y="1874222"/>
              <a:ext cx="85725" cy="1843088"/>
            </a:xfrm>
            <a:prstGeom prst="rect">
              <a:avLst/>
            </a:prstGeom>
          </p:spPr>
        </p:pic>
        <p:pic>
          <p:nvPicPr>
            <p:cNvPr id="19" name="Picture 23">
              <a:extLst>
                <a:ext uri="{FF2B5EF4-FFF2-40B4-BE49-F238E27FC236}">
                  <a16:creationId xmlns:a16="http://schemas.microsoft.com/office/drawing/2014/main" id="{B03D549C-A5BA-FF9F-4FFC-9507130B2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4950" y="1874222"/>
              <a:ext cx="85725" cy="1843088"/>
            </a:xfrm>
            <a:prstGeom prst="rect">
              <a:avLst/>
            </a:prstGeom>
          </p:spPr>
        </p:pic>
        <p:pic>
          <p:nvPicPr>
            <p:cNvPr id="20" name="Picture 27">
              <a:extLst>
                <a:ext uri="{FF2B5EF4-FFF2-40B4-BE49-F238E27FC236}">
                  <a16:creationId xmlns:a16="http://schemas.microsoft.com/office/drawing/2014/main" id="{6428432E-BCE5-EC98-70ED-FA8A9A2136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9838" y="1874222"/>
              <a:ext cx="85725" cy="1843088"/>
            </a:xfrm>
            <a:prstGeom prst="rect">
              <a:avLst/>
            </a:prstGeom>
          </p:spPr>
        </p:pic>
        <p:pic>
          <p:nvPicPr>
            <p:cNvPr id="21" name="Picture 28">
              <a:extLst>
                <a:ext uri="{FF2B5EF4-FFF2-40B4-BE49-F238E27FC236}">
                  <a16:creationId xmlns:a16="http://schemas.microsoft.com/office/drawing/2014/main" id="{5FD92058-1039-B8D6-C219-9EC67ABCB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4415" y="1874222"/>
              <a:ext cx="85725" cy="1843088"/>
            </a:xfrm>
            <a:prstGeom prst="rect">
              <a:avLst/>
            </a:prstGeom>
          </p:spPr>
        </p:pic>
        <p:pic>
          <p:nvPicPr>
            <p:cNvPr id="22" name="Picture 29">
              <a:extLst>
                <a:ext uri="{FF2B5EF4-FFF2-40B4-BE49-F238E27FC236}">
                  <a16:creationId xmlns:a16="http://schemas.microsoft.com/office/drawing/2014/main" id="{91C9D03F-9CE6-26AD-C828-4C7C23BEC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2127" y="1874222"/>
              <a:ext cx="85725" cy="1843088"/>
            </a:xfrm>
            <a:prstGeom prst="rect">
              <a:avLst/>
            </a:prstGeom>
          </p:spPr>
        </p:pic>
      </p:grpSp>
      <p:sp>
        <p:nvSpPr>
          <p:cNvPr id="27" name="Google Shape;146;p4">
            <a:extLst>
              <a:ext uri="{FF2B5EF4-FFF2-40B4-BE49-F238E27FC236}">
                <a16:creationId xmlns:a16="http://schemas.microsoft.com/office/drawing/2014/main" id="{67CC62F9-BFD3-8798-5396-27D17FFC013D}"/>
              </a:ext>
            </a:extLst>
          </p:cNvPr>
          <p:cNvSpPr txBox="1">
            <a:spLocks/>
          </p:cNvSpPr>
          <p:nvPr/>
        </p:nvSpPr>
        <p:spPr>
          <a:xfrm>
            <a:off x="16976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الخشيبات</a:t>
            </a:r>
          </a:p>
        </p:txBody>
      </p:sp>
    </p:spTree>
    <p:extLst>
      <p:ext uri="{BB962C8B-B14F-4D97-AF65-F5344CB8AC3E}">
        <p14:creationId xmlns:p14="http://schemas.microsoft.com/office/powerpoint/2010/main" val="25457961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F1F75FB9-D9BE-F130-83FF-7296A8187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B145B92-F844-6614-734D-7FBEEC1F33CE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CADD3B5-D994-02E9-A540-78C9F7A67112}"/>
              </a:ext>
            </a:extLst>
          </p:cNvPr>
          <p:cNvSpPr/>
          <p:nvPr/>
        </p:nvSpPr>
        <p:spPr>
          <a:xfrm>
            <a:off x="4698444" y="3110335"/>
            <a:ext cx="8698230" cy="5146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5763" marR="94298" indent="-385763" algn="just" defTabSz="1028700" rtl="1">
              <a:lnSpc>
                <a:spcPct val="150000"/>
              </a:lnSpc>
              <a:spcBef>
                <a:spcPts val="394"/>
              </a:spcBef>
              <a:buFont typeface="Symbol" panose="05050102010706020507" pitchFamily="18" charset="2"/>
              <a:buChar char=""/>
              <a:tabLst>
                <a:tab pos="874395" algn="l"/>
                <a:tab pos="875109" algn="l"/>
              </a:tabLst>
            </a:pPr>
            <a:r>
              <a:rPr lang="fr-FR" sz="315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بعد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شرح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جميع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الأمثلة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يتعرف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المتعلم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)ة(على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كيفية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وضع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التقنية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الاعتيادية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للقسمة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ومكان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كتابة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عناصر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القسمة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المقسوم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والمقسوم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عليه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والخارج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والباقي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دون</a:t>
            </a:r>
            <a:r>
              <a:rPr lang="fr-FR" sz="315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الخوض</a:t>
            </a:r>
            <a:r>
              <a:rPr lang="fr-FR" sz="315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في</a:t>
            </a:r>
            <a:r>
              <a:rPr lang="fr-FR" sz="315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تسمية</a:t>
            </a:r>
            <a:r>
              <a:rPr lang="fr-FR" sz="315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كل</a:t>
            </a:r>
            <a:r>
              <a:rPr lang="fr-FR" sz="315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عنصر</a:t>
            </a:r>
            <a:r>
              <a:rPr lang="fr-FR" sz="315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منها</a:t>
            </a:r>
            <a:r>
              <a:rPr lang="fr-FR" sz="3150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85763" marR="94298" indent="-385763" algn="just" defTabSz="1028700" rtl="1">
              <a:lnSpc>
                <a:spcPct val="150000"/>
              </a:lnSpc>
              <a:spcBef>
                <a:spcPts val="394"/>
              </a:spcBef>
              <a:buFont typeface="Symbol" panose="05050102010706020507" pitchFamily="18" charset="2"/>
              <a:buChar char=""/>
              <a:tabLst>
                <a:tab pos="874395" algn="l"/>
                <a:tab pos="875109" algn="l"/>
              </a:tabLst>
            </a:pP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يمكن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للميسر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إنجاز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r-MA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إلى</a:t>
            </a:r>
            <a:r>
              <a:rPr lang="ar-MA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أمثلة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أمام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جماعة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الفصل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ومن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ثم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ينتقل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إلى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تتبع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الإنجاز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في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إطار</a:t>
            </a:r>
            <a:r>
              <a:rPr lang="fr-FR" sz="315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مجموعات</a:t>
            </a:r>
            <a:r>
              <a:rPr lang="fr-FR" sz="315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صغرى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وممارسات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فردية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fr-FR" sz="315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19">
            <a:extLst>
              <a:ext uri="{FF2B5EF4-FFF2-40B4-BE49-F238E27FC236}">
                <a16:creationId xmlns:a16="http://schemas.microsoft.com/office/drawing/2014/main" id="{89503259-2F2B-B47C-175E-B0AB5ADD1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94" y="3431756"/>
            <a:ext cx="4400549" cy="4735301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5018B74A-7D9E-5724-1F71-AC5DF62CA42E}"/>
              </a:ext>
            </a:extLst>
          </p:cNvPr>
          <p:cNvSpPr txBox="1">
            <a:spLocks/>
          </p:cNvSpPr>
          <p:nvPr/>
        </p:nvSpPr>
        <p:spPr>
          <a:xfrm>
            <a:off x="16976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الخشيبات</a:t>
            </a:r>
          </a:p>
        </p:txBody>
      </p:sp>
    </p:spTree>
    <p:extLst>
      <p:ext uri="{BB962C8B-B14F-4D97-AF65-F5344CB8AC3E}">
        <p14:creationId xmlns:p14="http://schemas.microsoft.com/office/powerpoint/2010/main" val="15866820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Dubai" panose="020B0503030403030204" pitchFamily="34" charset="-78"/>
                <a:ea typeface="+mn-ea"/>
                <a:cs typeface="Arial" panose="020B0604020202020204" pitchFamily="34" charset="0"/>
              </a:rPr>
              <a:t>يقوم الميسر(ة) بنمذجة النشاط</a:t>
            </a:r>
            <a:r>
              <a:rPr kumimoji="0" lang="ar-MA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Arial" panose="020B0604020202020204" pitchFamily="34" charset="0"/>
              </a:rPr>
              <a:t>: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1753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1000+700+50+3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بعد إ</a:t>
            </a: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Regular" panose="020B0604020202020204" charset="-78"/>
                <a:cs typeface="Times New Roman" panose="02020603050405020304" pitchFamily="18" charset="0"/>
                <a:sym typeface="Arial Black"/>
              </a:rPr>
              <a:t>  بطاقات تفكيك الأعداد </a:t>
            </a:r>
            <a:endParaRPr kumimoji="0" lang="ar-MA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9LT Bukra Regular" panose="020B0604020202020204" charset="-78"/>
              <a:ea typeface="Arial Black"/>
              <a:cs typeface="Times New Roman" panose="02020603050405020304" pitchFamily="18" charset="0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</a:t>
            </a:r>
            <a:endParaRPr kumimoji="0" lang="ar-MA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Times New Roman" panose="02020603050405020304" pitchFamily="18" charset="0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kumimoji="0" lang="fr-MA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Regular" panose="020B0604020202020204" charset="-78"/>
                <a:cs typeface="Times New Roman" panose="02020603050405020304" pitchFamily="18" charset="0"/>
                <a:sym typeface="Arial Black"/>
              </a:rPr>
              <a:t>  بطاقات تفكيك الأعداد </a:t>
            </a:r>
            <a:endParaRPr kumimoji="0" lang="ar-MA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9LT Bukra Regular" panose="020B0604020202020204" charset="-78"/>
              <a:ea typeface="Arial Black"/>
              <a:cs typeface="Times New Roman" panose="02020603050405020304" pitchFamily="18" charset="0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27086</TotalTime>
  <Words>2244</Words>
  <Application>Microsoft Office PowerPoint</Application>
  <PresentationFormat>Personnalisé</PresentationFormat>
  <Paragraphs>533</Paragraphs>
  <Slides>66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66</vt:i4>
      </vt:variant>
    </vt:vector>
  </HeadingPairs>
  <TitlesOfParts>
    <vt:vector size="82" baseType="lpstr">
      <vt:lpstr>Montserrat</vt:lpstr>
      <vt:lpstr>Arial</vt:lpstr>
      <vt:lpstr>Dosis</vt:lpstr>
      <vt:lpstr>Microsoft Uighur</vt:lpstr>
      <vt:lpstr>Times New Roman</vt:lpstr>
      <vt:lpstr>Symbol</vt:lpstr>
      <vt:lpstr>Montserrat Medium</vt:lpstr>
      <vt:lpstr>IBM Plex Sans Arabic</vt:lpstr>
      <vt:lpstr>Calibri Light</vt:lpstr>
      <vt:lpstr>Calibri</vt:lpstr>
      <vt:lpstr>Carelia</vt:lpstr>
      <vt:lpstr>Dubai</vt:lpstr>
      <vt:lpstr>Montserrat Light</vt:lpstr>
      <vt:lpstr>29LT Bukra Regular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225</cp:revision>
  <dcterms:created xsi:type="dcterms:W3CDTF">2006-08-16T00:00:00Z</dcterms:created>
  <dcterms:modified xsi:type="dcterms:W3CDTF">2025-10-03T12:13:00Z</dcterms:modified>
  <dc:identifier>DAFtlvZnwz4</dc:identifier>
</cp:coreProperties>
</file>