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0"/>
  </p:notesMasterIdLst>
  <p:sldIdLst>
    <p:sldId id="257" r:id="rId2"/>
    <p:sldId id="2134808553" r:id="rId3"/>
    <p:sldId id="2134808554" r:id="rId4"/>
    <p:sldId id="2134808552" r:id="rId5"/>
    <p:sldId id="2134805392" r:id="rId6"/>
    <p:sldId id="2134805155" r:id="rId7"/>
    <p:sldId id="2134808443" r:id="rId8"/>
    <p:sldId id="2134808556" r:id="rId9"/>
    <p:sldId id="386" r:id="rId10"/>
    <p:sldId id="2134808444" r:id="rId11"/>
    <p:sldId id="2134808581" r:id="rId12"/>
    <p:sldId id="2134805396" r:id="rId13"/>
    <p:sldId id="2134808570" r:id="rId14"/>
    <p:sldId id="2134808446" r:id="rId15"/>
    <p:sldId id="2147482548" r:id="rId16"/>
    <p:sldId id="2147482549" r:id="rId17"/>
    <p:sldId id="2147482550" r:id="rId18"/>
    <p:sldId id="2134808459" r:id="rId19"/>
    <p:sldId id="2147482551" r:id="rId20"/>
    <p:sldId id="2147482553" r:id="rId21"/>
    <p:sldId id="2134808460" r:id="rId22"/>
    <p:sldId id="2147482556" r:id="rId23"/>
    <p:sldId id="2134808550" r:id="rId24"/>
    <p:sldId id="2147482554" r:id="rId25"/>
    <p:sldId id="2147482557" r:id="rId26"/>
    <p:sldId id="2147482555" r:id="rId27"/>
    <p:sldId id="2147482558" r:id="rId28"/>
    <p:sldId id="2147482559" r:id="rId29"/>
    <p:sldId id="2147482644" r:id="rId30"/>
    <p:sldId id="2147482645" r:id="rId31"/>
    <p:sldId id="2147482646" r:id="rId32"/>
    <p:sldId id="2147482647" r:id="rId33"/>
    <p:sldId id="2147482494" r:id="rId34"/>
    <p:sldId id="2147482495" r:id="rId35"/>
    <p:sldId id="2147482496" r:id="rId36"/>
    <p:sldId id="2147482497" r:id="rId37"/>
    <p:sldId id="2147482526" r:id="rId38"/>
    <p:sldId id="2147482527" r:id="rId39"/>
  </p:sldIdLst>
  <p:sldSz cx="13716000" cy="10287000"/>
  <p:notesSz cx="6858000" cy="9144000"/>
  <p:embeddedFontLst>
    <p:embeddedFont>
      <p:font typeface="29LT Bukra Regular" panose="020B0604020202020204" charset="0"/>
      <p:regular r:id="rId41"/>
    </p:embeddedFont>
    <p:embeddedFont>
      <p:font typeface="Carelia" panose="020B0604020202020204" charset="0"/>
      <p:regular r:id="rId42"/>
    </p:embeddedFont>
    <p:embeddedFont>
      <p:font typeface="Dosis" pitchFamily="2" charset="0"/>
      <p:regular r:id="rId43"/>
      <p:bold r:id="rId44"/>
    </p:embeddedFont>
    <p:embeddedFont>
      <p:font typeface="Dubai" panose="020B0503030403030204" pitchFamily="34" charset="-78"/>
      <p:regular r:id="rId45"/>
      <p:bold r:id="rId46"/>
    </p:embeddedFont>
    <p:embeddedFont>
      <p:font typeface="IBM Plex Sans Arabic" panose="020B0604020202020204" charset="-78"/>
      <p:regular r:id="rId47"/>
    </p:embeddedFont>
    <p:embeddedFont>
      <p:font typeface="Microsoft Uighur" panose="02000000000000000000" pitchFamily="2" charset="-78"/>
      <p:regular r:id="rId48"/>
      <p:bold r:id="rId49"/>
    </p:embeddedFont>
    <p:embeddedFont>
      <p:font typeface="Montserrat" panose="00000500000000000000" pitchFamily="2" charset="0"/>
      <p:regular r:id="rId50"/>
      <p:bold r:id="rId51"/>
      <p:italic r:id="rId52"/>
      <p:boldItalic r:id="rId53"/>
    </p:embeddedFont>
    <p:embeddedFont>
      <p:font typeface="Montserrat Light" panose="00000400000000000000" pitchFamily="2" charset="0"/>
      <p:regular r:id="rId54"/>
      <p:italic r:id="rId55"/>
    </p:embeddedFont>
    <p:embeddedFont>
      <p:font typeface="Montserrat Medium" panose="00000600000000000000" pitchFamily="2" charset="0"/>
      <p:regular r:id="rId56"/>
      <p:italic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9D4A"/>
    <a:srgbClr val="02BDC9"/>
    <a:srgbClr val="F98F51"/>
    <a:srgbClr val="0097B2"/>
    <a:srgbClr val="4AC283"/>
    <a:srgbClr val="3D8FA5"/>
    <a:srgbClr val="106585"/>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95226" autoAdjust="0"/>
  </p:normalViewPr>
  <p:slideViewPr>
    <p:cSldViewPr>
      <p:cViewPr varScale="1">
        <p:scale>
          <a:sx n="47" d="100"/>
          <a:sy n="47" d="100"/>
        </p:scale>
        <p:origin x="1308" y="4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t>يستثمر النشاط لتثبيت قراءة الأعداد من 0 إلى 99 </a:t>
            </a:r>
          </a:p>
          <a:p>
            <a:pPr marL="0" lvl="0" indent="0" algn="l" rtl="0">
              <a:spcBef>
                <a:spcPts val="0"/>
              </a:spcBef>
              <a:spcAft>
                <a:spcPts val="0"/>
              </a:spcAft>
              <a:buNone/>
            </a:pPr>
            <a:r>
              <a:rPr lang="ar-MA" dirty="0"/>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788837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8.png"/><Relationship Id="rId7" Type="http://schemas.openxmlformats.org/officeDocument/2006/relationships/image" Target="../media/image34.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3.png"/><Relationship Id="rId5" Type="http://schemas.openxmlformats.org/officeDocument/2006/relationships/image" Target="../media/image24.png"/><Relationship Id="rId4" Type="http://schemas.openxmlformats.org/officeDocument/2006/relationships/image" Target="../media/image9.svg"/><Relationship Id="rId9"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40.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5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59.jpe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840481" y="7125051"/>
            <a:ext cx="5029200" cy="813494"/>
            <a:chOff x="3700264" y="7007413"/>
            <a:chExt cx="502920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700264" y="7100224"/>
              <a:ext cx="5029200"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8</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ضرب</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r>
              <a:rPr lang="ar-MA" sz="4400" b="1">
                <a:latin typeface="Microsoft Uighur" panose="02000000000000000000" pitchFamily="2" charset="-78"/>
                <a:cs typeface="Microsoft Uighur" panose="02000000000000000000" pitchFamily="2" charset="-78"/>
              </a:rPr>
              <a:t> 1</a:t>
            </a:r>
            <a:endParaRPr lang="ar-SA"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5</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أبنائي الأعزاء، ضعوا اللوحة والقلم والكراسة في القمطر، س</a:t>
            </a:r>
            <a:r>
              <a:rPr lang="ar-SA" sz="3200" dirty="0" err="1">
                <a:solidFill>
                  <a:schemeClr val="bg1">
                    <a:lumMod val="75000"/>
                  </a:schemeClr>
                </a:solidFill>
                <a:latin typeface="Microsoft Uighur" panose="02000000000000000000" pitchFamily="2" charset="-78"/>
                <a:cs typeface="Microsoft Uighur" panose="02000000000000000000" pitchFamily="2" charset="-78"/>
              </a:rPr>
              <a:t>ت</a:t>
            </a:r>
            <a:r>
              <a:rPr lang="ar-MA" sz="3200" dirty="0">
                <a:solidFill>
                  <a:schemeClr val="bg1">
                    <a:lumMod val="75000"/>
                  </a:schemeClr>
                </a:solidFill>
                <a:latin typeface="Microsoft Uighur" panose="02000000000000000000" pitchFamily="2" charset="-78"/>
                <a:cs typeface="Microsoft Uighur" panose="02000000000000000000" pitchFamily="2" charset="-78"/>
              </a:rPr>
              <a:t>حتاجونها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020964A2-754F-A0B0-FC79-3E0B728DE224}"/>
              </a:ext>
            </a:extLst>
          </p:cNvPr>
          <p:cNvGraphicFramePr>
            <a:graphicFrameLocks noGrp="1"/>
          </p:cNvGraphicFramePr>
          <p:nvPr>
            <p:extLst>
              <p:ext uri="{D42A27DB-BD31-4B8C-83A1-F6EECF244321}">
                <p14:modId xmlns:p14="http://schemas.microsoft.com/office/powerpoint/2010/main" val="74499465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5" name="Picture 4">
            <a:extLst>
              <a:ext uri="{FF2B5EF4-FFF2-40B4-BE49-F238E27FC236}">
                <a16:creationId xmlns:a16="http://schemas.microsoft.com/office/drawing/2014/main" id="{1290F031-40BF-5A06-E91B-D443AFCF008A}"/>
              </a:ext>
            </a:extLst>
          </p:cNvPr>
          <p:cNvPicPr>
            <a:picLocks noChangeAspect="1"/>
          </p:cNvPicPr>
          <p:nvPr/>
        </p:nvPicPr>
        <p:blipFill rotWithShape="1">
          <a:blip r:embed="rId5"/>
          <a:srcRect l="11025" t="14561" r="11389" b="14089"/>
          <a:stretch>
            <a:fillRect/>
          </a:stretch>
        </p:blipFill>
        <p:spPr>
          <a:xfrm>
            <a:off x="9296400" y="4009482"/>
            <a:ext cx="2910470" cy="2069668"/>
          </a:xfrm>
          <a:prstGeom prst="roundRect">
            <a:avLst/>
          </a:prstGeom>
        </p:spPr>
      </p:pic>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a:extLst>
              <a:ext uri="{FF2B5EF4-FFF2-40B4-BE49-F238E27FC236}">
                <a16:creationId xmlns:a16="http://schemas.microsoft.com/office/drawing/2014/main" id="{9C4BB3C8-33B4-6B90-52A9-4B4EA1E1D309}"/>
              </a:ext>
            </a:extLst>
          </p:cNvPr>
          <p:cNvPicPr>
            <a:picLocks noChangeAspect="1"/>
          </p:cNvPicPr>
          <p:nvPr/>
        </p:nvPicPr>
        <p:blipFill>
          <a:blip r:embed="rId7" cstate="print">
            <a:extLst>
              <a:ext uri="{28A0092B-C50C-407E-A947-70E740481C1C}">
                <a14:useLocalDpi xmlns:a14="http://schemas.microsoft.com/office/drawing/2010/main" val="0"/>
              </a:ext>
            </a:extLst>
          </a:blip>
          <a:srcRect l="387" r="387"/>
          <a:stretch/>
        </p:blipFill>
        <p:spPr>
          <a:xfrm>
            <a:off x="106680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pic>
        <p:nvPicPr>
          <p:cNvPr id="11" name="Image 10">
            <a:extLst>
              <a:ext uri="{FF2B5EF4-FFF2-40B4-BE49-F238E27FC236}">
                <a16:creationId xmlns:a16="http://schemas.microsoft.com/office/drawing/2014/main" id="{B8A0D0CD-5209-C7CD-1B28-0088AF941B2B}"/>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7872" y="800100"/>
            <a:ext cx="755373" cy="628963"/>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F665-24F9-0CB2-7722-B15F6987C1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984F0E9-E2D2-DBAF-B662-7DDB2DF11040}"/>
              </a:ext>
            </a:extLst>
          </p:cNvPr>
          <p:cNvSpPr/>
          <p:nvPr/>
        </p:nvSpPr>
        <p:spPr>
          <a:xfrm>
            <a:off x="-1" y="1478568"/>
            <a:ext cx="13716001" cy="8808431"/>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B1F68F6-98FA-E650-288E-8738BF9F2510}"/>
              </a:ext>
            </a:extLst>
          </p:cNvPr>
          <p:cNvSpPr/>
          <p:nvPr/>
        </p:nvSpPr>
        <p:spPr>
          <a:xfrm>
            <a:off x="275852" y="1806083"/>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A20754-305B-6278-0D81-9CD1204C51E9}"/>
              </a:ext>
            </a:extLst>
          </p:cNvPr>
          <p:cNvSpPr/>
          <p:nvPr/>
        </p:nvSpPr>
        <p:spPr>
          <a:xfrm>
            <a:off x="-1" y="712299"/>
            <a:ext cx="13716001" cy="779690"/>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01CE61A-BFF9-E0E0-AB05-0ACA9A3DBBC5}"/>
              </a:ext>
            </a:extLst>
          </p:cNvPr>
          <p:cNvSpPr txBox="1"/>
          <p:nvPr/>
        </p:nvSpPr>
        <p:spPr>
          <a:xfrm>
            <a:off x="3753062" y="865084"/>
            <a:ext cx="8993588"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لسلوك سليم داخل القسم يجب علي أن:</a:t>
            </a:r>
            <a:endParaRPr lang="fr-FR" sz="3200" dirty="0">
              <a:solidFill>
                <a:schemeClr val="bg1">
                  <a:lumMod val="7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D60DCAD-1E50-1CD4-C30A-F1EA78AF641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5F3EB2B-500F-2268-9915-834C181954BA}"/>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
        <p:nvSpPr>
          <p:cNvPr id="4" name="Étoile à 5 branches 3">
            <a:extLst>
              <a:ext uri="{FF2B5EF4-FFF2-40B4-BE49-F238E27FC236}">
                <a16:creationId xmlns:a16="http://schemas.microsoft.com/office/drawing/2014/main" id="{7B8CF8D3-5DF4-B32E-CB08-C8ABBDD09FB2}"/>
              </a:ext>
            </a:extLst>
          </p:cNvPr>
          <p:cNvSpPr/>
          <p:nvPr/>
        </p:nvSpPr>
        <p:spPr>
          <a:xfrm>
            <a:off x="2255124" y="8573782"/>
            <a:ext cx="919617" cy="1032973"/>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3" name="Rectangle : coins arrondis 12">
            <a:extLst>
              <a:ext uri="{FF2B5EF4-FFF2-40B4-BE49-F238E27FC236}">
                <a16:creationId xmlns:a16="http://schemas.microsoft.com/office/drawing/2014/main" id="{09245B94-0A60-CE79-2855-F5AE025013B8}"/>
              </a:ext>
            </a:extLst>
          </p:cNvPr>
          <p:cNvSpPr/>
          <p:nvPr/>
        </p:nvSpPr>
        <p:spPr>
          <a:xfrm>
            <a:off x="4540188" y="8562828"/>
            <a:ext cx="8231588" cy="1132734"/>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3200" b="1" dirty="0">
                <a:solidFill>
                  <a:schemeClr val="tx1"/>
                </a:solidFill>
                <a:latin typeface="Microsoft Uighur" panose="02000000000000000000" pitchFamily="2" charset="-78"/>
                <a:cs typeface="Microsoft Uighur" panose="02000000000000000000" pitchFamily="2" charset="-78"/>
              </a:rPr>
              <a:t>سيفوز التلاميذ الذين يلتزمون بهذه السلوك</a:t>
            </a:r>
            <a:r>
              <a:rPr lang="ar-MA" sz="3200" b="1" dirty="0">
                <a:solidFill>
                  <a:schemeClr val="tx1"/>
                </a:solidFill>
                <a:latin typeface="Microsoft Uighur" panose="02000000000000000000" pitchFamily="2" charset="-78"/>
                <a:cs typeface="Microsoft Uighur" panose="02000000000000000000" pitchFamily="2" charset="-78"/>
              </a:rPr>
              <a:t>ات</a:t>
            </a:r>
            <a:r>
              <a:rPr lang="ar-SA" sz="3200" b="1" dirty="0">
                <a:solidFill>
                  <a:schemeClr val="tx1"/>
                </a:solidFill>
                <a:latin typeface="Microsoft Uighur" panose="02000000000000000000" pitchFamily="2" charset="-78"/>
                <a:cs typeface="Microsoft Uighur" panose="02000000000000000000" pitchFamily="2" charset="-78"/>
              </a:rPr>
              <a:t> بنجمة التميز</a:t>
            </a:r>
            <a:endParaRPr lang="fr-FR" sz="3200" b="1" dirty="0">
              <a:solidFill>
                <a:schemeClr val="tx1"/>
              </a:solidFill>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4372653-2B90-3FB5-0B61-1426C9A769A7}"/>
              </a:ext>
            </a:extLst>
          </p:cNvPr>
          <p:cNvSpPr txBox="1"/>
          <p:nvPr/>
        </p:nvSpPr>
        <p:spPr>
          <a:xfrm>
            <a:off x="4449943" y="2110458"/>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أدواتي المدرسية؛</a:t>
            </a:r>
          </a:p>
        </p:txBody>
      </p:sp>
      <p:sp>
        <p:nvSpPr>
          <p:cNvPr id="9" name="ZoneTexte 8">
            <a:extLst>
              <a:ext uri="{FF2B5EF4-FFF2-40B4-BE49-F238E27FC236}">
                <a16:creationId xmlns:a16="http://schemas.microsoft.com/office/drawing/2014/main" id="{0E0221AC-EC05-035F-0BF3-521C6A7C8F06}"/>
              </a:ext>
            </a:extLst>
          </p:cNvPr>
          <p:cNvSpPr txBox="1"/>
          <p:nvPr/>
        </p:nvSpPr>
        <p:spPr>
          <a:xfrm>
            <a:off x="4540188" y="3783707"/>
            <a:ext cx="8206462" cy="1022638"/>
          </a:xfrm>
          <a:prstGeom prst="rect">
            <a:avLst/>
          </a:prstGeom>
          <a:noFill/>
        </p:spPr>
        <p:txBody>
          <a:bodyPr wrap="square" rtlCol="0" anchor="ctr">
            <a:spAutoFit/>
          </a:bodyPr>
          <a:lstStyle/>
          <a:p>
            <a:pPr algn="r" rtl="1">
              <a:lnSpc>
                <a:spcPct val="150000"/>
              </a:lnSpc>
            </a:pPr>
            <a:r>
              <a:rPr lang="ar-MA" sz="4400" b="1" dirty="0">
                <a:latin typeface="Microsoft Uighur" panose="02000000000000000000" pitchFamily="2" charset="-78"/>
                <a:cs typeface="Microsoft Uighur" panose="02000000000000000000" pitchFamily="2" charset="-78"/>
              </a:rPr>
              <a:t>أحافظ على الوسائل المشتركة (</a:t>
            </a:r>
            <a:r>
              <a:rPr lang="ar-MA" sz="4400" b="1" dirty="0" err="1">
                <a:latin typeface="Microsoft Uighur" panose="02000000000000000000" pitchFamily="2" charset="-78"/>
                <a:cs typeface="Microsoft Uighur" panose="02000000000000000000" pitchFamily="2" charset="-78"/>
              </a:rPr>
              <a:t>بركار</a:t>
            </a:r>
            <a:r>
              <a:rPr lang="ar-MA" sz="4400" b="1" dirty="0">
                <a:latin typeface="Microsoft Uighur" panose="02000000000000000000" pitchFamily="2" charset="-78"/>
                <a:cs typeface="Microsoft Uighur" panose="02000000000000000000" pitchFamily="2" charset="-78"/>
              </a:rPr>
              <a:t>، </a:t>
            </a:r>
            <a:r>
              <a:rPr lang="ar-MA" sz="4400" b="1" dirty="0" err="1">
                <a:latin typeface="Microsoft Uighur" panose="02000000000000000000" pitchFamily="2" charset="-78"/>
                <a:cs typeface="Microsoft Uighur" panose="02000000000000000000" pitchFamily="2" charset="-78"/>
              </a:rPr>
              <a:t>مسلاط</a:t>
            </a:r>
            <a:r>
              <a:rPr lang="ar-MA" sz="4400" b="1" dirty="0">
                <a:latin typeface="Microsoft Uighur" panose="02000000000000000000" pitchFamily="2" charset="-78"/>
                <a:cs typeface="Microsoft Uighur" panose="02000000000000000000" pitchFamily="2" charset="-78"/>
              </a:rPr>
              <a:t>، بطاقات...)؛</a:t>
            </a:r>
          </a:p>
        </p:txBody>
      </p:sp>
      <p:sp>
        <p:nvSpPr>
          <p:cNvPr id="10" name="ZoneTexte 9">
            <a:extLst>
              <a:ext uri="{FF2B5EF4-FFF2-40B4-BE49-F238E27FC236}">
                <a16:creationId xmlns:a16="http://schemas.microsoft.com/office/drawing/2014/main" id="{300E774E-5BCE-E059-570F-2B101F5F7EFE}"/>
              </a:ext>
            </a:extLst>
          </p:cNvPr>
          <p:cNvSpPr txBox="1"/>
          <p:nvPr/>
        </p:nvSpPr>
        <p:spPr>
          <a:xfrm>
            <a:off x="4575748" y="5406561"/>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أحافظ على نظافة الطاولات ونظافة القسم؛</a:t>
            </a:r>
          </a:p>
        </p:txBody>
      </p:sp>
      <p:sp>
        <p:nvSpPr>
          <p:cNvPr id="12" name="ZoneTexte 11">
            <a:extLst>
              <a:ext uri="{FF2B5EF4-FFF2-40B4-BE49-F238E27FC236}">
                <a16:creationId xmlns:a16="http://schemas.microsoft.com/office/drawing/2014/main" id="{F2422A25-FDFA-4C81-763A-F12F167336B2}"/>
              </a:ext>
            </a:extLst>
          </p:cNvPr>
          <p:cNvSpPr txBox="1"/>
          <p:nvPr/>
        </p:nvSpPr>
        <p:spPr>
          <a:xfrm>
            <a:off x="4575748" y="6860910"/>
            <a:ext cx="8206462" cy="768900"/>
          </a:xfrm>
          <a:prstGeom prst="rect">
            <a:avLst/>
          </a:prstGeom>
          <a:noFill/>
        </p:spPr>
        <p:txBody>
          <a:bodyPr wrap="square" rtlCol="0" anchor="ctr">
            <a:spAutoFit/>
          </a:bodyPr>
          <a:lstStyle/>
          <a:p>
            <a:pPr algn="r" rtl="1"/>
            <a:r>
              <a:rPr lang="ar-MA" sz="4400" b="1" dirty="0">
                <a:latin typeface="Microsoft Uighur" panose="02000000000000000000" pitchFamily="2" charset="-78"/>
                <a:cs typeface="Microsoft Uighur" panose="02000000000000000000" pitchFamily="2" charset="-78"/>
              </a:rPr>
              <a:t>أشارك في تزيين فصلي </a:t>
            </a:r>
            <a:r>
              <a:rPr lang="ar-MA" sz="4400" b="1" dirty="0" err="1">
                <a:latin typeface="Microsoft Uighur" panose="02000000000000000000" pitchFamily="2" charset="-78"/>
                <a:cs typeface="Microsoft Uighur" panose="02000000000000000000" pitchFamily="2" charset="-78"/>
              </a:rPr>
              <a:t>بالصويرات</a:t>
            </a:r>
            <a:r>
              <a:rPr lang="ar-MA" sz="4400" b="1" dirty="0">
                <a:latin typeface="Microsoft Uighur" panose="02000000000000000000" pitchFamily="2" charset="-78"/>
                <a:cs typeface="Microsoft Uighur" panose="02000000000000000000" pitchFamily="2" charset="-78"/>
              </a:rPr>
              <a:t> والرسومات.</a:t>
            </a:r>
          </a:p>
        </p:txBody>
      </p:sp>
      <p:pic>
        <p:nvPicPr>
          <p:cNvPr id="16" name="Image 15" descr="Une image contenant meubles, table, habits, dessin humoristique&#10;&#10;Le contenu généré par l’IA peut être incorrect.">
            <a:extLst>
              <a:ext uri="{FF2B5EF4-FFF2-40B4-BE49-F238E27FC236}">
                <a16:creationId xmlns:a16="http://schemas.microsoft.com/office/drawing/2014/main" id="{29D312A4-24BB-987D-7DB2-82BCCB32A8AE}"/>
              </a:ext>
            </a:extLst>
          </p:cNvPr>
          <p:cNvPicPr>
            <a:picLocks noChangeAspect="1"/>
          </p:cNvPicPr>
          <p:nvPr/>
        </p:nvPicPr>
        <p:blipFill>
          <a:blip r:embed="rId4" cstate="print">
            <a:extLst>
              <a:ext uri="{28A0092B-C50C-407E-A947-70E740481C1C}">
                <a14:useLocalDpi xmlns:a14="http://schemas.microsoft.com/office/drawing/2010/main" val="0"/>
              </a:ext>
            </a:extLst>
          </a:blip>
          <a:srcRect r="9033"/>
          <a:stretch>
            <a:fillRect/>
          </a:stretch>
        </p:blipFill>
        <p:spPr>
          <a:xfrm>
            <a:off x="1088913" y="6961409"/>
            <a:ext cx="1626020" cy="1481058"/>
          </a:xfrm>
          <a:prstGeom prst="ellipse">
            <a:avLst/>
          </a:prstGeom>
          <a:ln>
            <a:noFill/>
          </a:ln>
          <a:effectLst>
            <a:softEdge rad="112500"/>
          </a:effectLst>
        </p:spPr>
      </p:pic>
      <p:pic>
        <p:nvPicPr>
          <p:cNvPr id="17" name="Image 16" descr="Une image contenant meubles, dessin humoristique, chaise, table&#10;&#10;Le contenu généré par l’IA peut être incorrect.">
            <a:extLst>
              <a:ext uri="{FF2B5EF4-FFF2-40B4-BE49-F238E27FC236}">
                <a16:creationId xmlns:a16="http://schemas.microsoft.com/office/drawing/2014/main" id="{B1D67344-D82C-BDAE-82EB-C2039B1F1C8B}"/>
              </a:ext>
            </a:extLst>
          </p:cNvPr>
          <p:cNvPicPr>
            <a:picLocks noChangeAspect="1"/>
          </p:cNvPicPr>
          <p:nvPr/>
        </p:nvPicPr>
        <p:blipFill>
          <a:blip r:embed="rId5" cstate="print">
            <a:extLst>
              <a:ext uri="{28A0092B-C50C-407E-A947-70E740481C1C}">
                <a14:useLocalDpi xmlns:a14="http://schemas.microsoft.com/office/drawing/2010/main" val="0"/>
              </a:ext>
            </a:extLst>
          </a:blip>
          <a:srcRect r="9033"/>
          <a:stretch>
            <a:fillRect/>
          </a:stretch>
        </p:blipFill>
        <p:spPr>
          <a:xfrm>
            <a:off x="1053490" y="2005284"/>
            <a:ext cx="1626020" cy="1481058"/>
          </a:xfrm>
          <a:prstGeom prst="ellipse">
            <a:avLst/>
          </a:prstGeom>
          <a:ln>
            <a:noFill/>
          </a:ln>
          <a:effectLst>
            <a:softEdge rad="112500"/>
          </a:effectLst>
        </p:spPr>
      </p:pic>
      <p:pic>
        <p:nvPicPr>
          <p:cNvPr id="18" name="Image 17" descr="Une image contenant meubles, dessin humoristique, table, chaise&#10;&#10;Le contenu généré par l’IA peut être incorrect.">
            <a:extLst>
              <a:ext uri="{FF2B5EF4-FFF2-40B4-BE49-F238E27FC236}">
                <a16:creationId xmlns:a16="http://schemas.microsoft.com/office/drawing/2014/main" id="{0D19371D-248D-A2B1-F31D-F285CE85D95F}"/>
              </a:ext>
            </a:extLst>
          </p:cNvPr>
          <p:cNvPicPr>
            <a:picLocks noChangeAspect="1"/>
          </p:cNvPicPr>
          <p:nvPr/>
        </p:nvPicPr>
        <p:blipFill>
          <a:blip r:embed="rId6" cstate="print">
            <a:extLst>
              <a:ext uri="{28A0092B-C50C-407E-A947-70E740481C1C}">
                <a14:useLocalDpi xmlns:a14="http://schemas.microsoft.com/office/drawing/2010/main" val="0"/>
              </a:ext>
            </a:extLst>
          </a:blip>
          <a:srcRect r="9033"/>
          <a:stretch>
            <a:fillRect/>
          </a:stretch>
        </p:blipFill>
        <p:spPr>
          <a:xfrm>
            <a:off x="1053490" y="3783707"/>
            <a:ext cx="1626020" cy="1481058"/>
          </a:xfrm>
          <a:prstGeom prst="ellipse">
            <a:avLst/>
          </a:prstGeom>
          <a:ln>
            <a:noFill/>
          </a:ln>
          <a:effectLst>
            <a:softEdge rad="112500"/>
          </a:effectLst>
        </p:spPr>
      </p:pic>
      <p:pic>
        <p:nvPicPr>
          <p:cNvPr id="19" name="Image 18" descr="Une image contenant meubles, dessin humoristique, table, chaise&#10;&#10;Le contenu généré par l’IA peut être incorrect.">
            <a:extLst>
              <a:ext uri="{FF2B5EF4-FFF2-40B4-BE49-F238E27FC236}">
                <a16:creationId xmlns:a16="http://schemas.microsoft.com/office/drawing/2014/main" id="{EC51A6C1-9CB9-B379-6ADD-B2023AC13659}"/>
              </a:ext>
            </a:extLst>
          </p:cNvPr>
          <p:cNvPicPr>
            <a:picLocks noChangeAspect="1"/>
          </p:cNvPicPr>
          <p:nvPr/>
        </p:nvPicPr>
        <p:blipFill>
          <a:blip r:embed="rId7" cstate="print">
            <a:extLst>
              <a:ext uri="{28A0092B-C50C-407E-A947-70E740481C1C}">
                <a14:useLocalDpi xmlns:a14="http://schemas.microsoft.com/office/drawing/2010/main" val="0"/>
              </a:ext>
            </a:extLst>
          </a:blip>
          <a:srcRect r="9033"/>
          <a:stretch>
            <a:fillRect/>
          </a:stretch>
        </p:blipFill>
        <p:spPr>
          <a:xfrm>
            <a:off x="1088913" y="5432368"/>
            <a:ext cx="1626020" cy="1481058"/>
          </a:xfrm>
          <a:prstGeom prst="ellipse">
            <a:avLst/>
          </a:prstGeom>
          <a:ln>
            <a:noFill/>
          </a:ln>
          <a:effectLst>
            <a:softEdge rad="112500"/>
          </a:effectLst>
        </p:spPr>
      </p:pic>
    </p:spTree>
    <p:extLst>
      <p:ext uri="{BB962C8B-B14F-4D97-AF65-F5344CB8AC3E}">
        <p14:creationId xmlns:p14="http://schemas.microsoft.com/office/powerpoint/2010/main" val="2868377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4"/>
                                        </p:tgtEl>
                                        <p:attrNameLst>
                                          <p:attrName>stroke.color</p:attrName>
                                        </p:attrNameLst>
                                      </p:cBhvr>
                                      <p:to>
                                        <a:schemeClr val="accent2"/>
                                      </p:to>
                                    </p:animClr>
                                    <p:set>
                                      <p:cBhvr>
                                        <p:cTn id="12" dur="2000" fill="hold"/>
                                        <p:tgtEl>
                                          <p:spTgt spid="4"/>
                                        </p:tgtEl>
                                        <p:attrNameLst>
                                          <p:attrName>stroke.on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1000"/>
                                        <p:tgtEl>
                                          <p:spTgt spid="9">
                                            <p:txEl>
                                              <p:pRg st="0" end="0"/>
                                            </p:txEl>
                                          </p:spTgt>
                                        </p:tgtEl>
                                      </p:cBhvr>
                                    </p:animEffect>
                                    <p:anim calcmode="lin" valueType="num">
                                      <p:cBhvr>
                                        <p:cTn id="2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2183638" y="3896513"/>
            <a:ext cx="8518985" cy="1275349"/>
          </a:xfrm>
          <a:prstGeom prst="rect">
            <a:avLst/>
          </a:prstGeom>
        </p:spPr>
        <p:txBody>
          <a:bodyPr wrap="square" lIns="0" tIns="0" rIns="0" bIns="0" rtlCol="0" anchor="t">
            <a:spAutoFit/>
          </a:bodyPr>
          <a:lstStyle/>
          <a:p>
            <a:pPr algn="ctr" defTabSz="685834" rtl="1">
              <a:lnSpc>
                <a:spcPts val="11099"/>
              </a:lnSpc>
            </a:pPr>
            <a:r>
              <a:rPr lang="fr-FR" sz="5400" dirty="0">
                <a:solidFill>
                  <a:srgbClr val="01070A"/>
                </a:solidFill>
                <a:latin typeface="Microsoft Uighur" panose="02000000000000000000" pitchFamily="2" charset="-78"/>
                <a:cs typeface="Microsoft Uighur" panose="02000000000000000000" pitchFamily="2" charset="-78"/>
              </a:rPr>
              <a:t> </a:t>
            </a:r>
            <a:r>
              <a:rPr lang="ar-MA" sz="5400" dirty="0">
                <a:solidFill>
                  <a:srgbClr val="01070A"/>
                </a:solidFill>
                <a:latin typeface="Microsoft Uighur" panose="02000000000000000000" pitchFamily="2" charset="-78"/>
                <a:cs typeface="Microsoft Uighur" panose="02000000000000000000" pitchFamily="2" charset="-78"/>
              </a:rPr>
              <a:t>تحدي</a:t>
            </a:r>
            <a:r>
              <a:rPr lang="ar-SA" sz="5400" dirty="0">
                <a:solidFill>
                  <a:srgbClr val="01070A"/>
                </a:solidFill>
                <a:latin typeface="Microsoft Uighur" panose="02000000000000000000" pitchFamily="2" charset="-78"/>
                <a:cs typeface="Microsoft Uighur" panose="02000000000000000000" pitchFamily="2" charset="-78"/>
              </a:rPr>
              <a:t> </a:t>
            </a:r>
            <a:r>
              <a:rPr lang="ar-MA" sz="5400" dirty="0">
                <a:solidFill>
                  <a:srgbClr val="01070A"/>
                </a:solidFill>
                <a:latin typeface="Microsoft Uighur" panose="02000000000000000000" pitchFamily="2" charset="-78"/>
                <a:cs typeface="Microsoft Uighur" panose="02000000000000000000" pitchFamily="2" charset="-78"/>
              </a:rPr>
              <a:t>جداول الضرب</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11" name="ZoneTexte 10">
            <a:extLst>
              <a:ext uri="{FF2B5EF4-FFF2-40B4-BE49-F238E27FC236}">
                <a16:creationId xmlns:a16="http://schemas.microsoft.com/office/drawing/2014/main" id="{EE4B467B-95BA-B31F-3E0E-13855046ADDA}"/>
              </a:ext>
            </a:extLst>
          </p:cNvPr>
          <p:cNvSpPr txBox="1"/>
          <p:nvPr/>
        </p:nvSpPr>
        <p:spPr>
          <a:xfrm>
            <a:off x="3091912" y="5053761"/>
            <a:ext cx="7268704" cy="369332"/>
          </a:xfrm>
          <a:prstGeom prst="rect">
            <a:avLst/>
          </a:prstGeom>
          <a:noFill/>
        </p:spPr>
        <p:txBody>
          <a:bodyPr wrap="square">
            <a:spAutoFit/>
          </a:bodyPr>
          <a:lstStyle/>
          <a:p>
            <a:endParaRPr lang="fr-MA" dirty="0"/>
          </a:p>
        </p:txBody>
      </p:sp>
      <p:pic>
        <p:nvPicPr>
          <p:cNvPr id="5" name="Image 4">
            <a:extLst>
              <a:ext uri="{FF2B5EF4-FFF2-40B4-BE49-F238E27FC236}">
                <a16:creationId xmlns:a16="http://schemas.microsoft.com/office/drawing/2014/main" id="{A3CB0558-3D21-D5A0-EA81-065E6A57242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2121" b="90909" l="9353" r="89928">
                        <a14:foregroundMark x1="65468" y1="89091" x2="41727" y2="90909"/>
                        <a14:foregroundMark x1="41727" y1="90909" x2="35971" y2="83030"/>
                      </a14:backgroundRemoval>
                    </a14:imgEffect>
                  </a14:imgLayer>
                </a14:imgProps>
              </a:ext>
              <a:ext uri="{28A0092B-C50C-407E-A947-70E740481C1C}">
                <a14:useLocalDpi xmlns:a14="http://schemas.microsoft.com/office/drawing/2010/main" val="0"/>
              </a:ext>
            </a:extLst>
          </a:blip>
          <a:srcRect t="2959" b="2959"/>
          <a:stretch/>
        </p:blipFill>
        <p:spPr>
          <a:xfrm>
            <a:off x="5531000" y="6031763"/>
            <a:ext cx="2286000" cy="2553034"/>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275854" y="863026"/>
            <a:ext cx="12163763" cy="127342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بنائي الأعزاء </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سنقوم </a:t>
            </a:r>
            <a:r>
              <a:rPr lang="ar-MA" sz="3600" dirty="0">
                <a:solidFill>
                  <a:prstClr val="white">
                    <a:lumMod val="65000"/>
                  </a:prstClr>
                </a:solidFill>
                <a:latin typeface="Microsoft Uighur" panose="02000000000000000000" pitchFamily="2" charset="-78"/>
                <a:cs typeface="Microsoft Uighur" panose="02000000000000000000" pitchFamily="2" charset="-78"/>
              </a:rPr>
              <a:t>بمراجعة جداول الضرب</a:t>
            </a:r>
            <a:r>
              <a:rPr kumimoji="0" lang="ar-S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سيساعدنا ذلك في التدرب على الحساب السريع</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خذوا ألواحكم، سننجز </a:t>
            </a:r>
            <a:r>
              <a:rPr lang="ar-MA" sz="3600" dirty="0">
                <a:solidFill>
                  <a:prstClr val="white">
                    <a:lumMod val="65000"/>
                  </a:prstClr>
                </a:solidFill>
                <a:latin typeface="Microsoft Uighur" panose="02000000000000000000" pitchFamily="2" charset="-78"/>
                <a:cs typeface="Microsoft Uighur" panose="02000000000000000000" pitchFamily="2" charset="-78"/>
              </a:rPr>
              <a:t>ج</a:t>
            </a:r>
            <a:r>
              <a:rPr kumimoji="0" lang="ar-MA" sz="36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داءات</a:t>
            </a:r>
            <a:r>
              <a:rPr kumimoji="0" lang="ar-MA"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سريعة.</a:t>
            </a:r>
            <a:endParaRPr kumimoji="0" lang="fr-FR" sz="36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يطرح الأستاذ </a:t>
            </a:r>
            <a:r>
              <a:rPr lang="ar-MA" sz="3200" dirty="0">
                <a:solidFill>
                  <a:srgbClr val="FF0000"/>
                </a:solidFill>
                <a:latin typeface="Microsoft Uighur" panose="02000000000000000000" pitchFamily="2" charset="-78"/>
                <a:cs typeface="Microsoft Uighur" panose="02000000000000000000" pitchFamily="2" charset="-78"/>
              </a:rPr>
              <a:t>ج</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المتعلمين يكتبون النتيجة فقط على الألواح (في حدود 10 </a:t>
            </a:r>
            <a:r>
              <a:rPr kumimoji="0" lang="ar-MA" sz="3200" b="0" i="0" u="none" strike="noStrike" kern="1200" cap="none" spc="0" normalizeH="0" baseline="0" noProof="0" dirty="0" err="1">
                <a:ln>
                  <a:noFill/>
                </a:ln>
                <a:solidFill>
                  <a:srgbClr val="FF0000"/>
                </a:solidFill>
                <a:effectLst/>
                <a:uLnTx/>
                <a:uFillTx/>
                <a:latin typeface="Microsoft Uighur" panose="02000000000000000000" pitchFamily="2" charset="-78"/>
                <a:ea typeface="+mn-ea"/>
                <a:cs typeface="Microsoft Uighur" panose="02000000000000000000" pitchFamily="2" charset="-78"/>
              </a:rPr>
              <a:t>جداءات</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على الأكثر)</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4061371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582185"/>
            <a:ext cx="13716001" cy="7704814"/>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792507"/>
            <a:ext cx="13164293" cy="72277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2" cy="184153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0" y="901111"/>
            <a:ext cx="12877800" cy="1642757"/>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ستقومون الآن بتحديات ثنائية باستعمال جداول الضرب. سيمسك تلميذ جدول الضرب ويطرح على منافسه 5 عمليات، يجيب التلميذ الثاني بسرعة (يحتسب الأستاذ بمعية التلاميذ عدد الإجابات الصحيحة وتسجل على السبورة)، يتم تبادل الأدوار</a:t>
            </a:r>
          </a:p>
          <a:p>
            <a:pPr marL="342900" lvl="1" indent="-342900" algn="r" defTabSz="685834" rtl="1">
              <a:lnSpc>
                <a:spcPts val="3017"/>
              </a:lnSpc>
              <a:spcBef>
                <a:spcPct val="0"/>
              </a:spcBef>
              <a:buFont typeface="Arial" panose="020B0604020202020204" pitchFamily="34" charset="0"/>
              <a:buChar char="•"/>
            </a:pPr>
            <a:r>
              <a:rPr lang="ar-MA" sz="2800" dirty="0">
                <a:solidFill>
                  <a:prstClr val="white">
                    <a:lumMod val="65000"/>
                  </a:prstClr>
                </a:solidFill>
                <a:latin typeface="Microsoft Uighur" panose="02000000000000000000" pitchFamily="2" charset="-78"/>
                <a:cs typeface="Microsoft Uighur" panose="02000000000000000000" pitchFamily="2" charset="-78"/>
              </a:rPr>
              <a:t>يعين ثنائي في كل مرة (3 إلى 4 ثنائيات على الأكثر)</a:t>
            </a:r>
            <a:r>
              <a:rPr lang="fr-FR" sz="2800" dirty="0">
                <a:solidFill>
                  <a:prstClr val="white">
                    <a:lumMod val="65000"/>
                  </a:prstClr>
                </a:solidFill>
                <a:latin typeface="Microsoft Uighur" panose="02000000000000000000" pitchFamily="2" charset="-78"/>
                <a:cs typeface="Microsoft Uighur" panose="02000000000000000000" pitchFamily="2" charset="-78"/>
              </a:rPr>
              <a:t>.</a:t>
            </a:r>
            <a:endParaRPr lang="ar-SA" sz="28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3037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441443411"/>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habits, personne, dessin humoristique, Visage humain&#10;&#10;Le contenu généré par l’IA peut être incorrect.">
            <a:extLst>
              <a:ext uri="{FF2B5EF4-FFF2-40B4-BE49-F238E27FC236}">
                <a16:creationId xmlns:a16="http://schemas.microsoft.com/office/drawing/2014/main" id="{8E502FFC-2D89-59F5-D249-38D9A29CB2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238500"/>
            <a:ext cx="5244160" cy="5181600"/>
          </a:xfrm>
          <a:prstGeom prst="rect">
            <a:avLst/>
          </a:prstGeom>
        </p:spPr>
      </p:pic>
      <p:pic>
        <p:nvPicPr>
          <p:cNvPr id="6" name="Image 5">
            <a:extLst>
              <a:ext uri="{FF2B5EF4-FFF2-40B4-BE49-F238E27FC236}">
                <a16:creationId xmlns:a16="http://schemas.microsoft.com/office/drawing/2014/main" id="{06420712-B969-A0F5-3D50-2D28CC65A32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535846" y="3415811"/>
            <a:ext cx="2497379" cy="3664528"/>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C36D4-49D3-DCF3-6E5F-3C299E8CD7B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27B5ADB-177C-5CD5-47C3-9C90D7E885ED}"/>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119FFF3-2D02-E8A5-20E0-8AEE736B6301}"/>
              </a:ext>
            </a:extLst>
          </p:cNvPr>
          <p:cNvSpPr>
            <a:spLocks/>
          </p:cNvSpPr>
          <p:nvPr/>
        </p:nvSpPr>
        <p:spPr>
          <a:xfrm>
            <a:off x="152400" y="2429927"/>
            <a:ext cx="13422461" cy="743797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3C2B7C69-C098-501E-B3C9-5387BC18DCD5}"/>
              </a:ext>
            </a:extLst>
          </p:cNvPr>
          <p:cNvSpPr/>
          <p:nvPr/>
        </p:nvSpPr>
        <p:spPr>
          <a:xfrm>
            <a:off x="-1" y="644347"/>
            <a:ext cx="13716001" cy="146517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40878F45-552E-9564-2E01-4FC51B6D5A22}"/>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983AEE3C-F30B-DD44-D928-3A89554BF7D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F314B385-65A0-4A37-C0D3-0C4461520224}"/>
              </a:ext>
            </a:extLst>
          </p:cNvPr>
          <p:cNvSpPr txBox="1"/>
          <p:nvPr/>
        </p:nvSpPr>
        <p:spPr>
          <a:xfrm>
            <a:off x="9601200" y="4349453"/>
            <a:ext cx="2822193" cy="255454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white"/>
                </a:solidFill>
                <a:effectLst/>
                <a:uLnTx/>
                <a:uFillTx/>
                <a:latin typeface="IBM Plex Sans Arabic" panose="020B0503050203000203" pitchFamily="34" charset="-78"/>
                <a:ea typeface="+mn-ea"/>
                <a:cs typeface="IBM Plex Sans Arabic" panose="020B0503050203000203" pitchFamily="34" charset="-78"/>
              </a:rPr>
              <a:t>نمذجة كيفية ملء المخطط الشمسي لعائلة العدد 10 باستعمال الخشيبات</a:t>
            </a:r>
            <a:endParaRPr kumimoji="0" lang="fr-FR" sz="3200" b="0" i="0" u="none" strike="noStrike" kern="1200" cap="none" spc="0" normalizeH="0" baseline="0" noProof="0" dirty="0">
              <a:ln>
                <a:noFill/>
              </a:ln>
              <a:solidFill>
                <a:prstClr val="white"/>
              </a:solidFill>
              <a:effectLst/>
              <a:uLnTx/>
              <a:uFillTx/>
              <a:latin typeface="IBM Plex Sans Arabic" panose="020B0503050203000203" pitchFamily="34" charset="-78"/>
              <a:ea typeface="+mn-ea"/>
              <a:cs typeface="IBM Plex Sans Arabic" panose="020B0503050203000203" pitchFamily="34" charset="-78"/>
            </a:endParaRPr>
          </a:p>
        </p:txBody>
      </p:sp>
      <p:sp>
        <p:nvSpPr>
          <p:cNvPr id="5" name="ZoneTexte 4">
            <a:extLst>
              <a:ext uri="{FF2B5EF4-FFF2-40B4-BE49-F238E27FC236}">
                <a16:creationId xmlns:a16="http://schemas.microsoft.com/office/drawing/2014/main" id="{F611B8C6-291A-9A5E-E8CC-5B0E456377B3}"/>
              </a:ext>
            </a:extLst>
          </p:cNvPr>
          <p:cNvSpPr txBox="1"/>
          <p:nvPr/>
        </p:nvSpPr>
        <p:spPr>
          <a:xfrm>
            <a:off x="141939" y="811647"/>
            <a:ext cx="12510865"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خذوا كراساتكم الصفحة 25</a:t>
            </a:r>
          </a:p>
        </p:txBody>
      </p:sp>
      <p:pic>
        <p:nvPicPr>
          <p:cNvPr id="6" name="Image 5">
            <a:extLst>
              <a:ext uri="{FF2B5EF4-FFF2-40B4-BE49-F238E27FC236}">
                <a16:creationId xmlns:a16="http://schemas.microsoft.com/office/drawing/2014/main" id="{447D076D-551F-1826-083A-E0EB190D5F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476055" y="2782579"/>
            <a:ext cx="4763889" cy="6832778"/>
          </a:xfrm>
          <a:prstGeom prst="rect">
            <a:avLst/>
          </a:prstGeom>
        </p:spPr>
      </p:pic>
    </p:spTree>
    <p:extLst>
      <p:ext uri="{BB962C8B-B14F-4D97-AF65-F5344CB8AC3E}">
        <p14:creationId xmlns:p14="http://schemas.microsoft.com/office/powerpoint/2010/main" val="1767615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8AA5E-2F76-060A-547D-A0112A7799D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E9BD1E-5BBB-253E-F4D6-FBA1BD05F72C}"/>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ACACA68-895E-C506-945E-0D758E17DBA2}"/>
              </a:ext>
            </a:extLst>
          </p:cNvPr>
          <p:cNvSpPr>
            <a:spLocks/>
          </p:cNvSpPr>
          <p:nvPr/>
        </p:nvSpPr>
        <p:spPr>
          <a:xfrm>
            <a:off x="152400" y="2429927"/>
            <a:ext cx="13422461" cy="743797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635E26E-05CE-7645-6106-B189C43606D7}"/>
              </a:ext>
            </a:extLst>
          </p:cNvPr>
          <p:cNvSpPr/>
          <p:nvPr/>
        </p:nvSpPr>
        <p:spPr>
          <a:xfrm>
            <a:off x="-1" y="644347"/>
            <a:ext cx="13716001" cy="146517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BCBCDF87-8669-2637-3293-4E1B4FB2FA21}"/>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ECBE615-AA98-6A86-CF3D-D775AE088AE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27F7B39B-7A3E-D37E-B3FB-8675197D121F}"/>
              </a:ext>
            </a:extLst>
          </p:cNvPr>
          <p:cNvSpPr txBox="1"/>
          <p:nvPr/>
        </p:nvSpPr>
        <p:spPr>
          <a:xfrm>
            <a:off x="9601200" y="4349453"/>
            <a:ext cx="2822193" cy="255454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white"/>
                </a:solidFill>
                <a:effectLst/>
                <a:uLnTx/>
                <a:uFillTx/>
                <a:latin typeface="IBM Plex Sans Arabic" panose="020B0503050203000203" pitchFamily="34" charset="-78"/>
                <a:ea typeface="+mn-ea"/>
                <a:cs typeface="IBM Plex Sans Arabic" panose="020B0503050203000203" pitchFamily="34" charset="-78"/>
              </a:rPr>
              <a:t>نمذجة كيفية ملء المخطط الشمسي لعائلة العدد 10 باستعمال الخشيبات</a:t>
            </a:r>
            <a:endParaRPr kumimoji="0" lang="fr-FR" sz="3200" b="0" i="0" u="none" strike="noStrike" kern="1200" cap="none" spc="0" normalizeH="0" baseline="0" noProof="0" dirty="0">
              <a:ln>
                <a:noFill/>
              </a:ln>
              <a:solidFill>
                <a:prstClr val="white"/>
              </a:solidFill>
              <a:effectLst/>
              <a:uLnTx/>
              <a:uFillTx/>
              <a:latin typeface="IBM Plex Sans Arabic" panose="020B0503050203000203" pitchFamily="34" charset="-78"/>
              <a:ea typeface="+mn-ea"/>
              <a:cs typeface="IBM Plex Sans Arabic" panose="020B0503050203000203" pitchFamily="34" charset="-78"/>
            </a:endParaRPr>
          </a:p>
        </p:txBody>
      </p:sp>
      <p:sp>
        <p:nvSpPr>
          <p:cNvPr id="4" name="ZoneTexte 3">
            <a:extLst>
              <a:ext uri="{FF2B5EF4-FFF2-40B4-BE49-F238E27FC236}">
                <a16:creationId xmlns:a16="http://schemas.microsoft.com/office/drawing/2014/main" id="{8FCDF615-99C5-90D4-14FE-0D82A2048DDB}"/>
              </a:ext>
            </a:extLst>
          </p:cNvPr>
          <p:cNvSpPr txBox="1"/>
          <p:nvPr/>
        </p:nvSpPr>
        <p:spPr>
          <a:xfrm>
            <a:off x="1205132" y="997522"/>
            <a:ext cx="11305733"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أنجزوا عمليات الحساب السريع (النشاط 1)</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a:extLst>
              <a:ext uri="{FF2B5EF4-FFF2-40B4-BE49-F238E27FC236}">
                <a16:creationId xmlns:a16="http://schemas.microsoft.com/office/drawing/2014/main" id="{7BD2DAB5-0C8A-2E7D-32CE-AF60C9407F9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1675" y="3924300"/>
            <a:ext cx="13311925" cy="4630110"/>
          </a:xfrm>
          <a:prstGeom prst="rect">
            <a:avLst/>
          </a:prstGeom>
        </p:spPr>
      </p:pic>
      <p:sp>
        <p:nvSpPr>
          <p:cNvPr id="10" name="Rectangle 9">
            <a:extLst>
              <a:ext uri="{FF2B5EF4-FFF2-40B4-BE49-F238E27FC236}">
                <a16:creationId xmlns:a16="http://schemas.microsoft.com/office/drawing/2014/main" id="{87E972A9-0BE7-4196-5A4D-E47330E0C116}"/>
              </a:ext>
            </a:extLst>
          </p:cNvPr>
          <p:cNvSpPr/>
          <p:nvPr/>
        </p:nvSpPr>
        <p:spPr>
          <a:xfrm>
            <a:off x="381000" y="4668210"/>
            <a:ext cx="6400800" cy="388620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11265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7DC32-842F-4FAA-DF1A-A0667020982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5136AA5-D087-39E6-B344-D0E645689B41}"/>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442EF58A-9D76-7188-8DB3-560D90334195}"/>
              </a:ext>
            </a:extLst>
          </p:cNvPr>
          <p:cNvSpPr>
            <a:spLocks/>
          </p:cNvSpPr>
          <p:nvPr/>
        </p:nvSpPr>
        <p:spPr>
          <a:xfrm>
            <a:off x="152400" y="2429927"/>
            <a:ext cx="13422461" cy="743797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38B1B54-4E9D-C612-A689-5640AA2273C6}"/>
              </a:ext>
            </a:extLst>
          </p:cNvPr>
          <p:cNvSpPr/>
          <p:nvPr/>
        </p:nvSpPr>
        <p:spPr>
          <a:xfrm>
            <a:off x="-1" y="644347"/>
            <a:ext cx="13716001" cy="146517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Freeform 8">
            <a:extLst>
              <a:ext uri="{FF2B5EF4-FFF2-40B4-BE49-F238E27FC236}">
                <a16:creationId xmlns:a16="http://schemas.microsoft.com/office/drawing/2014/main" id="{0A5C383B-A61E-84B9-72C3-054CB2B89948}"/>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C7952D32-739B-0A4A-67CC-A0811AE0B1B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4" name="ZoneTexte 13">
            <a:extLst>
              <a:ext uri="{FF2B5EF4-FFF2-40B4-BE49-F238E27FC236}">
                <a16:creationId xmlns:a16="http://schemas.microsoft.com/office/drawing/2014/main" id="{7777F3C0-AF13-33DF-8155-2C1E4887E1DE}"/>
              </a:ext>
            </a:extLst>
          </p:cNvPr>
          <p:cNvSpPr txBox="1"/>
          <p:nvPr/>
        </p:nvSpPr>
        <p:spPr>
          <a:xfrm>
            <a:off x="9601200" y="4349453"/>
            <a:ext cx="2822193" cy="255454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white"/>
                </a:solidFill>
                <a:effectLst/>
                <a:uLnTx/>
                <a:uFillTx/>
                <a:latin typeface="IBM Plex Sans Arabic" panose="020B0503050203000203" pitchFamily="34" charset="-78"/>
                <a:ea typeface="+mn-ea"/>
                <a:cs typeface="IBM Plex Sans Arabic" panose="020B0503050203000203" pitchFamily="34" charset="-78"/>
              </a:rPr>
              <a:t>نمذجة كيفية ملء المخطط الشمسي لعائلة العدد 10 باستعمال الخشيبات</a:t>
            </a:r>
            <a:endParaRPr kumimoji="0" lang="fr-FR" sz="3200" b="0" i="0" u="none" strike="noStrike" kern="1200" cap="none" spc="0" normalizeH="0" baseline="0" noProof="0" dirty="0">
              <a:ln>
                <a:noFill/>
              </a:ln>
              <a:solidFill>
                <a:prstClr val="white"/>
              </a:solidFill>
              <a:effectLst/>
              <a:uLnTx/>
              <a:uFillTx/>
              <a:latin typeface="IBM Plex Sans Arabic" panose="020B0503050203000203" pitchFamily="34" charset="-78"/>
              <a:ea typeface="+mn-ea"/>
              <a:cs typeface="IBM Plex Sans Arabic" panose="020B0503050203000203" pitchFamily="34" charset="-78"/>
            </a:endParaRPr>
          </a:p>
        </p:txBody>
      </p:sp>
      <p:sp>
        <p:nvSpPr>
          <p:cNvPr id="4" name="ZoneTexte 3">
            <a:extLst>
              <a:ext uri="{FF2B5EF4-FFF2-40B4-BE49-F238E27FC236}">
                <a16:creationId xmlns:a16="http://schemas.microsoft.com/office/drawing/2014/main" id="{3867E015-EDF9-B7D0-99F7-18D7547EF102}"/>
              </a:ext>
            </a:extLst>
          </p:cNvPr>
          <p:cNvSpPr txBox="1"/>
          <p:nvPr/>
        </p:nvSpPr>
        <p:spPr>
          <a:xfrm>
            <a:off x="1205132" y="997522"/>
            <a:ext cx="11305733"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a:extLst>
              <a:ext uri="{FF2B5EF4-FFF2-40B4-BE49-F238E27FC236}">
                <a16:creationId xmlns:a16="http://schemas.microsoft.com/office/drawing/2014/main" id="{B7F70D66-95C1-91C6-F4FA-F4BD32AC1BC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3909" y="4068442"/>
            <a:ext cx="13398819" cy="4656458"/>
          </a:xfrm>
          <a:prstGeom prst="rect">
            <a:avLst/>
          </a:prstGeom>
        </p:spPr>
      </p:pic>
      <p:sp>
        <p:nvSpPr>
          <p:cNvPr id="10" name="Rectangle 9">
            <a:extLst>
              <a:ext uri="{FF2B5EF4-FFF2-40B4-BE49-F238E27FC236}">
                <a16:creationId xmlns:a16="http://schemas.microsoft.com/office/drawing/2014/main" id="{6D2EA1D2-6366-81A7-8CBB-AAABEB8EAD8D}"/>
              </a:ext>
            </a:extLst>
          </p:cNvPr>
          <p:cNvSpPr/>
          <p:nvPr/>
        </p:nvSpPr>
        <p:spPr>
          <a:xfrm>
            <a:off x="381000" y="4914900"/>
            <a:ext cx="6400800" cy="388620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CF8DBAB7-27C5-0B13-C009-FD711B6C9873}"/>
              </a:ext>
            </a:extLst>
          </p:cNvPr>
          <p:cNvSpPr txBox="1"/>
          <p:nvPr/>
        </p:nvSpPr>
        <p:spPr>
          <a:xfrm>
            <a:off x="3810000" y="5458480"/>
            <a:ext cx="685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63</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8" name="ZoneTexte 17">
            <a:extLst>
              <a:ext uri="{FF2B5EF4-FFF2-40B4-BE49-F238E27FC236}">
                <a16:creationId xmlns:a16="http://schemas.microsoft.com/office/drawing/2014/main" id="{0A2B5A20-1A41-DA7A-0BBB-4210A35A57D9}"/>
              </a:ext>
            </a:extLst>
          </p:cNvPr>
          <p:cNvSpPr txBox="1"/>
          <p:nvPr/>
        </p:nvSpPr>
        <p:spPr>
          <a:xfrm>
            <a:off x="5867400" y="5448300"/>
            <a:ext cx="685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25</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760E975A-B04E-97CF-096B-8065FABC4ACC}"/>
              </a:ext>
            </a:extLst>
          </p:cNvPr>
          <p:cNvSpPr txBox="1"/>
          <p:nvPr/>
        </p:nvSpPr>
        <p:spPr>
          <a:xfrm>
            <a:off x="5867400" y="6296680"/>
            <a:ext cx="685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18</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0" name="ZoneTexte 19">
            <a:extLst>
              <a:ext uri="{FF2B5EF4-FFF2-40B4-BE49-F238E27FC236}">
                <a16:creationId xmlns:a16="http://schemas.microsoft.com/office/drawing/2014/main" id="{ADDBC2F5-F49E-59E4-E008-474E629A29C0}"/>
              </a:ext>
            </a:extLst>
          </p:cNvPr>
          <p:cNvSpPr txBox="1"/>
          <p:nvPr/>
        </p:nvSpPr>
        <p:spPr>
          <a:xfrm>
            <a:off x="5943600" y="7134880"/>
            <a:ext cx="685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36</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1" name="ZoneTexte 20">
            <a:extLst>
              <a:ext uri="{FF2B5EF4-FFF2-40B4-BE49-F238E27FC236}">
                <a16:creationId xmlns:a16="http://schemas.microsoft.com/office/drawing/2014/main" id="{A076A62A-5434-D532-05CB-A2286B342FBF}"/>
              </a:ext>
            </a:extLst>
          </p:cNvPr>
          <p:cNvSpPr txBox="1"/>
          <p:nvPr/>
        </p:nvSpPr>
        <p:spPr>
          <a:xfrm>
            <a:off x="3810000" y="7134880"/>
            <a:ext cx="685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27</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2" name="ZoneTexte 21">
            <a:extLst>
              <a:ext uri="{FF2B5EF4-FFF2-40B4-BE49-F238E27FC236}">
                <a16:creationId xmlns:a16="http://schemas.microsoft.com/office/drawing/2014/main" id="{011512A7-72A0-B40D-4D57-84DF5B87304C}"/>
              </a:ext>
            </a:extLst>
          </p:cNvPr>
          <p:cNvSpPr txBox="1"/>
          <p:nvPr/>
        </p:nvSpPr>
        <p:spPr>
          <a:xfrm>
            <a:off x="3810000" y="6296680"/>
            <a:ext cx="685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18</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4" name="ZoneTexte 23">
            <a:extLst>
              <a:ext uri="{FF2B5EF4-FFF2-40B4-BE49-F238E27FC236}">
                <a16:creationId xmlns:a16="http://schemas.microsoft.com/office/drawing/2014/main" id="{B3F8A044-0B44-2C54-89E5-E6903B1019C6}"/>
              </a:ext>
            </a:extLst>
          </p:cNvPr>
          <p:cNvSpPr txBox="1"/>
          <p:nvPr/>
        </p:nvSpPr>
        <p:spPr>
          <a:xfrm>
            <a:off x="1752600" y="6296680"/>
            <a:ext cx="685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20</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25" name="ZoneTexte 24">
            <a:extLst>
              <a:ext uri="{FF2B5EF4-FFF2-40B4-BE49-F238E27FC236}">
                <a16:creationId xmlns:a16="http://schemas.microsoft.com/office/drawing/2014/main" id="{FDEBD784-CD7C-B015-09E5-60C17AD26003}"/>
              </a:ext>
            </a:extLst>
          </p:cNvPr>
          <p:cNvSpPr txBox="1"/>
          <p:nvPr/>
        </p:nvSpPr>
        <p:spPr>
          <a:xfrm>
            <a:off x="1752600" y="7124700"/>
            <a:ext cx="685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30</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7" name="ZoneTexte 6">
            <a:extLst>
              <a:ext uri="{FF2B5EF4-FFF2-40B4-BE49-F238E27FC236}">
                <a16:creationId xmlns:a16="http://schemas.microsoft.com/office/drawing/2014/main" id="{9B1ECFF8-EC95-33FC-C445-D8EA9855F74D}"/>
              </a:ext>
            </a:extLst>
          </p:cNvPr>
          <p:cNvSpPr txBox="1"/>
          <p:nvPr/>
        </p:nvSpPr>
        <p:spPr>
          <a:xfrm>
            <a:off x="5867400" y="7973080"/>
            <a:ext cx="685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48</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077061F6-46EB-0F3B-09E1-F22C4DA17DF2}"/>
              </a:ext>
            </a:extLst>
          </p:cNvPr>
          <p:cNvSpPr txBox="1"/>
          <p:nvPr/>
        </p:nvSpPr>
        <p:spPr>
          <a:xfrm>
            <a:off x="3810000" y="7973080"/>
            <a:ext cx="685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32</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97435662-E6BD-B50D-6B9A-505DBB6FE54D}"/>
              </a:ext>
            </a:extLst>
          </p:cNvPr>
          <p:cNvSpPr txBox="1"/>
          <p:nvPr/>
        </p:nvSpPr>
        <p:spPr>
          <a:xfrm>
            <a:off x="1752600" y="7973080"/>
            <a:ext cx="6858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54</a:t>
            </a:r>
            <a:endParaRPr kumimoji="0" lang="fr-FR" sz="24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079834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1275349"/>
          </a:xfrm>
          <a:prstGeom prst="rect">
            <a:avLst/>
          </a:prstGeom>
        </p:spPr>
        <p:txBody>
          <a:bodyPr wrap="square" lIns="0" tIns="0" rIns="0" bIns="0" rtlCol="0" anchor="t">
            <a:spAutoFit/>
          </a:bodyPr>
          <a:lstStyle/>
          <a:p>
            <a:pPr algn="ctr" defTabSz="685834" rtl="1">
              <a:lnSpc>
                <a:spcPts val="11099"/>
              </a:lnSpc>
            </a:pPr>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949F06EB-BCE0-6FF0-4E33-581EBCAAE3BC}"/>
              </a:ext>
            </a:extLst>
          </p:cNvPr>
          <p:cNvPicPr>
            <a:picLocks noChangeAspect="1"/>
          </p:cNvPicPr>
          <p:nvPr/>
        </p:nvPicPr>
        <p:blipFill>
          <a:blip r:embed="rId5">
            <a:extLst>
              <a:ext uri="{28A0092B-C50C-407E-A947-70E740481C1C}">
                <a14:useLocalDpi xmlns:a14="http://schemas.microsoft.com/office/drawing/2010/main" val="0"/>
              </a:ext>
            </a:extLst>
          </a:blip>
          <a:srcRect t="283" b="283"/>
          <a:stretch/>
        </p:blipFill>
        <p:spPr>
          <a:xfrm>
            <a:off x="5714999" y="5676900"/>
            <a:ext cx="2285999" cy="2769269"/>
          </a:xfrm>
          <a:prstGeom prst="rect">
            <a:avLst/>
          </a:prstGeom>
        </p:spPr>
      </p:pic>
    </p:spTree>
    <p:extLst>
      <p:ext uri="{BB962C8B-B14F-4D97-AF65-F5344CB8AC3E}">
        <p14:creationId xmlns:p14="http://schemas.microsoft.com/office/powerpoint/2010/main" val="11326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AA8F9-150B-8ACB-DB21-BE23D696681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C76CC4E-9A0A-7FE3-1799-8ED52B499DDA}"/>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6AB7E7D-A6F3-E570-F1A2-19D9BBD72027}"/>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E038639-F213-9456-A95C-76AC0BF5F562}"/>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DA4F2188-DF63-7F4D-84F8-88C1CD310AC5}"/>
              </a:ext>
            </a:extLst>
          </p:cNvPr>
          <p:cNvSpPr txBox="1"/>
          <p:nvPr/>
        </p:nvSpPr>
        <p:spPr>
          <a:xfrm>
            <a:off x="838200" y="863026"/>
            <a:ext cx="116014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أتمموا ملء الجدول كما هو مطلوب</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BFF51D2-099D-0EA3-4944-30C1EFE7B69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9AF9FD03-26B1-FB6F-913A-0C385AAEBE2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7" name="Image 6">
            <a:extLst>
              <a:ext uri="{FF2B5EF4-FFF2-40B4-BE49-F238E27FC236}">
                <a16:creationId xmlns:a16="http://schemas.microsoft.com/office/drawing/2014/main" id="{9E3520BC-2EB1-D7CF-03D8-11AAE0A3109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0333" y="4341398"/>
            <a:ext cx="13004667" cy="3799716"/>
          </a:xfrm>
          <a:prstGeom prst="rect">
            <a:avLst/>
          </a:prstGeom>
        </p:spPr>
      </p:pic>
      <p:sp>
        <p:nvSpPr>
          <p:cNvPr id="9" name="Rectangle 8">
            <a:extLst>
              <a:ext uri="{FF2B5EF4-FFF2-40B4-BE49-F238E27FC236}">
                <a16:creationId xmlns:a16="http://schemas.microsoft.com/office/drawing/2014/main" id="{C010DA35-D2C6-E6F2-D79A-1CE1A24204AF}"/>
              </a:ext>
            </a:extLst>
          </p:cNvPr>
          <p:cNvSpPr/>
          <p:nvPr/>
        </p:nvSpPr>
        <p:spPr>
          <a:xfrm>
            <a:off x="838200" y="5295900"/>
            <a:ext cx="12268199" cy="156410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02268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يجب على الأستاذ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2F02E-2E83-C65D-AF65-AF97998CA1A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696160F-6096-8D75-074B-DF8F4A528B2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39E52580-233B-A068-234D-E3141A333A68}"/>
              </a:ext>
            </a:extLst>
          </p:cNvPr>
          <p:cNvSpPr/>
          <p:nvPr/>
        </p:nvSpPr>
        <p:spPr>
          <a:xfrm>
            <a:off x="275853" y="2448702"/>
            <a:ext cx="13164293" cy="74344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D0E0651E-BE64-C0BF-0D47-D75F594A6DC4}"/>
              </a:ext>
            </a:extLst>
          </p:cNvPr>
          <p:cNvSpPr/>
          <p:nvPr/>
        </p:nvSpPr>
        <p:spPr>
          <a:xfrm>
            <a:off x="-1" y="752746"/>
            <a:ext cx="13716001" cy="145298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B6D19F86-12F1-7116-0D44-BA50C12809B5}"/>
              </a:ext>
            </a:extLst>
          </p:cNvPr>
          <p:cNvSpPr txBox="1"/>
          <p:nvPr/>
        </p:nvSpPr>
        <p:spPr>
          <a:xfrm>
            <a:off x="838200" y="863026"/>
            <a:ext cx="11601417"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13" name="Tableau 12">
            <a:extLst>
              <a:ext uri="{FF2B5EF4-FFF2-40B4-BE49-F238E27FC236}">
                <a16:creationId xmlns:a16="http://schemas.microsoft.com/office/drawing/2014/main" id="{D6B278E5-264F-3082-9D1E-BCD384BB699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20ADC6EC-394E-3B02-0CE9-02EC715C12E5}"/>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7" name="Image 6">
            <a:extLst>
              <a:ext uri="{FF2B5EF4-FFF2-40B4-BE49-F238E27FC236}">
                <a16:creationId xmlns:a16="http://schemas.microsoft.com/office/drawing/2014/main" id="{2A25999B-2CCE-C03D-8B07-BA3F9BC6425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0333" y="4341398"/>
            <a:ext cx="13004667" cy="3799716"/>
          </a:xfrm>
          <a:prstGeom prst="rect">
            <a:avLst/>
          </a:prstGeom>
        </p:spPr>
      </p:pic>
      <p:sp>
        <p:nvSpPr>
          <p:cNvPr id="9" name="Rectangle 8">
            <a:extLst>
              <a:ext uri="{FF2B5EF4-FFF2-40B4-BE49-F238E27FC236}">
                <a16:creationId xmlns:a16="http://schemas.microsoft.com/office/drawing/2014/main" id="{5233C534-DAE1-AC16-006D-746B6B597C29}"/>
              </a:ext>
            </a:extLst>
          </p:cNvPr>
          <p:cNvSpPr/>
          <p:nvPr/>
        </p:nvSpPr>
        <p:spPr>
          <a:xfrm>
            <a:off x="838200" y="5295900"/>
            <a:ext cx="12268199" cy="1564101"/>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FBC46CA7-206B-B8A1-8267-EAD37B57DE44}"/>
              </a:ext>
            </a:extLst>
          </p:cNvPr>
          <p:cNvSpPr txBox="1"/>
          <p:nvPr/>
        </p:nvSpPr>
        <p:spPr>
          <a:xfrm>
            <a:off x="1295400" y="5610880"/>
            <a:ext cx="9155485" cy="523220"/>
          </a:xfrm>
          <a:prstGeom prst="rect">
            <a:avLst/>
          </a:prstGeom>
          <a:noFill/>
        </p:spPr>
        <p:txBody>
          <a:bodyPr wrap="square" rtlCol="0">
            <a:spAutoFit/>
          </a:bodyPr>
          <a:lstStyle/>
          <a:p>
            <a:pPr algn="r" rtl="1"/>
            <a:r>
              <a:rPr lang="ar-MA" sz="2800" b="1" dirty="0">
                <a:solidFill>
                  <a:srgbClr val="FF0000"/>
                </a:solidFill>
              </a:rPr>
              <a:t>خمس مئة وستة وأربعون ألفا وست مئة وستة وأربعون</a:t>
            </a:r>
            <a:endParaRPr lang="fr-FR" sz="2800" b="1" dirty="0">
              <a:solidFill>
                <a:srgbClr val="FF0000"/>
              </a:solidFill>
            </a:endParaRPr>
          </a:p>
        </p:txBody>
      </p:sp>
      <p:sp>
        <p:nvSpPr>
          <p:cNvPr id="3" name="ZoneTexte 2">
            <a:extLst>
              <a:ext uri="{FF2B5EF4-FFF2-40B4-BE49-F238E27FC236}">
                <a16:creationId xmlns:a16="http://schemas.microsoft.com/office/drawing/2014/main" id="{20353C06-C5F9-6DD2-2896-BAEC05CEAF74}"/>
              </a:ext>
            </a:extLst>
          </p:cNvPr>
          <p:cNvSpPr txBox="1"/>
          <p:nvPr/>
        </p:nvSpPr>
        <p:spPr>
          <a:xfrm>
            <a:off x="1219200" y="6220480"/>
            <a:ext cx="9155485" cy="523220"/>
          </a:xfrm>
          <a:prstGeom prst="rect">
            <a:avLst/>
          </a:prstGeom>
          <a:noFill/>
        </p:spPr>
        <p:txBody>
          <a:bodyPr wrap="square" rtlCol="0">
            <a:spAutoFit/>
          </a:bodyPr>
          <a:lstStyle/>
          <a:p>
            <a:pPr algn="r" rtl="1"/>
            <a:r>
              <a:rPr lang="ar-MA" sz="2800" b="1" dirty="0">
                <a:solidFill>
                  <a:srgbClr val="FF0000"/>
                </a:solidFill>
              </a:rPr>
              <a:t>سبع مئة وستة وأربعون ألفا وسبع مئة وتسعة وخمسون</a:t>
            </a:r>
            <a:endParaRPr lang="fr-FR" sz="2800" b="1" dirty="0">
              <a:solidFill>
                <a:srgbClr val="FF0000"/>
              </a:solidFill>
            </a:endParaRPr>
          </a:p>
        </p:txBody>
      </p:sp>
    </p:spTree>
    <p:extLst>
      <p:ext uri="{BB962C8B-B14F-4D97-AF65-F5344CB8AC3E}">
        <p14:creationId xmlns:p14="http://schemas.microsoft.com/office/powerpoint/2010/main" val="684772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1440361"/>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1104900"/>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7" name="Image 6">
            <a:extLst>
              <a:ext uri="{FF2B5EF4-FFF2-40B4-BE49-F238E27FC236}">
                <a16:creationId xmlns:a16="http://schemas.microsoft.com/office/drawing/2014/main" id="{365D8BE4-4E3B-AB62-18DB-B9156F204345}"/>
              </a:ext>
            </a:extLst>
          </p:cNvPr>
          <p:cNvPicPr>
            <a:picLocks noChangeAspect="1"/>
          </p:cNvPicPr>
          <p:nvPr/>
        </p:nvPicPr>
        <p:blipFill>
          <a:blip r:embed="rId5">
            <a:extLst>
              <a:ext uri="{28A0092B-C50C-407E-A947-70E740481C1C}">
                <a14:useLocalDpi xmlns:a14="http://schemas.microsoft.com/office/drawing/2010/main" val="0"/>
              </a:ext>
            </a:extLst>
          </a:blip>
          <a:srcRect l="170" r="170"/>
          <a:stretch/>
        </p:blipFill>
        <p:spPr>
          <a:xfrm>
            <a:off x="5593596" y="5600700"/>
            <a:ext cx="2265336" cy="2769269"/>
          </a:xfrm>
          <a:prstGeom prst="rect">
            <a:avLst/>
          </a:prstGeom>
        </p:spPr>
      </p:pic>
      <p:sp>
        <p:nvSpPr>
          <p:cNvPr id="8" name="TextBox 6">
            <a:extLst>
              <a:ext uri="{FF2B5EF4-FFF2-40B4-BE49-F238E27FC236}">
                <a16:creationId xmlns:a16="http://schemas.microsoft.com/office/drawing/2014/main" id="{62C1855A-5CDC-A0F7-D786-CA93243F9D10}"/>
              </a:ext>
            </a:extLst>
          </p:cNvPr>
          <p:cNvSpPr txBox="1"/>
          <p:nvPr/>
        </p:nvSpPr>
        <p:spPr>
          <a:xfrm>
            <a:off x="1473201" y="2628900"/>
            <a:ext cx="10896599" cy="2698816"/>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MA" sz="54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إنجاز عمليات </a:t>
            </a:r>
            <a:r>
              <a:rPr lang="ar-MA" sz="5400" dirty="0">
                <a:solidFill>
                  <a:srgbClr val="01070A"/>
                </a:solidFill>
                <a:latin typeface="Microsoft Uighur" panose="02000000000000000000" pitchFamily="2" charset="-78"/>
                <a:cs typeface="Microsoft Uighur" panose="02000000000000000000" pitchFamily="2" charset="-78"/>
              </a:rPr>
              <a:t>ضرب</a:t>
            </a:r>
            <a:endParaRPr kumimoji="0" lang="ar-MA" sz="54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p>
            <a:pPr marL="0" marR="0" lvl="0" indent="0" algn="ctr" defTabSz="685834" rtl="1" eaLnBrk="1" fontAlgn="auto" latinLnBrk="0" hangingPunct="1">
              <a:lnSpc>
                <a:spcPts val="11099"/>
              </a:lnSpc>
              <a:spcBef>
                <a:spcPts val="0"/>
              </a:spcBef>
              <a:spcAft>
                <a:spcPts val="0"/>
              </a:spcAft>
              <a:buClrTx/>
              <a:buSzTx/>
              <a:buFontTx/>
              <a:buNone/>
              <a:tabLst/>
              <a:defRPr/>
            </a:pPr>
            <a:r>
              <a:rPr kumimoji="0" lang="ar-MA" sz="54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حل مسائل باستعمال تقنية الأسئلة الأربعة</a:t>
            </a:r>
            <a:endParaRPr kumimoji="0" lang="en-US" sz="54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8552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ماذا تعلمنا</a:t>
            </a:r>
            <a:r>
              <a:rPr kumimoji="0" lang="ar-M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بالنسبة لضرب عدد من رقمين أو 3 أرقام في عدد من رقم واحد</a:t>
            </a:r>
            <a:r>
              <a:rPr kumimoji="0" lang="ar-SA" sz="32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ل</a:t>
            </a:r>
            <a:r>
              <a:rPr kumimoji="0" lang="ar-SA" sz="4400" b="0" i="0" u="none" strike="noStrike" kern="1200" cap="none" spc="0" normalizeH="0" baseline="0" noProof="0" dirty="0" err="1">
                <a:ln>
                  <a:noFill/>
                </a:ln>
                <a:solidFill>
                  <a:prstClr val="black"/>
                </a:solidFill>
                <a:effectLst/>
                <a:uLnTx/>
                <a:uFillTx/>
                <a:latin typeface="Microsoft Uighur" panose="02000000000000000000" pitchFamily="2" charset="-78"/>
                <a:ea typeface="+mn-ea"/>
                <a:cs typeface="Microsoft Uighur" panose="02000000000000000000" pitchFamily="2" charset="-78"/>
              </a:rPr>
              <a:t>إ</a:t>
            </a:r>
            <a:r>
              <a:rPr kumimoji="0" lang="ar-MA" sz="4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نجاز عملية ضرب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الأولى</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الثانية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الثالثة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أضع العملية عموديا وأبدأ بالعدد الأكبر؛</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أضرب العامل الثاني في وحدات العامل الأول (ولا أنسى الاحتفاظ)؛</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أضرب العامل الثاني في عشرات العامل الأول وأضيف الاحتفاظ؛</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5" name="Image 4" descr="Une image contenant Rectangle, Post-it, capture d’écran, conception&#10;&#10;Le contenu généré par l’IA peut être incorrect.">
            <a:extLst>
              <a:ext uri="{FF2B5EF4-FFF2-40B4-BE49-F238E27FC236}">
                <a16:creationId xmlns:a16="http://schemas.microsoft.com/office/drawing/2014/main" id="{9576F226-6060-1AA1-0C8A-C97AF32F7090}"/>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8905470"/>
            <a:ext cx="12339934" cy="886229"/>
          </a:xfrm>
          <a:prstGeom prst="rect">
            <a:avLst/>
          </a:prstGeom>
        </p:spPr>
      </p:pic>
      <p:sp>
        <p:nvSpPr>
          <p:cNvPr id="6" name="ZoneTexte 5">
            <a:extLst>
              <a:ext uri="{FF2B5EF4-FFF2-40B4-BE49-F238E27FC236}">
                <a16:creationId xmlns:a16="http://schemas.microsoft.com/office/drawing/2014/main" id="{2BB56E54-582B-89C8-A12D-250581492F1A}"/>
              </a:ext>
            </a:extLst>
          </p:cNvPr>
          <p:cNvSpPr txBox="1"/>
          <p:nvPr/>
        </p:nvSpPr>
        <p:spPr>
          <a:xfrm>
            <a:off x="10947798" y="8801100"/>
            <a:ext cx="1911350"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الخامسة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7" name="ZoneTexte 6">
            <a:extLst>
              <a:ext uri="{FF2B5EF4-FFF2-40B4-BE49-F238E27FC236}">
                <a16:creationId xmlns:a16="http://schemas.microsoft.com/office/drawing/2014/main" id="{256B3CB6-9A44-2D47-7BC5-9AFE9692103A}"/>
              </a:ext>
            </a:extLst>
          </p:cNvPr>
          <p:cNvSpPr txBox="1"/>
          <p:nvPr/>
        </p:nvSpPr>
        <p:spPr>
          <a:xfrm>
            <a:off x="1205862" y="9073264"/>
            <a:ext cx="9526617" cy="584775"/>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أقرأ النتيجة (الجداء).</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795398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ar-S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الخطوة </a:t>
            </a:r>
            <a:r>
              <a:rPr kumimoji="0" lang="ar-MA"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الرابعة</a:t>
            </a:r>
            <a:endParaRPr kumimoji="0" lang="fr-FR" sz="32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1116414" y="8104882"/>
            <a:ext cx="9841709" cy="1077218"/>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  </a:t>
            </a:r>
            <a:r>
              <a:rPr kumimoji="0" lang="ar-M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أضرب العامل الثاني في مئات العامل الأول وأضيف الاحتفاظ؛</a:t>
            </a: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32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403748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srgbClr val="FF0000"/>
                </a:solidFill>
                <a:latin typeface="Microsoft Uighur" panose="02000000000000000000" pitchFamily="2" charset="-78"/>
                <a:cs typeface="Microsoft Uighur" panose="02000000000000000000" pitchFamily="2" charset="-78"/>
              </a:rPr>
              <a:t>ماذا تعلمنا</a:t>
            </a:r>
            <a:r>
              <a:rPr lang="ar-MA" sz="3200" dirty="0">
                <a:solidFill>
                  <a:srgbClr val="FF0000"/>
                </a:solidFill>
                <a:latin typeface="Microsoft Uighur" panose="02000000000000000000" pitchFamily="2" charset="-78"/>
                <a:cs typeface="Microsoft Uighur" panose="02000000000000000000" pitchFamily="2" charset="-78"/>
              </a:rPr>
              <a:t> بالنسبة لضرب عدد من رقمين في عدد من رقمين</a:t>
            </a:r>
            <a:r>
              <a:rPr lang="ar-SA" sz="3200" dirty="0">
                <a:solidFill>
                  <a:srgbClr val="FF0000"/>
                </a:solidFill>
                <a:latin typeface="Microsoft Uighur" panose="02000000000000000000" pitchFamily="2" charset="-78"/>
                <a:cs typeface="Microsoft Uighur" panose="02000000000000000000" pitchFamily="2" charset="-78"/>
              </a:rPr>
              <a:t>؟</a:t>
            </a: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D8C3484-A28F-69BD-99FF-89182563DA5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ضرب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764166" y="4982800"/>
            <a:ext cx="12339934"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764166" y="5989051"/>
            <a:ext cx="12339934"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74326" y="6972199"/>
            <a:ext cx="12329774"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719062" y="5181749"/>
            <a:ext cx="10086661" cy="584775"/>
          </a:xfrm>
          <a:prstGeom prst="rect">
            <a:avLst/>
          </a:prstGeom>
          <a:noFill/>
        </p:spPr>
        <p:txBody>
          <a:bodyPr wrap="square" rtlCol="0">
            <a:spAutoFit/>
          </a:bodyPr>
          <a:lstStyle/>
          <a:p>
            <a:pPr algn="r" rtl="1"/>
            <a:r>
              <a:rPr lang="ar-SA" sz="3200" dirty="0">
                <a:latin typeface="Microsoft Uighur" panose="02000000000000000000" pitchFamily="2" charset="-78"/>
                <a:cs typeface="Microsoft Uighur" panose="02000000000000000000" pitchFamily="2" charset="-78"/>
              </a:rPr>
              <a:t> أضع العملية عموديا وأبدأ بالعدد الأكبر؛</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488311" y="6134790"/>
            <a:ext cx="10323290" cy="584775"/>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أحسب الجداء الأول، أي رقم وحدات العامل الثاني في العامل الأول؛</a:t>
            </a:r>
            <a:endParaRPr lang="ar-SA" sz="32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6A31ECD9-D78D-C692-26A7-5C95C6F941DA}"/>
              </a:ext>
            </a:extLst>
          </p:cNvPr>
          <p:cNvSpPr txBox="1"/>
          <p:nvPr/>
        </p:nvSpPr>
        <p:spPr>
          <a:xfrm>
            <a:off x="964014" y="7114282"/>
            <a:ext cx="9841709" cy="1077218"/>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أضع 0 وأحسب الجداء الثاني، أي رقم عشرات العامل الثاني في العامل الأول؛</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pic>
        <p:nvPicPr>
          <p:cNvPr id="5" name="Image 4" descr="Une image contenant Rectangle, Post-it, capture d’écran, conception&#10;&#10;Le contenu généré par l’IA peut être incorrect.">
            <a:extLst>
              <a:ext uri="{FF2B5EF4-FFF2-40B4-BE49-F238E27FC236}">
                <a16:creationId xmlns:a16="http://schemas.microsoft.com/office/drawing/2014/main" id="{9576F226-6060-1AA1-0C8A-C97AF32F7090}"/>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8905470"/>
            <a:ext cx="12339934" cy="886229"/>
          </a:xfrm>
          <a:prstGeom prst="rect">
            <a:avLst/>
          </a:prstGeom>
        </p:spPr>
      </p:pic>
      <p:sp>
        <p:nvSpPr>
          <p:cNvPr id="6" name="ZoneTexte 5">
            <a:extLst>
              <a:ext uri="{FF2B5EF4-FFF2-40B4-BE49-F238E27FC236}">
                <a16:creationId xmlns:a16="http://schemas.microsoft.com/office/drawing/2014/main" id="{2BB56E54-582B-89C8-A12D-250581492F1A}"/>
              </a:ext>
            </a:extLst>
          </p:cNvPr>
          <p:cNvSpPr txBox="1"/>
          <p:nvPr/>
        </p:nvSpPr>
        <p:spPr>
          <a:xfrm>
            <a:off x="10947798" y="8801100"/>
            <a:ext cx="1911350"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الخامسة</a:t>
            </a:r>
            <a:endParaRPr lang="fr-FR" sz="3200" b="1" dirty="0">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256B3CB6-9A44-2D47-7BC5-9AFE9692103A}"/>
              </a:ext>
            </a:extLst>
          </p:cNvPr>
          <p:cNvSpPr txBox="1"/>
          <p:nvPr/>
        </p:nvSpPr>
        <p:spPr>
          <a:xfrm>
            <a:off x="1205862" y="9073264"/>
            <a:ext cx="9526617" cy="584775"/>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أنتبه للاحتفاظ في جميع المراحل.</a:t>
            </a:r>
            <a:endParaRPr lang="ar-SA" sz="3200" dirty="0">
              <a:latin typeface="Microsoft Uighur" panose="02000000000000000000" pitchFamily="2" charset="-78"/>
              <a:cs typeface="Microsoft Uighur" panose="02000000000000000000" pitchFamily="2" charset="-78"/>
            </a:endParaRPr>
          </a:p>
        </p:txBody>
      </p:sp>
      <p:pic>
        <p:nvPicPr>
          <p:cNvPr id="9" name="Image 8" descr="Une image contenant Rectangle, Post-it, capture d’écran, conception&#10;&#10;Le contenu généré par l’IA peut être incorrect.">
            <a:extLst>
              <a:ext uri="{FF2B5EF4-FFF2-40B4-BE49-F238E27FC236}">
                <a16:creationId xmlns:a16="http://schemas.microsoft.com/office/drawing/2014/main" id="{9B2CC52E-3212-6F07-3DC2-E9B045827576}"/>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764166" y="7953985"/>
            <a:ext cx="12339934" cy="886229"/>
          </a:xfrm>
          <a:prstGeom prst="rect">
            <a:avLst/>
          </a:prstGeom>
          <a:ln>
            <a:solidFill>
              <a:srgbClr val="0070C0"/>
            </a:solidFill>
          </a:ln>
        </p:spPr>
      </p:pic>
      <p:sp>
        <p:nvSpPr>
          <p:cNvPr id="13" name="ZoneTexte 12">
            <a:extLst>
              <a:ext uri="{FF2B5EF4-FFF2-40B4-BE49-F238E27FC236}">
                <a16:creationId xmlns:a16="http://schemas.microsoft.com/office/drawing/2014/main" id="{9AB9A88D-1C12-B3AB-6BFB-DA139460A73E}"/>
              </a:ext>
            </a:extLst>
          </p:cNvPr>
          <p:cNvSpPr txBox="1"/>
          <p:nvPr/>
        </p:nvSpPr>
        <p:spPr>
          <a:xfrm>
            <a:off x="10947798" y="789043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a:t>
            </a:r>
            <a:r>
              <a:rPr lang="ar-MA" sz="3200" b="1" dirty="0">
                <a:latin typeface="Microsoft Uighur" panose="02000000000000000000" pitchFamily="2" charset="-78"/>
                <a:cs typeface="Microsoft Uighur" panose="02000000000000000000" pitchFamily="2" charset="-78"/>
              </a:rPr>
              <a:t>الرابعة</a:t>
            </a:r>
            <a:endParaRPr lang="fr-FR" sz="3200" b="1" dirty="0">
              <a:latin typeface="Microsoft Uighur" panose="02000000000000000000" pitchFamily="2" charset="-78"/>
              <a:cs typeface="Microsoft Uighur" panose="02000000000000000000" pitchFamily="2" charset="-78"/>
            </a:endParaRPr>
          </a:p>
        </p:txBody>
      </p:sp>
      <p:sp>
        <p:nvSpPr>
          <p:cNvPr id="18" name="ZoneTexte 17">
            <a:extLst>
              <a:ext uri="{FF2B5EF4-FFF2-40B4-BE49-F238E27FC236}">
                <a16:creationId xmlns:a16="http://schemas.microsoft.com/office/drawing/2014/main" id="{0AFC4EEE-A80E-1FC2-492B-8DCB618BE03C}"/>
              </a:ext>
            </a:extLst>
          </p:cNvPr>
          <p:cNvSpPr txBox="1"/>
          <p:nvPr/>
        </p:nvSpPr>
        <p:spPr>
          <a:xfrm>
            <a:off x="1116414" y="8104882"/>
            <a:ext cx="9841709" cy="1077218"/>
          </a:xfrm>
          <a:prstGeom prst="rect">
            <a:avLst/>
          </a:prstGeom>
          <a:noFill/>
        </p:spPr>
        <p:txBody>
          <a:bodyPr wrap="square" rtlCol="0">
            <a:spAutoFit/>
          </a:bodyPr>
          <a:lstStyle/>
          <a:p>
            <a:pPr algn="r" rtl="1"/>
            <a:r>
              <a:rPr lang="ar-MA" sz="3200" dirty="0">
                <a:latin typeface="Microsoft Uighur" panose="02000000000000000000" pitchFamily="2" charset="-78"/>
                <a:cs typeface="Microsoft Uighur" panose="02000000000000000000" pitchFamily="2" charset="-78"/>
              </a:rPr>
              <a:t>أحسب مجموع </a:t>
            </a:r>
            <a:r>
              <a:rPr lang="ar-MA" sz="3200" dirty="0" err="1">
                <a:latin typeface="Microsoft Uighur" panose="02000000000000000000" pitchFamily="2" charset="-78"/>
                <a:cs typeface="Microsoft Uighur" panose="02000000000000000000" pitchFamily="2" charset="-78"/>
              </a:rPr>
              <a:t>الجداءين</a:t>
            </a:r>
            <a:r>
              <a:rPr lang="ar-MA" sz="3200" dirty="0">
                <a:latin typeface="Microsoft Uighur" panose="02000000000000000000" pitchFamily="2" charset="-78"/>
                <a:cs typeface="Microsoft Uighur" panose="02000000000000000000" pitchFamily="2" charset="-78"/>
              </a:rPr>
              <a:t>؛</a:t>
            </a:r>
            <a:endParaRPr lang="ar-SA" sz="3200" dirty="0">
              <a:latin typeface="Microsoft Uighur" panose="02000000000000000000" pitchFamily="2" charset="-78"/>
              <a:cs typeface="Microsoft Uighur" panose="02000000000000000000" pitchFamily="2" charset="-78"/>
            </a:endParaRPr>
          </a:p>
          <a:p>
            <a:pPr algn="r" rtl="1"/>
            <a:endParaRPr lang="ar-SA" sz="3200" dirty="0">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397770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1B798-EBEF-CC9C-012E-F17458DD73F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F93FA6C-93A2-F203-ABDC-07A67CA1B62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03D5A15-EDBC-A813-8AD9-5821661B1830}"/>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0A31BA2-EB90-DFEA-77C1-D72456DEEFA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57D8AEB-28DA-3A0F-B9B1-35798FEE4F2C}"/>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أنجزوا التمرين 3 صفحة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25</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CE0F4225-E164-6F2D-0E4A-867FF04F6D33}"/>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568F8A23-A8DA-859E-D84A-3EBCA143DBC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428A32D9-B45E-EF2D-D417-1E4CD51D636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8599" y="4229100"/>
            <a:ext cx="13157537" cy="4055405"/>
          </a:xfrm>
          <a:prstGeom prst="rect">
            <a:avLst/>
          </a:prstGeom>
        </p:spPr>
      </p:pic>
      <p:sp>
        <p:nvSpPr>
          <p:cNvPr id="6" name="Rectangle 5">
            <a:extLst>
              <a:ext uri="{FF2B5EF4-FFF2-40B4-BE49-F238E27FC236}">
                <a16:creationId xmlns:a16="http://schemas.microsoft.com/office/drawing/2014/main" id="{0993A580-3540-6AC7-C0C5-558F9AA2D9B0}"/>
              </a:ext>
            </a:extLst>
          </p:cNvPr>
          <p:cNvSpPr/>
          <p:nvPr/>
        </p:nvSpPr>
        <p:spPr>
          <a:xfrm>
            <a:off x="350646" y="5281150"/>
            <a:ext cx="6507354" cy="286951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690031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D8B61-14D9-9175-1099-78947D2C82C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602552-1ED2-BA25-0124-AB869555F042}"/>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2F20BB2-DFFF-2AAC-09E8-B88F56BC61B4}"/>
              </a:ext>
            </a:extLst>
          </p:cNvPr>
          <p:cNvSpPr/>
          <p:nvPr/>
        </p:nvSpPr>
        <p:spPr>
          <a:xfrm>
            <a:off x="228600"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C23F272-9FFE-74D4-E480-5235E3D6F61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A7555E9-9275-4893-7B91-6A68D72BA49F}"/>
              </a:ext>
            </a:extLst>
          </p:cNvPr>
          <p:cNvSpPr txBox="1"/>
          <p:nvPr/>
        </p:nvSpPr>
        <p:spPr>
          <a:xfrm>
            <a:off x="4724400" y="976263"/>
            <a:ext cx="77914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5542F091-1DD0-BFF0-F5EB-C82BF8D21F0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4EEC1451-CB5D-B46C-FFBC-F8D9A97526C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1" name="Image 10">
            <a:extLst>
              <a:ext uri="{FF2B5EF4-FFF2-40B4-BE49-F238E27FC236}">
                <a16:creationId xmlns:a16="http://schemas.microsoft.com/office/drawing/2014/main" id="{FDAFAF57-B493-E0CA-7094-CC2BD5702C0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8599" y="4229100"/>
            <a:ext cx="13157537" cy="4055405"/>
          </a:xfrm>
          <a:prstGeom prst="rect">
            <a:avLst/>
          </a:prstGeom>
        </p:spPr>
      </p:pic>
      <p:sp>
        <p:nvSpPr>
          <p:cNvPr id="6" name="Rectangle 5">
            <a:extLst>
              <a:ext uri="{FF2B5EF4-FFF2-40B4-BE49-F238E27FC236}">
                <a16:creationId xmlns:a16="http://schemas.microsoft.com/office/drawing/2014/main" id="{C28716F7-8393-780B-0161-6F276D43E8A2}"/>
              </a:ext>
            </a:extLst>
          </p:cNvPr>
          <p:cNvSpPr/>
          <p:nvPr/>
        </p:nvSpPr>
        <p:spPr>
          <a:xfrm>
            <a:off x="350646" y="5281150"/>
            <a:ext cx="6507354" cy="286951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A979A63E-5AB8-445C-F274-D399E69C4487}"/>
              </a:ext>
            </a:extLst>
          </p:cNvPr>
          <p:cNvSpPr txBox="1"/>
          <p:nvPr/>
        </p:nvSpPr>
        <p:spPr>
          <a:xfrm>
            <a:off x="2962290" y="3101402"/>
            <a:ext cx="7791417" cy="550151"/>
          </a:xfrm>
          <a:prstGeom prst="rect">
            <a:avLst/>
          </a:prstGeom>
          <a:noFill/>
        </p:spPr>
        <p:txBody>
          <a:bodyPr wrap="square" rtlCol="0">
            <a:spAutoFit/>
          </a:bodyPr>
          <a:lstStyle/>
          <a:p>
            <a:pPr marL="0" marR="0" lvl="1" indent="0" algn="ctr" defTabSz="685834" rtl="1" eaLnBrk="1" fontAlgn="auto" latinLnBrk="0" hangingPunct="1">
              <a:lnSpc>
                <a:spcPts val="3017"/>
              </a:lnSpc>
              <a:spcBef>
                <a:spcPct val="0"/>
              </a:spcBef>
              <a:spcAft>
                <a:spcPts val="0"/>
              </a:spcAft>
              <a:buClrTx/>
              <a:buSzTx/>
              <a:buFontTx/>
              <a:buNone/>
              <a:tabLst/>
              <a:defRPr/>
            </a:pPr>
            <a:r>
              <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تصحيح</a:t>
            </a:r>
            <a:r>
              <a:rPr kumimoji="0" lang="ar-M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 تفاعلي على السبورة الجانبية</a:t>
            </a:r>
            <a:endParaRPr kumimoji="0" lang="ar-SA" sz="4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530796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E0D25-B395-8DBD-4D14-4B5DCEB88D4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1A0A5D-2BB5-C5F5-ABD7-FAF107D28BBE}"/>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1E386776-017A-8F13-DC09-55F273EC2ADC}"/>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1BA9967-6259-7C64-C2E4-8B38C5A20CE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14A029FF-C3DF-B214-3A01-6B82500F6C93}"/>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ابحثوا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عن حل </a:t>
            </a:r>
            <a:r>
              <a:rPr kumimoji="0" lang="ar-SA" sz="3200" b="0" i="0" u="none" strike="noStrike" kern="1200" cap="none" spc="0" normalizeH="0" baseline="0" noProof="0" dirty="0" err="1">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المسأل</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تين</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المحددة </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مع تسجيل خطوات الحل على دفتر البحث</a:t>
            </a:r>
          </a:p>
        </p:txBody>
      </p:sp>
      <p:sp>
        <p:nvSpPr>
          <p:cNvPr id="3" name="Freeform 8">
            <a:extLst>
              <a:ext uri="{FF2B5EF4-FFF2-40B4-BE49-F238E27FC236}">
                <a16:creationId xmlns:a16="http://schemas.microsoft.com/office/drawing/2014/main" id="{C7FF2ACA-AE30-261B-8C2D-CD66653395C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B272DEB-D38E-E761-64BF-AFB22AB6B88C}"/>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DABADDA1-FA26-87CE-2217-4960FD6D21EB}"/>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7" name="Image 6">
            <a:extLst>
              <a:ext uri="{FF2B5EF4-FFF2-40B4-BE49-F238E27FC236}">
                <a16:creationId xmlns:a16="http://schemas.microsoft.com/office/drawing/2014/main" id="{F37AC746-DD36-1866-29B2-92A67B0991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4565" y="3848100"/>
            <a:ext cx="13091571" cy="4671306"/>
          </a:xfrm>
          <a:prstGeom prst="rect">
            <a:avLst/>
          </a:prstGeom>
        </p:spPr>
      </p:pic>
      <p:sp>
        <p:nvSpPr>
          <p:cNvPr id="18" name="Rectangle 17">
            <a:extLst>
              <a:ext uri="{FF2B5EF4-FFF2-40B4-BE49-F238E27FC236}">
                <a16:creationId xmlns:a16="http://schemas.microsoft.com/office/drawing/2014/main" id="{A288D250-79A6-6EC7-C904-DD623F1DB5FA}"/>
              </a:ext>
            </a:extLst>
          </p:cNvPr>
          <p:cNvSpPr/>
          <p:nvPr/>
        </p:nvSpPr>
        <p:spPr>
          <a:xfrm>
            <a:off x="685800" y="4965894"/>
            <a:ext cx="12496800" cy="3553511"/>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616268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2BB8F-7E7F-8954-F113-1F8A0C21142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CC6340D-BF21-EEB3-FE07-17FF5644273A}"/>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2B29D69-283A-E48D-59BE-E37C45388AD6}"/>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F87C7C2-1827-6AAA-3D43-559EF21A0D4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FF1996C7-3D8F-D13C-1A4A-1983800E5489}"/>
              </a:ext>
            </a:extLst>
          </p:cNvPr>
          <p:cNvSpPr txBox="1"/>
          <p:nvPr/>
        </p:nvSpPr>
        <p:spPr>
          <a:xfrm>
            <a:off x="1371600" y="976263"/>
            <a:ext cx="111442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التصحيح</a:t>
            </a:r>
            <a:endPar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8EA8EDE-B9A2-DBCA-3E75-1320BAE29142}"/>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290CC160-6D61-0317-33E2-A88A3D3A29E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7" name="ZoneTexte 16">
            <a:extLst>
              <a:ext uri="{FF2B5EF4-FFF2-40B4-BE49-F238E27FC236}">
                <a16:creationId xmlns:a16="http://schemas.microsoft.com/office/drawing/2014/main" id="{4CDF6EA5-9454-CF18-8473-8BEC0ECD166B}"/>
              </a:ext>
            </a:extLst>
          </p:cNvPr>
          <p:cNvSpPr txBox="1"/>
          <p:nvPr/>
        </p:nvSpPr>
        <p:spPr>
          <a:xfrm>
            <a:off x="914400" y="4229100"/>
            <a:ext cx="548640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highlight>
                <a:srgbClr val="C0C0C0"/>
              </a:highlight>
              <a:uLnTx/>
              <a:uFillTx/>
              <a:latin typeface="Calibri"/>
              <a:ea typeface="+mn-ea"/>
              <a:cs typeface="+mn-cs"/>
            </a:endParaRPr>
          </a:p>
        </p:txBody>
      </p:sp>
      <p:pic>
        <p:nvPicPr>
          <p:cNvPr id="7" name="Image 6">
            <a:extLst>
              <a:ext uri="{FF2B5EF4-FFF2-40B4-BE49-F238E27FC236}">
                <a16:creationId xmlns:a16="http://schemas.microsoft.com/office/drawing/2014/main" id="{477749DA-A6AA-C235-AFB4-AAB2C27A76C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4565" y="3848100"/>
            <a:ext cx="13091571" cy="4671306"/>
          </a:xfrm>
          <a:prstGeom prst="rect">
            <a:avLst/>
          </a:prstGeom>
        </p:spPr>
      </p:pic>
      <p:sp>
        <p:nvSpPr>
          <p:cNvPr id="18" name="Rectangle 17">
            <a:extLst>
              <a:ext uri="{FF2B5EF4-FFF2-40B4-BE49-F238E27FC236}">
                <a16:creationId xmlns:a16="http://schemas.microsoft.com/office/drawing/2014/main" id="{868EFEEC-E092-7248-B27C-BCBA29B4340A}"/>
              </a:ext>
            </a:extLst>
          </p:cNvPr>
          <p:cNvSpPr/>
          <p:nvPr/>
        </p:nvSpPr>
        <p:spPr>
          <a:xfrm>
            <a:off x="685800" y="4965894"/>
            <a:ext cx="12496800" cy="3553511"/>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15902D53-9727-940D-F756-9E2798667110}"/>
              </a:ext>
            </a:extLst>
          </p:cNvPr>
          <p:cNvSpPr txBox="1"/>
          <p:nvPr/>
        </p:nvSpPr>
        <p:spPr>
          <a:xfrm>
            <a:off x="1066800" y="7586397"/>
            <a:ext cx="3810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mn-cs"/>
              </a:rPr>
              <a:t>36</a:t>
            </a:r>
            <a:r>
              <a:rPr kumimoji="0" lang="fr-FR" sz="2800" b="1" i="0" u="none" strike="noStrike" kern="1200" cap="none" spc="0" normalizeH="0" baseline="0" noProof="0" dirty="0">
                <a:ln>
                  <a:noFill/>
                </a:ln>
                <a:solidFill>
                  <a:srgbClr val="FF0000"/>
                </a:solidFill>
                <a:effectLst/>
                <a:uLnTx/>
                <a:uFillTx/>
                <a:latin typeface="Calibri"/>
                <a:ea typeface="+mn-ea"/>
                <a:cs typeface="+mn-cs"/>
              </a:rPr>
              <a:t> </a:t>
            </a: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a:t>
            </a:r>
            <a:r>
              <a:rPr kumimoji="0" lang="fr-FR" sz="2800" b="1" i="0" u="none" strike="noStrike" kern="1200" cap="none" spc="0" normalizeH="0" baseline="0" noProof="0" dirty="0">
                <a:ln>
                  <a:noFill/>
                </a:ln>
                <a:solidFill>
                  <a:srgbClr val="FF0000"/>
                </a:solidFill>
                <a:effectLst/>
                <a:uLnTx/>
                <a:uFillTx/>
                <a:latin typeface="Calibri"/>
                <a:ea typeface="+mn-ea"/>
                <a:cs typeface="+mn-cs"/>
              </a:rPr>
              <a:t> 5 = </a:t>
            </a:r>
            <a:r>
              <a:rPr kumimoji="0" lang="ar-MA" sz="2800" b="1" i="0" u="none" strike="noStrike" kern="1200" cap="none" spc="0" normalizeH="0" baseline="0" noProof="0" dirty="0">
                <a:ln>
                  <a:noFill/>
                </a:ln>
                <a:solidFill>
                  <a:srgbClr val="FF0000"/>
                </a:solidFill>
                <a:effectLst/>
                <a:uLnTx/>
                <a:uFillTx/>
                <a:latin typeface="Calibri"/>
                <a:ea typeface="+mn-ea"/>
                <a:cs typeface="+mn-cs"/>
              </a:rPr>
              <a:t>180</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8E5EA539-0188-1FF4-6EE3-FB3D09F44324}"/>
              </a:ext>
            </a:extLst>
          </p:cNvPr>
          <p:cNvSpPr txBox="1"/>
          <p:nvPr/>
        </p:nvSpPr>
        <p:spPr>
          <a:xfrm>
            <a:off x="7494606" y="7581900"/>
            <a:ext cx="38100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MA" sz="2800" b="1" i="0" u="none" strike="noStrike" kern="1200" cap="none" spc="0" normalizeH="0" baseline="0" noProof="0" dirty="0">
                <a:ln>
                  <a:noFill/>
                </a:ln>
                <a:solidFill>
                  <a:srgbClr val="FF0000"/>
                </a:solidFill>
                <a:effectLst/>
                <a:uLnTx/>
                <a:uFillTx/>
                <a:latin typeface="Calibri"/>
                <a:ea typeface="+mn-ea"/>
                <a:cs typeface="+mn-cs"/>
              </a:rPr>
              <a:t>250</a:t>
            </a:r>
            <a:r>
              <a:rPr kumimoji="0" lang="fr-FR" sz="2800" b="1" i="0" u="none" strike="noStrike" kern="1200" cap="none" spc="0" normalizeH="0" baseline="0" noProof="0" dirty="0">
                <a:ln>
                  <a:noFill/>
                </a:ln>
                <a:solidFill>
                  <a:srgbClr val="FF0000"/>
                </a:solidFill>
                <a:effectLst/>
                <a:uLnTx/>
                <a:uFillTx/>
                <a:latin typeface="Calibri"/>
                <a:ea typeface="+mn-ea"/>
                <a:cs typeface="+mn-cs"/>
              </a:rPr>
              <a:t> </a:t>
            </a:r>
            <a:r>
              <a:rPr kumimoji="0" lang="ar-MA" sz="2800" b="1" i="0" u="none" strike="noStrike" kern="1200" cap="none" spc="0" normalizeH="0" baseline="0" noProof="0" dirty="0">
                <a:ln>
                  <a:noFill/>
                </a:ln>
                <a:solidFill>
                  <a:srgbClr val="FF0000"/>
                </a:solidFill>
                <a:effectLst/>
                <a:uLnTx/>
                <a:uFillTx/>
                <a:latin typeface="Calibri"/>
                <a:ea typeface="+mn-ea"/>
                <a:cs typeface="Arial" panose="020B0604020202020204" pitchFamily="34" charset="0"/>
              </a:rPr>
              <a:t>×</a:t>
            </a:r>
            <a:r>
              <a:rPr kumimoji="0" lang="fr-FR" sz="2800" b="1" i="0" u="none" strike="noStrike" kern="1200" cap="none" spc="0" normalizeH="0" baseline="0" noProof="0" dirty="0">
                <a:ln>
                  <a:noFill/>
                </a:ln>
                <a:solidFill>
                  <a:srgbClr val="FF0000"/>
                </a:solidFill>
                <a:effectLst/>
                <a:uLnTx/>
                <a:uFillTx/>
                <a:latin typeface="Calibri"/>
                <a:ea typeface="+mn-ea"/>
                <a:cs typeface="+mn-cs"/>
              </a:rPr>
              <a:t> </a:t>
            </a:r>
            <a:r>
              <a:rPr kumimoji="0" lang="ar-MA" sz="2800" b="1" i="0" u="none" strike="noStrike" kern="1200" cap="none" spc="0" normalizeH="0" baseline="0" noProof="0" dirty="0">
                <a:ln>
                  <a:noFill/>
                </a:ln>
                <a:solidFill>
                  <a:srgbClr val="FF0000"/>
                </a:solidFill>
                <a:effectLst/>
                <a:uLnTx/>
                <a:uFillTx/>
                <a:latin typeface="Calibri"/>
                <a:ea typeface="+mn-ea"/>
                <a:cs typeface="+mn-cs"/>
              </a:rPr>
              <a:t>6</a:t>
            </a:r>
            <a:r>
              <a:rPr kumimoji="0" lang="fr-FR" sz="2800" b="1" i="0" u="none" strike="noStrike" kern="1200" cap="none" spc="0" normalizeH="0" baseline="0" noProof="0" dirty="0">
                <a:ln>
                  <a:noFill/>
                </a:ln>
                <a:solidFill>
                  <a:srgbClr val="FF0000"/>
                </a:solidFill>
                <a:effectLst/>
                <a:uLnTx/>
                <a:uFillTx/>
                <a:latin typeface="Calibri"/>
                <a:ea typeface="+mn-ea"/>
                <a:cs typeface="+mn-cs"/>
              </a:rPr>
              <a:t> = </a:t>
            </a:r>
            <a:r>
              <a:rPr kumimoji="0" lang="ar-MA" sz="2800" b="1" i="0" u="none" strike="noStrike" kern="1200" cap="none" spc="0" normalizeH="0" baseline="0" noProof="0" dirty="0">
                <a:ln>
                  <a:noFill/>
                </a:ln>
                <a:solidFill>
                  <a:srgbClr val="FF0000"/>
                </a:solidFill>
                <a:effectLst/>
                <a:uLnTx/>
                <a:uFillTx/>
                <a:latin typeface="Calibri"/>
                <a:ea typeface="+mn-ea"/>
                <a:cs typeface="+mn-cs"/>
              </a:rPr>
              <a:t>1500</a:t>
            </a:r>
            <a:endParaRPr kumimoji="0" lang="fr-FR" sz="28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3324945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1447800" y="1680836"/>
            <a:ext cx="10515600" cy="253264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2156700" y="1485900"/>
            <a:ext cx="9139128" cy="2768065"/>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تمرير رائز التصديق على اللبنة وتعبئة شبكة التتبع</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8" name="Image 7">
            <a:extLst>
              <a:ext uri="{FF2B5EF4-FFF2-40B4-BE49-F238E27FC236}">
                <a16:creationId xmlns:a16="http://schemas.microsoft.com/office/drawing/2014/main" id="{6123E6D3-D671-031D-7E1A-AB8CD38E3482}"/>
              </a:ext>
            </a:extLst>
          </p:cNvPr>
          <p:cNvPicPr>
            <a:picLocks noChangeAspect="1"/>
          </p:cNvPicPr>
          <p:nvPr/>
        </p:nvPicPr>
        <p:blipFill>
          <a:blip r:embed="rId5">
            <a:extLst>
              <a:ext uri="{28A0092B-C50C-407E-A947-70E740481C1C}">
                <a14:useLocalDpi xmlns:a14="http://schemas.microsoft.com/office/drawing/2010/main" val="0"/>
              </a:ext>
            </a:extLst>
          </a:blip>
          <a:srcRect l="3802" r="3802"/>
          <a:stretch/>
        </p:blipFill>
        <p:spPr>
          <a:xfrm>
            <a:off x="5593596" y="5600700"/>
            <a:ext cx="2265336" cy="2769269"/>
          </a:xfrm>
          <a:prstGeom prst="rect">
            <a:avLst/>
          </a:prstGeom>
        </p:spPr>
      </p:pic>
      <p:sp>
        <p:nvSpPr>
          <p:cNvPr id="9" name="TextBox 6">
            <a:extLst>
              <a:ext uri="{FF2B5EF4-FFF2-40B4-BE49-F238E27FC236}">
                <a16:creationId xmlns:a16="http://schemas.microsoft.com/office/drawing/2014/main" id="{6D931694-8365-C244-44CE-590517CB1ED9}"/>
              </a:ext>
            </a:extLst>
          </p:cNvPr>
          <p:cNvSpPr txBox="1"/>
          <p:nvPr/>
        </p:nvSpPr>
        <p:spPr>
          <a:xfrm>
            <a:off x="2701325" y="4256101"/>
            <a:ext cx="8156614" cy="1344599"/>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M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فردي / جماعي</a:t>
            </a:r>
            <a:endParaRPr kumimoji="0" lang="en-US"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25271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40925-1BCB-BA55-4FC4-588C9473682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7B69393-B825-5E2F-8EFB-C44B9A19321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a:extLst>
              <a:ext uri="{FF2B5EF4-FFF2-40B4-BE49-F238E27FC236}">
                <a16:creationId xmlns:a16="http://schemas.microsoft.com/office/drawing/2014/main" id="{DAC27CED-9718-93E3-DFC5-F0AC2228548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D968A147-DCE1-626E-1553-A55C5A59169C}"/>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a:extLst>
                <a:ext uri="{FF2B5EF4-FFF2-40B4-BE49-F238E27FC236}">
                  <a16:creationId xmlns:a16="http://schemas.microsoft.com/office/drawing/2014/main" id="{8E723820-1103-A1CB-8BAD-53569327D845}"/>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1"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21479C26-2F57-6B7C-FD2D-03B209E6F10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1" name="Rectangle : coins arrondis 10">
            <a:extLst>
              <a:ext uri="{FF2B5EF4-FFF2-40B4-BE49-F238E27FC236}">
                <a16:creationId xmlns:a16="http://schemas.microsoft.com/office/drawing/2014/main" id="{D6EC4503-8154-8C10-E728-2D2ADC96859B}"/>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14402" rtl="1" eaLnBrk="1" fontAlgn="auto" latinLnBrk="0" hangingPunct="1">
              <a:lnSpc>
                <a:spcPts val="3149"/>
              </a:lnSpc>
              <a:spcBef>
                <a:spcPts val="0"/>
              </a:spcBef>
              <a:spcAft>
                <a:spcPts val="0"/>
              </a:spcAft>
              <a:buClrTx/>
              <a:buSzTx/>
              <a:buFontTx/>
              <a:buNone/>
              <a:tabLst/>
              <a:defRPr/>
            </a:pPr>
            <a:endParaRPr kumimoji="0" lang="fr-FR" sz="32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endParaRPr>
          </a:p>
        </p:txBody>
      </p:sp>
      <p:sp>
        <p:nvSpPr>
          <p:cNvPr id="10" name="ZoneTexte 9">
            <a:extLst>
              <a:ext uri="{FF2B5EF4-FFF2-40B4-BE49-F238E27FC236}">
                <a16:creationId xmlns:a16="http://schemas.microsoft.com/office/drawing/2014/main" id="{A85520AC-0A7C-ABB1-5AA3-51F55C8E5D56}"/>
              </a:ext>
            </a:extLst>
          </p:cNvPr>
          <p:cNvSpPr txBox="1"/>
          <p:nvPr/>
        </p:nvSpPr>
        <p:spPr>
          <a:xfrm>
            <a:off x="1017179" y="661889"/>
            <a:ext cx="11681640" cy="1015663"/>
          </a:xfrm>
          <a:prstGeom prst="rect">
            <a:avLst/>
          </a:prstGeom>
          <a:noFill/>
        </p:spPr>
        <p:txBody>
          <a:bodyPr wrap="square" rtlCol="0">
            <a:spAutoFit/>
          </a:bodyPr>
          <a:lstStyle/>
          <a:p>
            <a:pPr marL="0" marR="0" lvl="0" indent="0" algn="ctr" defTabSz="685834" rtl="1" eaLnBrk="1" fontAlgn="auto" latinLnBrk="0" hangingPunct="1">
              <a:lnSpc>
                <a:spcPct val="100000"/>
              </a:lnSpc>
              <a:spcBef>
                <a:spcPts val="0"/>
              </a:spcBef>
              <a:spcAft>
                <a:spcPts val="900"/>
              </a:spcAft>
              <a:buClrTx/>
              <a:buSzTx/>
              <a:buFontTx/>
              <a:buNone/>
              <a:tabLst/>
              <a:defRPr/>
            </a:pPr>
            <a:r>
              <a:rPr kumimoji="0" lang="ar-M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توجيهات خاصة بتمرير الرائز</a:t>
            </a:r>
            <a:endParaRPr kumimoji="0" lang="fr-FR" sz="4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endParaRPr>
          </a:p>
        </p:txBody>
      </p:sp>
      <p:sp>
        <p:nvSpPr>
          <p:cNvPr id="15" name="Rectangle : coins arrondis 14">
            <a:extLst>
              <a:ext uri="{FF2B5EF4-FFF2-40B4-BE49-F238E27FC236}">
                <a16:creationId xmlns:a16="http://schemas.microsoft.com/office/drawing/2014/main" id="{9CC10446-B894-830C-3F22-86D846D2D758}"/>
              </a:ext>
            </a:extLst>
          </p:cNvPr>
          <p:cNvSpPr/>
          <p:nvPr/>
        </p:nvSpPr>
        <p:spPr>
          <a:xfrm>
            <a:off x="1524000" y="2490811"/>
            <a:ext cx="10134600" cy="1052489"/>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14402" rtl="1" eaLnBrk="1" fontAlgn="auto" latinLnBrk="0" hangingPunct="1">
              <a:lnSpc>
                <a:spcPts val="3149"/>
              </a:lnSpc>
              <a:spcBef>
                <a:spcPts val="0"/>
              </a:spcBef>
              <a:spcAft>
                <a:spcPts val="0"/>
              </a:spcAft>
              <a:buClrTx/>
              <a:buSzTx/>
              <a:buFontTx/>
              <a:buNone/>
              <a:tabLst/>
              <a:defRPr/>
            </a:pPr>
            <a:r>
              <a:rPr kumimoji="0" lang="ar-MA" sz="32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يمرر الجزء الخاص بالأعداد على الأوراق (يستحسن استنساخ أوراق تتضمن سؤال الأعداد بالعدد الكافي للتلاميذ)</a:t>
            </a:r>
            <a:endParaRPr kumimoji="0" lang="fr-FR" sz="32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DAA5DD98-F495-4370-4DE3-10EFA4D2E8AE}"/>
              </a:ext>
            </a:extLst>
          </p:cNvPr>
          <p:cNvSpPr/>
          <p:nvPr/>
        </p:nvSpPr>
        <p:spPr>
          <a:xfrm>
            <a:off x="1524000" y="4076700"/>
            <a:ext cx="10134600" cy="126368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14402" rtl="1" eaLnBrk="1" fontAlgn="auto" latinLnBrk="0" hangingPunct="1">
              <a:lnSpc>
                <a:spcPts val="3149"/>
              </a:lnSpc>
              <a:spcBef>
                <a:spcPts val="0"/>
              </a:spcBef>
              <a:spcAft>
                <a:spcPts val="0"/>
              </a:spcAft>
              <a:buClrTx/>
              <a:buSzTx/>
              <a:buFontTx/>
              <a:buNone/>
              <a:tabLst/>
              <a:defRPr/>
            </a:pPr>
            <a:r>
              <a:rPr kumimoji="0" lang="ar-MA" sz="32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يتم تمرير سؤال العمليات بشكل جماعي على الألواح (يطلب الأستاذ من المتعلمين الذين توفقوا في الإجابة على العمليتين معا وضع ألواحهم، يعتمد الألواح الموضوعة لتسجيل (+) والمرفوعة لتسجيل (-) على شبكة التتبع)</a:t>
            </a:r>
          </a:p>
        </p:txBody>
      </p:sp>
      <p:sp>
        <p:nvSpPr>
          <p:cNvPr id="24" name="Rectangle : coins arrondis 23">
            <a:extLst>
              <a:ext uri="{FF2B5EF4-FFF2-40B4-BE49-F238E27FC236}">
                <a16:creationId xmlns:a16="http://schemas.microsoft.com/office/drawing/2014/main" id="{F357C096-2461-CE12-F99A-2138FB26C631}"/>
              </a:ext>
            </a:extLst>
          </p:cNvPr>
          <p:cNvSpPr/>
          <p:nvPr/>
        </p:nvSpPr>
        <p:spPr>
          <a:xfrm>
            <a:off x="1524000" y="5829300"/>
            <a:ext cx="10134600" cy="126368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14402" rtl="1" eaLnBrk="1" fontAlgn="auto" latinLnBrk="0" hangingPunct="1">
              <a:lnSpc>
                <a:spcPts val="3149"/>
              </a:lnSpc>
              <a:spcBef>
                <a:spcPts val="0"/>
              </a:spcBef>
              <a:spcAft>
                <a:spcPts val="0"/>
              </a:spcAft>
              <a:buClrTx/>
              <a:buSzTx/>
              <a:buFontTx/>
              <a:buNone/>
              <a:tabLst/>
              <a:defRPr/>
            </a:pPr>
            <a:r>
              <a:rPr kumimoji="0" lang="ar-MA" sz="32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يتم تمرير سؤال المسألة بشكل جماعي على الألواح (يطلب الأستاذ من المتعلمين الذين توفقوا في الإجابة على المسألة وضع ألواحهم، يعتمد الألواح الموضوعة لتسجيل (+) والمرفوعة لتسجيل (-) على شبكة التتبع)</a:t>
            </a:r>
          </a:p>
        </p:txBody>
      </p:sp>
      <p:sp>
        <p:nvSpPr>
          <p:cNvPr id="12" name="Rectangle : coins arrondis 11">
            <a:extLst>
              <a:ext uri="{FF2B5EF4-FFF2-40B4-BE49-F238E27FC236}">
                <a16:creationId xmlns:a16="http://schemas.microsoft.com/office/drawing/2014/main" id="{ABD6348C-8587-2354-9732-339DCBBD0960}"/>
              </a:ext>
            </a:extLst>
          </p:cNvPr>
          <p:cNvSpPr/>
          <p:nvPr/>
        </p:nvSpPr>
        <p:spPr>
          <a:xfrm>
            <a:off x="1644653" y="7505700"/>
            <a:ext cx="10134600" cy="126368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14402" rtl="1" eaLnBrk="1" fontAlgn="auto" latinLnBrk="0" hangingPunct="1">
              <a:lnSpc>
                <a:spcPts val="3149"/>
              </a:lnSpc>
              <a:spcBef>
                <a:spcPts val="0"/>
              </a:spcBef>
              <a:spcAft>
                <a:spcPts val="0"/>
              </a:spcAft>
              <a:buClrTx/>
              <a:buSzTx/>
              <a:buFontTx/>
              <a:buNone/>
              <a:tabLst/>
              <a:defRPr/>
            </a:pPr>
            <a:r>
              <a:rPr kumimoji="0" lang="ar-MA" sz="4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يتم احتساب نسبة التصديق على اللبنة انطلاقا من </a:t>
            </a:r>
            <a:r>
              <a:rPr kumimoji="0" lang="ar-MA" sz="4000" b="1"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سؤال العمليات</a:t>
            </a:r>
            <a:r>
              <a:rPr kumimoji="0" lang="ar-MA" sz="4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 فقط</a:t>
            </a:r>
          </a:p>
        </p:txBody>
      </p:sp>
    </p:spTree>
    <p:extLst>
      <p:ext uri="{BB962C8B-B14F-4D97-AF65-F5344CB8AC3E}">
        <p14:creationId xmlns:p14="http://schemas.microsoft.com/office/powerpoint/2010/main" val="3958725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CBB9B-F492-33FE-5F20-BF636858174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0BCB1B6-49A2-3CB4-0B06-A36F2CCF046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0F71B2F-CC78-8106-0BAD-67A188291612}"/>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FC42A3B4-BC2F-DB6D-0D9F-46235ABB7A27}"/>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E2F9B00-D825-A53A-812B-A1A42A8CA133}"/>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8D48713E-6AA3-AFDF-E54A-DE5BFC6D3184}"/>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810497B7-C3BB-5209-683C-E413A7489E84}"/>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D672D10F-6FE2-8038-51BD-C12D90F18603}"/>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الكراسة</a:t>
            </a:r>
            <a:endParaRPr lang="fr-FR" sz="4000" b="1" dirty="0">
              <a:solidFill>
                <a:srgbClr val="106585"/>
              </a:solidFill>
              <a:latin typeface="Microsoft Uighur" panose="02000000000000000000" pitchFamily="2" charset="-78"/>
              <a:cs typeface="Microsoft Uighur" panose="02000000000000000000" pitchFamily="2" charset="-78"/>
            </a:endParaRPr>
          </a:p>
        </p:txBody>
      </p:sp>
      <p:pic>
        <p:nvPicPr>
          <p:cNvPr id="12" name="Image 11" descr="Une image contenant texte, diagramme, capture d’écran, cercle&#10;&#10;Le contenu généré par l’IA peut être incorrect.">
            <a:extLst>
              <a:ext uri="{FF2B5EF4-FFF2-40B4-BE49-F238E27FC236}">
                <a16:creationId xmlns:a16="http://schemas.microsoft.com/office/drawing/2014/main" id="{46E0360B-3C6E-AB2C-6BA0-C737B4E0F8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6600" y="2378075"/>
            <a:ext cx="4978734" cy="5530850"/>
          </a:xfrm>
          <a:prstGeom prst="rect">
            <a:avLst/>
          </a:prstGeom>
        </p:spPr>
      </p:pic>
      <p:sp>
        <p:nvSpPr>
          <p:cNvPr id="14" name="Rectangle 13">
            <a:extLst>
              <a:ext uri="{FF2B5EF4-FFF2-40B4-BE49-F238E27FC236}">
                <a16:creationId xmlns:a16="http://schemas.microsoft.com/office/drawing/2014/main" id="{18A41F9F-7DA3-7FF5-2368-47A142290322}"/>
              </a:ext>
            </a:extLst>
          </p:cNvPr>
          <p:cNvSpPr/>
          <p:nvPr/>
        </p:nvSpPr>
        <p:spPr>
          <a:xfrm>
            <a:off x="7315200" y="2705100"/>
            <a:ext cx="1905000"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5" name="Rectangle 14">
            <a:extLst>
              <a:ext uri="{FF2B5EF4-FFF2-40B4-BE49-F238E27FC236}">
                <a16:creationId xmlns:a16="http://schemas.microsoft.com/office/drawing/2014/main" id="{346BCDDB-73B2-8281-3351-F1E3A66348C5}"/>
              </a:ext>
            </a:extLst>
          </p:cNvPr>
          <p:cNvSpPr/>
          <p:nvPr/>
        </p:nvSpPr>
        <p:spPr>
          <a:xfrm>
            <a:off x="7315200" y="5829300"/>
            <a:ext cx="2286000" cy="9144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6" name="Rectangle 15">
            <a:extLst>
              <a:ext uri="{FF2B5EF4-FFF2-40B4-BE49-F238E27FC236}">
                <a16:creationId xmlns:a16="http://schemas.microsoft.com/office/drawing/2014/main" id="{995EA725-F403-2B7B-FB14-1783C9E4C352}"/>
              </a:ext>
            </a:extLst>
          </p:cNvPr>
          <p:cNvSpPr/>
          <p:nvPr/>
        </p:nvSpPr>
        <p:spPr>
          <a:xfrm>
            <a:off x="8915400" y="4000500"/>
            <a:ext cx="3048000" cy="15240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7" name="Rectangle 16">
            <a:extLst>
              <a:ext uri="{FF2B5EF4-FFF2-40B4-BE49-F238E27FC236}">
                <a16:creationId xmlns:a16="http://schemas.microsoft.com/office/drawing/2014/main" id="{614D724B-A0EC-9143-2C0F-B2A7B054C3C0}"/>
              </a:ext>
            </a:extLst>
          </p:cNvPr>
          <p:cNvSpPr/>
          <p:nvPr/>
        </p:nvSpPr>
        <p:spPr>
          <a:xfrm>
            <a:off x="10656280" y="8155867"/>
            <a:ext cx="1269666" cy="838200"/>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8" name="Rectangle : coins arrondis 17">
            <a:extLst>
              <a:ext uri="{FF2B5EF4-FFF2-40B4-BE49-F238E27FC236}">
                <a16:creationId xmlns:a16="http://schemas.microsoft.com/office/drawing/2014/main" id="{9E18CEA4-4CFA-D7CA-44F8-4F7296DD3950}"/>
              </a:ext>
            </a:extLst>
          </p:cNvPr>
          <p:cNvSpPr/>
          <p:nvPr/>
        </p:nvSpPr>
        <p:spPr>
          <a:xfrm>
            <a:off x="7315200" y="8155867"/>
            <a:ext cx="3249172"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أنشطة تنجز في القسم كما هي معروضة على الشرائح</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9" name="Rectangle : coins arrondis 18">
            <a:extLst>
              <a:ext uri="{FF2B5EF4-FFF2-40B4-BE49-F238E27FC236}">
                <a16:creationId xmlns:a16="http://schemas.microsoft.com/office/drawing/2014/main" id="{7B26EFE9-24AF-B1A6-C880-9FEF63CD8DD1}"/>
              </a:ext>
            </a:extLst>
          </p:cNvPr>
          <p:cNvSpPr/>
          <p:nvPr/>
        </p:nvSpPr>
        <p:spPr>
          <a:xfrm>
            <a:off x="1411692" y="8155867"/>
            <a:ext cx="2855508"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باقي الأنشطة تنجز في المنزل</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22" name="Image 21" descr="Une image contenant texte, capture d’écran, Police, nombre&#10;&#10;Le contenu généré par l’IA peut être incorrect.">
            <a:extLst>
              <a:ext uri="{FF2B5EF4-FFF2-40B4-BE49-F238E27FC236}">
                <a16:creationId xmlns:a16="http://schemas.microsoft.com/office/drawing/2014/main" id="{E06CC337-FBC0-E567-A7B6-621E52C87C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5594" y="2352907"/>
            <a:ext cx="4963756" cy="5530851"/>
          </a:xfrm>
          <a:prstGeom prst="rect">
            <a:avLst/>
          </a:prstGeom>
        </p:spPr>
      </p:pic>
      <p:sp>
        <p:nvSpPr>
          <p:cNvPr id="23" name="Rectangle 22">
            <a:extLst>
              <a:ext uri="{FF2B5EF4-FFF2-40B4-BE49-F238E27FC236}">
                <a16:creationId xmlns:a16="http://schemas.microsoft.com/office/drawing/2014/main" id="{7395993A-6296-A958-8AA0-0F809DEB4BF6}"/>
              </a:ext>
            </a:extLst>
          </p:cNvPr>
          <p:cNvSpPr/>
          <p:nvPr/>
        </p:nvSpPr>
        <p:spPr>
          <a:xfrm>
            <a:off x="1456432" y="2644151"/>
            <a:ext cx="1905000" cy="975349"/>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4" name="Rectangle 23">
            <a:extLst>
              <a:ext uri="{FF2B5EF4-FFF2-40B4-BE49-F238E27FC236}">
                <a16:creationId xmlns:a16="http://schemas.microsoft.com/office/drawing/2014/main" id="{65D57405-826B-D91C-E25F-3291A9408625}"/>
              </a:ext>
            </a:extLst>
          </p:cNvPr>
          <p:cNvSpPr/>
          <p:nvPr/>
        </p:nvSpPr>
        <p:spPr>
          <a:xfrm>
            <a:off x="1265594" y="4260374"/>
            <a:ext cx="4754206" cy="474083"/>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25" name="Rectangle 24">
            <a:extLst>
              <a:ext uri="{FF2B5EF4-FFF2-40B4-BE49-F238E27FC236}">
                <a16:creationId xmlns:a16="http://schemas.microsoft.com/office/drawing/2014/main" id="{C168FC6F-DD29-1F45-DE32-804CC9814112}"/>
              </a:ext>
            </a:extLst>
          </p:cNvPr>
          <p:cNvSpPr/>
          <p:nvPr/>
        </p:nvSpPr>
        <p:spPr>
          <a:xfrm>
            <a:off x="1265594" y="5609206"/>
            <a:ext cx="1630006" cy="136621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pic>
        <p:nvPicPr>
          <p:cNvPr id="27" name="Image 26" descr="Une image contenant Panneau de signalisation, signe, jaune&#10;&#10;Le contenu généré par l’IA peut être incorrect.">
            <a:extLst>
              <a:ext uri="{FF2B5EF4-FFF2-40B4-BE49-F238E27FC236}">
                <a16:creationId xmlns:a16="http://schemas.microsoft.com/office/drawing/2014/main" id="{11F98768-0069-A063-3BF7-0A41DBA855E4}"/>
              </a:ext>
            </a:extLst>
          </p:cNvPr>
          <p:cNvPicPr>
            <a:picLocks noChangeAspect="1"/>
          </p:cNvPicPr>
          <p:nvPr/>
        </p:nvPicPr>
        <p:blipFill>
          <a:blip r:embed="rId7" cstate="print">
            <a:extLst>
              <a:ext uri="{28A0092B-C50C-407E-A947-70E740481C1C}">
                <a14:useLocalDpi xmlns:a14="http://schemas.microsoft.com/office/drawing/2010/main" val="0"/>
              </a:ext>
            </a:extLst>
          </a:blip>
          <a:srcRect l="18270" t="5682" r="17550" b="54203"/>
          <a:stretch>
            <a:fillRect/>
          </a:stretch>
        </p:blipFill>
        <p:spPr>
          <a:xfrm>
            <a:off x="4443238" y="8209268"/>
            <a:ext cx="756808" cy="630728"/>
          </a:xfrm>
          <a:prstGeom prst="rect">
            <a:avLst/>
          </a:prstGeom>
        </p:spPr>
      </p:pic>
    </p:spTree>
    <p:extLst>
      <p:ext uri="{BB962C8B-B14F-4D97-AF65-F5344CB8AC3E}">
        <p14:creationId xmlns:p14="http://schemas.microsoft.com/office/powerpoint/2010/main" val="2921579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CA02C-972F-5C03-6E80-2CC47F26D6E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4FCD6BC-C865-89D9-B77E-8BBB2328A80D}"/>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B337B0B-A5DE-7380-EE06-572036DBA7E2}"/>
              </a:ext>
            </a:extLst>
          </p:cNvPr>
          <p:cNvSpPr/>
          <p:nvPr/>
        </p:nvSpPr>
        <p:spPr>
          <a:xfrm>
            <a:off x="275851" y="3225043"/>
            <a:ext cx="13164293" cy="668270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E9A3FC02-E225-5A47-0C7D-D587ADCB5F47}"/>
              </a:ext>
            </a:extLst>
          </p:cNvPr>
          <p:cNvSpPr/>
          <p:nvPr/>
        </p:nvSpPr>
        <p:spPr>
          <a:xfrm>
            <a:off x="-1" y="752746"/>
            <a:ext cx="13716001" cy="23333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CBE35F05-4464-C5F2-087D-BE4A9424CED5}"/>
              </a:ext>
            </a:extLst>
          </p:cNvPr>
          <p:cNvSpPr txBox="1"/>
          <p:nvPr/>
        </p:nvSpPr>
        <p:spPr>
          <a:xfrm>
            <a:off x="1209690" y="891689"/>
            <a:ext cx="11296617" cy="1658146"/>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يوزع الأستاذ أوراق الإنجاز الفردي الخاص بالأعداد</a:t>
            </a:r>
            <a:b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b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اكتبوا أسماءكم على الأوراق</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أنجزوا المطلوب منكم</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يحصل المتعلم على (+) إذا توفق في 6 إجابات صحيحة على الأقل، ما دون ذلك يحصل على (-)</a:t>
            </a:r>
            <a:endParaRPr kumimoji="0" lang="fr-FR" sz="24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50" name="Freeform 8">
            <a:extLst>
              <a:ext uri="{FF2B5EF4-FFF2-40B4-BE49-F238E27FC236}">
                <a16:creationId xmlns:a16="http://schemas.microsoft.com/office/drawing/2014/main" id="{3E63BBAD-8009-FA4B-0D53-7F0AB147F2B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12E2281E-959D-7C8B-60DC-B3F23547537D}"/>
              </a:ext>
            </a:extLst>
          </p:cNvPr>
          <p:cNvGraphicFramePr>
            <a:graphicFrameLocks noGrp="1"/>
          </p:cNvGraphicFramePr>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a:t>
                      </a:r>
                      <a:r>
                        <a:rPr lang="ar-S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عمليات وحل المسائل</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9" name="TextBox 6">
            <a:extLst>
              <a:ext uri="{FF2B5EF4-FFF2-40B4-BE49-F238E27FC236}">
                <a16:creationId xmlns:a16="http://schemas.microsoft.com/office/drawing/2014/main" id="{35222615-DEB2-86EB-8B5F-52BF09F0B42A}"/>
              </a:ext>
            </a:extLst>
          </p:cNvPr>
          <p:cNvSpPr txBox="1"/>
          <p:nvPr/>
        </p:nvSpPr>
        <p:spPr>
          <a:xfrm>
            <a:off x="6096000" y="2643884"/>
            <a:ext cx="8156614" cy="1221488"/>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أكمل الخانات الفارغة في الجدول كما في المثال</a:t>
            </a:r>
            <a:endParaRPr kumimoji="0" lang="en-US"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graphicFrame>
        <p:nvGraphicFramePr>
          <p:cNvPr id="4" name="Tableau 3">
            <a:extLst>
              <a:ext uri="{FF2B5EF4-FFF2-40B4-BE49-F238E27FC236}">
                <a16:creationId xmlns:a16="http://schemas.microsoft.com/office/drawing/2014/main" id="{4DC22FE6-7E42-F824-AEBE-18AA5F1EADE5}"/>
              </a:ext>
            </a:extLst>
          </p:cNvPr>
          <p:cNvGraphicFramePr>
            <a:graphicFrameLocks noGrp="1"/>
          </p:cNvGraphicFramePr>
          <p:nvPr/>
        </p:nvGraphicFramePr>
        <p:xfrm>
          <a:off x="475920" y="4545834"/>
          <a:ext cx="12782880" cy="3600000"/>
        </p:xfrm>
        <a:graphic>
          <a:graphicData uri="http://schemas.openxmlformats.org/drawingml/2006/table">
            <a:tbl>
              <a:tblPr firstRow="1" bandRow="1">
                <a:tableStyleId>{5940675A-B579-460E-94D1-54222C63F5DA}</a:tableStyleId>
              </a:tblPr>
              <a:tblGrid>
                <a:gridCol w="5162880">
                  <a:extLst>
                    <a:ext uri="{9D8B030D-6E8A-4147-A177-3AD203B41FA5}">
                      <a16:colId xmlns:a16="http://schemas.microsoft.com/office/drawing/2014/main" val="1724647267"/>
                    </a:ext>
                  </a:extLst>
                </a:gridCol>
                <a:gridCol w="2457120">
                  <a:extLst>
                    <a:ext uri="{9D8B030D-6E8A-4147-A177-3AD203B41FA5}">
                      <a16:colId xmlns:a16="http://schemas.microsoft.com/office/drawing/2014/main" val="3292994462"/>
                    </a:ext>
                  </a:extLst>
                </a:gridCol>
                <a:gridCol w="5162880">
                  <a:extLst>
                    <a:ext uri="{9D8B030D-6E8A-4147-A177-3AD203B41FA5}">
                      <a16:colId xmlns:a16="http://schemas.microsoft.com/office/drawing/2014/main" val="3167951296"/>
                    </a:ext>
                  </a:extLst>
                </a:gridCol>
              </a:tblGrid>
              <a:tr h="720000">
                <a:tc>
                  <a:txBody>
                    <a:bodyPr/>
                    <a:lstStyle/>
                    <a:p>
                      <a:pPr algn="ctr" rtl="1"/>
                      <a:r>
                        <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200 000 + 40 000 + 1 000 + 900 + 7</a:t>
                      </a:r>
                    </a:p>
                  </a:txBody>
                  <a:tcPr anchor="ctr"/>
                </a:tc>
                <a:tc>
                  <a:txBody>
                    <a:bodyPr/>
                    <a:lstStyle/>
                    <a:p>
                      <a:pPr algn="ctr" rtl="1"/>
                      <a:r>
                        <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241 907</a:t>
                      </a:r>
                    </a:p>
                  </a:txBody>
                  <a:tcPr anchor="ct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مئتان وواحد وأربعون ألفا وتسع مئة وسبعة</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1293353727"/>
                  </a:ext>
                </a:extLst>
              </a:tr>
              <a:tr h="720000">
                <a:tc>
                  <a:txBody>
                    <a:bodyPr/>
                    <a:lstStyle/>
                    <a:p>
                      <a:pPr marL="0" marR="0" lvl="0" indent="0" algn="r" defTabSz="685783"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ctr" rtl="1"/>
                      <a:r>
                        <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8 269</a:t>
                      </a: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3035581761"/>
                  </a:ext>
                </a:extLst>
              </a:tr>
              <a:tr h="720000">
                <a:tc>
                  <a:txBody>
                    <a:bodyPr/>
                    <a:lstStyle/>
                    <a:p>
                      <a:pPr marL="0" marR="0" lvl="0" indent="0" algn="r" defTabSz="685783"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أربعة وثلاثون ألفا وخمس مئة وستة وعشرون</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2417445524"/>
                  </a:ext>
                </a:extLst>
              </a:tr>
              <a:tr h="720000">
                <a:tc>
                  <a:txBody>
                    <a:bodyPr/>
                    <a:lstStyle/>
                    <a:p>
                      <a:pPr marL="0" marR="0" lvl="0" indent="0" algn="r" defTabSz="685783" rtl="1" eaLnBrk="1" fontAlgn="auto" latinLnBrk="0" hangingPunct="1">
                        <a:lnSpc>
                          <a:spcPct val="100000"/>
                        </a:lnSpc>
                        <a:spcBef>
                          <a:spcPts val="0"/>
                        </a:spcBef>
                        <a:spcAft>
                          <a:spcPts val="0"/>
                        </a:spcAft>
                        <a:buClrTx/>
                        <a:buSzTx/>
                        <a:buFontTx/>
                        <a:buNone/>
                        <a:tabLst/>
                        <a:defRPr/>
                      </a:pPr>
                      <a:r>
                        <a:rPr kumimoji="0" lang="ar-MA"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مئة وخمسة عشر ألفا وسبع مئة واثنان وستون</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4206267042"/>
                  </a:ext>
                </a:extLst>
              </a:tr>
              <a:tr h="720000">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7 000 + 4</a:t>
                      </a: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tc>
                  <a:txBody>
                    <a:bodyPr/>
                    <a:lstStyle/>
                    <a:p>
                      <a:pPr algn="r" rtl="1"/>
                      <a:r>
                        <a:rPr kumimoji="0" lang="ar-MA"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rPr>
                        <a:t>.............................................................</a:t>
                      </a:r>
                      <a:endParaRPr kumimoji="0" lang="fr-FR" sz="3600" b="0" i="0" u="none" strike="noStrike" kern="1200" cap="none" spc="0" normalizeH="0" baseline="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a:txBody>
                  <a:tcPr/>
                </a:tc>
                <a:extLst>
                  <a:ext uri="{0D108BD9-81ED-4DB2-BD59-A6C34878D82A}">
                    <a16:rowId xmlns:a16="http://schemas.microsoft.com/office/drawing/2014/main" val="2800892066"/>
                  </a:ext>
                </a:extLst>
              </a:tr>
            </a:tbl>
          </a:graphicData>
        </a:graphic>
      </p:graphicFrame>
    </p:spTree>
    <p:extLst>
      <p:ext uri="{BB962C8B-B14F-4D97-AF65-F5344CB8AC3E}">
        <p14:creationId xmlns:p14="http://schemas.microsoft.com/office/powerpoint/2010/main" val="37368329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90B1F-8DB5-1588-A1BE-7D6A10FA702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9A51BEF-967D-E3BC-DFD4-66C7CD93E360}"/>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09844EF-2F8D-1F6C-22D5-DE428866F3CE}"/>
              </a:ext>
            </a:extLst>
          </p:cNvPr>
          <p:cNvSpPr/>
          <p:nvPr/>
        </p:nvSpPr>
        <p:spPr>
          <a:xfrm>
            <a:off x="275851" y="3225043"/>
            <a:ext cx="13164293" cy="668270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81172B7-2B2E-96F2-A8AB-16E9A4449276}"/>
              </a:ext>
            </a:extLst>
          </p:cNvPr>
          <p:cNvSpPr/>
          <p:nvPr/>
        </p:nvSpPr>
        <p:spPr>
          <a:xfrm>
            <a:off x="-1" y="752746"/>
            <a:ext cx="13716001" cy="23333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79D5F814-6BC0-19AF-9895-2F9DF39B7D3C}"/>
              </a:ext>
            </a:extLst>
          </p:cNvPr>
          <p:cNvSpPr txBox="1"/>
          <p:nvPr/>
        </p:nvSpPr>
        <p:spPr>
          <a:xfrm>
            <a:off x="1209690" y="891689"/>
            <a:ext cx="11296617" cy="1642757"/>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خذوا ألواحكم، اكتبوا العمليتين وقوموا بإنجازهما</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بعد مرور دقيقتين على الأكثر يطلب الأستاذ من المتعلمين رفع الألواح</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28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يطلب الأستاذ من التلاميذ الذين توفقوا في الإجابة بشكل صحيح على العمليتين أن يضعوا ألواحهم </a:t>
            </a:r>
          </a:p>
          <a:p>
            <a:pPr marL="0" marR="0" lvl="1" indent="0" algn="r" defTabSz="685834" rtl="1" eaLnBrk="1" fontAlgn="auto" latinLnBrk="0" hangingPunct="1">
              <a:lnSpc>
                <a:spcPts val="3017"/>
              </a:lnSpc>
              <a:spcBef>
                <a:spcPct val="0"/>
              </a:spcBef>
              <a:spcAft>
                <a:spcPts val="0"/>
              </a:spcAft>
              <a:buClrTx/>
              <a:buSzTx/>
              <a:buFontTx/>
              <a:buNone/>
              <a:tabLst/>
              <a:defRPr/>
            </a:pPr>
            <a:r>
              <a:rPr lang="ar-MA" sz="2800" dirty="0">
                <a:solidFill>
                  <a:srgbClr val="FF0000"/>
                </a:solidFill>
                <a:latin typeface="Microsoft Uighur" panose="02000000000000000000" pitchFamily="2" charset="-78"/>
                <a:cs typeface="Microsoft Uighur" panose="02000000000000000000" pitchFamily="2" charset="-78"/>
              </a:rPr>
              <a:t>يضع الأستاذ (+) بالنسبة للتلاميذ الذين ألواحهم موضوعة و (-) للتلاميذ الذين ألواحهم مرفوعة</a:t>
            </a:r>
            <a:endParaRPr kumimoji="0" lang="fr-FR" sz="28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50" name="Freeform 8">
            <a:extLst>
              <a:ext uri="{FF2B5EF4-FFF2-40B4-BE49-F238E27FC236}">
                <a16:creationId xmlns:a16="http://schemas.microsoft.com/office/drawing/2014/main" id="{9572DF73-B0A4-706A-A4B9-CBF0CE4504A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EBDFA03F-55CB-003E-D33C-C27D45D873BD}"/>
              </a:ext>
            </a:extLst>
          </p:cNvPr>
          <p:cNvGraphicFramePr>
            <a:graphicFrameLocks noGrp="1"/>
          </p:cNvGraphicFramePr>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a:t>
                      </a:r>
                      <a:r>
                        <a:rPr lang="ar-S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عمليات وحل المسائل</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AE0378A7-BAC0-DCC2-96F7-2664CAA793BB}"/>
              </a:ext>
            </a:extLst>
          </p:cNvPr>
          <p:cNvPicPr>
            <a:picLocks noChangeAspect="1"/>
          </p:cNvPicPr>
          <p:nvPr/>
        </p:nvPicPr>
        <p:blipFill>
          <a:blip r:embed="rId4"/>
          <a:stretch>
            <a:fillRect/>
          </a:stretch>
        </p:blipFill>
        <p:spPr>
          <a:xfrm>
            <a:off x="1417790" y="3346465"/>
            <a:ext cx="10880413" cy="6439858"/>
          </a:xfrm>
          <a:prstGeom prst="rect">
            <a:avLst/>
          </a:prstGeom>
        </p:spPr>
      </p:pic>
    </p:spTree>
    <p:extLst>
      <p:ext uri="{BB962C8B-B14F-4D97-AF65-F5344CB8AC3E}">
        <p14:creationId xmlns:p14="http://schemas.microsoft.com/office/powerpoint/2010/main" val="1612314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50BA3-6B2C-671E-892B-2DDCD27A577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CF9EA2E-1BAA-C068-809A-22E730DAAC32}"/>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D305282-F614-6593-2E11-0A4FECE949D1}"/>
              </a:ext>
            </a:extLst>
          </p:cNvPr>
          <p:cNvSpPr/>
          <p:nvPr/>
        </p:nvSpPr>
        <p:spPr>
          <a:xfrm>
            <a:off x="275851" y="3225043"/>
            <a:ext cx="13164293" cy="668270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D07E43-0798-540D-F5F0-B96092E69216}"/>
              </a:ext>
            </a:extLst>
          </p:cNvPr>
          <p:cNvSpPr/>
          <p:nvPr/>
        </p:nvSpPr>
        <p:spPr>
          <a:xfrm>
            <a:off x="-1" y="752746"/>
            <a:ext cx="13716001" cy="23333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0" name="Freeform 8">
            <a:extLst>
              <a:ext uri="{FF2B5EF4-FFF2-40B4-BE49-F238E27FC236}">
                <a16:creationId xmlns:a16="http://schemas.microsoft.com/office/drawing/2014/main" id="{447AECD9-9861-1648-781C-2FB101C099FB}"/>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52BF2-2F35-BA17-FFB6-AC01D3EEDB87}"/>
              </a:ext>
            </a:extLst>
          </p:cNvPr>
          <p:cNvGraphicFramePr>
            <a:graphicFrameLocks noGrp="1"/>
          </p:cNvGraphicFramePr>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ال</a:t>
                      </a:r>
                      <a:r>
                        <a:rPr lang="ar-SA" sz="2800" b="1" i="0" kern="1200" dirty="0">
                          <a:solidFill>
                            <a:schemeClr val="bg1">
                              <a:lumMod val="85000"/>
                            </a:schemeClr>
                          </a:solidFill>
                          <a:latin typeface="Microsoft Uighur" panose="02000000000000000000" pitchFamily="2" charset="-78"/>
                          <a:ea typeface="+mn-ea"/>
                          <a:cs typeface="Microsoft Uighur" panose="02000000000000000000" pitchFamily="2" charset="-78"/>
                        </a:rPr>
                        <a:t>عمليات وحل المسائل</a:t>
                      </a:r>
                      <a:endParaRPr lang="fr-FR" sz="2800" b="1" i="0" kern="1200" dirty="0">
                        <a:solidFill>
                          <a:schemeClr val="bg1">
                            <a:lumMod val="8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ZoneTexte 3">
            <a:extLst>
              <a:ext uri="{FF2B5EF4-FFF2-40B4-BE49-F238E27FC236}">
                <a16:creationId xmlns:a16="http://schemas.microsoft.com/office/drawing/2014/main" id="{36822FFB-3339-19DD-5072-62E8697BA333}"/>
              </a:ext>
            </a:extLst>
          </p:cNvPr>
          <p:cNvSpPr txBox="1"/>
          <p:nvPr/>
        </p:nvSpPr>
        <p:spPr>
          <a:xfrm>
            <a:off x="1209690" y="891689"/>
            <a:ext cx="11296617" cy="1642757"/>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سأقرأ المسألة (يقرأ الأستاذ المسألة مرتين). أجيبوا عن المسألة بوضع العملية المناسبة وإنجازها.</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بعد مرور دقيقتين على الأكثر يطلب الأستاذ من المتعلمين رفع الألواح </a:t>
            </a:r>
          </a:p>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2800" b="0" i="0" u="none" strike="noStrike" kern="120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يطلب الأستاذ من التلاميذ الذين توفقوا في الإجابة بشكل صحيح أن يضعوا ألواحهم </a:t>
            </a:r>
          </a:p>
          <a:p>
            <a:pPr marL="0" lvl="1" algn="r" defTabSz="685834" rtl="1">
              <a:lnSpc>
                <a:spcPts val="3017"/>
              </a:lnSpc>
              <a:spcBef>
                <a:spcPct val="0"/>
              </a:spcBef>
              <a:defRPr/>
            </a:pPr>
            <a:r>
              <a:rPr lang="ar-MA" sz="2800" dirty="0">
                <a:solidFill>
                  <a:srgbClr val="FF0000"/>
                </a:solidFill>
                <a:latin typeface="Microsoft Uighur" panose="02000000000000000000" pitchFamily="2" charset="-78"/>
                <a:cs typeface="Microsoft Uighur" panose="02000000000000000000" pitchFamily="2" charset="-78"/>
              </a:rPr>
              <a:t>يضع الأستاذ (+) بالنسبة للتلاميذ الذين ألواحهم موضوعة و (-) للتلاميذ الذين ألواحهم مرفوعة</a:t>
            </a:r>
            <a:endParaRPr lang="fr-FR" sz="2800" dirty="0">
              <a:solidFill>
                <a:srgbClr val="FF0000"/>
              </a:solidFill>
              <a:latin typeface="Microsoft Uighur" panose="02000000000000000000" pitchFamily="2" charset="-78"/>
              <a:cs typeface="Microsoft Uighur" panose="02000000000000000000" pitchFamily="2" charset="-78"/>
            </a:endParaRPr>
          </a:p>
        </p:txBody>
      </p:sp>
      <p:sp>
        <p:nvSpPr>
          <p:cNvPr id="5" name="Rectangle : coins arrondis 4">
            <a:extLst>
              <a:ext uri="{FF2B5EF4-FFF2-40B4-BE49-F238E27FC236}">
                <a16:creationId xmlns:a16="http://schemas.microsoft.com/office/drawing/2014/main" id="{D332D990-386D-C631-CBAD-34D32B743BBD}"/>
              </a:ext>
            </a:extLst>
          </p:cNvPr>
          <p:cNvSpPr/>
          <p:nvPr/>
        </p:nvSpPr>
        <p:spPr>
          <a:xfrm>
            <a:off x="457200" y="4119717"/>
            <a:ext cx="12801600" cy="467452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rtl="1"/>
            <a:r>
              <a:rPr lang="ar-MA" sz="8000" dirty="0">
                <a:solidFill>
                  <a:schemeClr val="tx1"/>
                </a:solidFill>
                <a:latin typeface="Microsoft Uighur" panose="02000000000000000000" pitchFamily="2" charset="-78"/>
                <a:cs typeface="Microsoft Uighur" panose="02000000000000000000" pitchFamily="2" charset="-78"/>
              </a:rPr>
              <a:t>بمناسبة عيد الفطر أعطى الجد 58 درهما لكل واحد من أحفاده السبعة</a:t>
            </a:r>
            <a:r>
              <a:rPr lang="ar-SA" sz="8000" dirty="0">
                <a:solidFill>
                  <a:schemeClr val="tx1"/>
                </a:solidFill>
                <a:latin typeface="Microsoft Uighur" panose="02000000000000000000" pitchFamily="2" charset="-78"/>
                <a:cs typeface="Microsoft Uighur" panose="02000000000000000000" pitchFamily="2" charset="-78"/>
              </a:rPr>
              <a:t>. </a:t>
            </a:r>
            <a:endParaRPr lang="ar-MA" sz="8000" dirty="0">
              <a:solidFill>
                <a:schemeClr val="tx1"/>
              </a:solidFill>
              <a:latin typeface="Microsoft Uighur" panose="02000000000000000000" pitchFamily="2" charset="-78"/>
              <a:cs typeface="Microsoft Uighur" panose="02000000000000000000" pitchFamily="2" charset="-78"/>
            </a:endParaRPr>
          </a:p>
          <a:p>
            <a:pPr algn="just" rtl="1"/>
            <a:r>
              <a:rPr lang="ar-MA" sz="8000" dirty="0">
                <a:solidFill>
                  <a:schemeClr val="tx1"/>
                </a:solidFill>
                <a:latin typeface="Microsoft Uighur" panose="02000000000000000000" pitchFamily="2" charset="-78"/>
                <a:cs typeface="Microsoft Uighur" panose="02000000000000000000" pitchFamily="2" charset="-78"/>
              </a:rPr>
              <a:t>ما هو المبلغ الإجمالي الذي وزعه عليهم</a:t>
            </a:r>
            <a:r>
              <a:rPr lang="ar-SA" sz="8000" dirty="0">
                <a:solidFill>
                  <a:schemeClr val="tx1"/>
                </a:solidFill>
                <a:latin typeface="Microsoft Uighur" panose="02000000000000000000" pitchFamily="2" charset="-78"/>
                <a:cs typeface="Microsoft Uighur" panose="02000000000000000000" pitchFamily="2" charset="-78"/>
              </a:rPr>
              <a:t>؟</a:t>
            </a:r>
            <a:endParaRPr lang="ar-MA" sz="8000"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4103795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900"/>
              </a:spcAft>
              <a:buClrTx/>
              <a:buSzTx/>
              <a:buFontTx/>
              <a:buNone/>
              <a:tabLst/>
              <a:defRPr/>
            </a:pPr>
            <a:endParaRPr kumimoji="0" lang="fr-FR" sz="1800" b="1" i="0" u="none" strike="noStrike" kern="1200" cap="none" spc="0" normalizeH="0" baseline="0" noProof="0" dirty="0">
              <a:ln>
                <a:noFill/>
              </a:ln>
              <a:solidFill>
                <a:srgbClr val="FFC000"/>
              </a:solidFill>
              <a:effectLst/>
              <a:uLnTx/>
              <a:uFillTx/>
              <a:latin typeface="Microsoft Uighur" panose="02000000000000000000" pitchFamily="2" charset="-78"/>
              <a:ea typeface="+mn-ea"/>
              <a:cs typeface="Microsoft Uighur" panose="02000000000000000000" pitchFamily="2" charset="-78"/>
            </a:endParaRP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marR="0" lvl="0" indent="0" algn="ctr" defTabSz="685834" rtl="1" eaLnBrk="1" fontAlgn="auto" latinLnBrk="0" hangingPunct="1">
              <a:lnSpc>
                <a:spcPts val="11099"/>
              </a:lnSpc>
              <a:spcBef>
                <a:spcPts val="0"/>
              </a:spcBef>
              <a:spcAft>
                <a:spcPts val="0"/>
              </a:spcAft>
              <a:buClrTx/>
              <a:buSzTx/>
              <a:buFontTx/>
              <a:buNone/>
              <a:tabLst/>
              <a:defRPr/>
            </a:pPr>
            <a:r>
              <a:rPr kumimoji="0" lang="ar-S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لعبة</a:t>
            </a:r>
            <a:r>
              <a:rPr kumimoji="0" lang="ar-MA"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rPr>
              <a:t>: المعداد الورقي</a:t>
            </a:r>
            <a:endParaRPr kumimoji="0" lang="en-US" sz="7200" b="0" i="0" u="none" strike="noStrike" kern="1200" cap="none" spc="0" normalizeH="0" baseline="0" noProof="0" dirty="0">
              <a:ln>
                <a:noFill/>
              </a:ln>
              <a:solidFill>
                <a:srgbClr val="01070A"/>
              </a:solidFill>
              <a:effectLst/>
              <a:uLnTx/>
              <a:uFillTx/>
              <a:latin typeface="Microsoft Uighur" panose="02000000000000000000" pitchFamily="2" charset="-78"/>
              <a:ea typeface="+mn-ea"/>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pic>
        <p:nvPicPr>
          <p:cNvPr id="9" name="Image 8">
            <a:extLst>
              <a:ext uri="{FF2B5EF4-FFF2-40B4-BE49-F238E27FC236}">
                <a16:creationId xmlns:a16="http://schemas.microsoft.com/office/drawing/2014/main" id="{B0687EDE-C1F8-DD48-3E17-BC6F2EBFDEC5}"/>
              </a:ext>
            </a:extLst>
          </p:cNvPr>
          <p:cNvPicPr>
            <a:picLocks noChangeAspect="1"/>
          </p:cNvPicPr>
          <p:nvPr/>
        </p:nvPicPr>
        <p:blipFill>
          <a:blip r:embed="rId5">
            <a:extLst>
              <a:ext uri="{28A0092B-C50C-407E-A947-70E740481C1C}">
                <a14:useLocalDpi xmlns:a14="http://schemas.microsoft.com/office/drawing/2010/main" val="0"/>
              </a:ext>
            </a:extLst>
          </a:blip>
          <a:srcRect t="23" b="23"/>
          <a:stretch/>
        </p:blipFill>
        <p:spPr>
          <a:xfrm>
            <a:off x="5531000" y="6031763"/>
            <a:ext cx="2286000" cy="2553034"/>
          </a:xfrm>
          <a:prstGeom prst="rect">
            <a:avLst/>
          </a:prstGeom>
        </p:spPr>
      </p:pic>
    </p:spTree>
    <p:extLst>
      <p:ext uri="{BB962C8B-B14F-4D97-AF65-F5344CB8AC3E}">
        <p14:creationId xmlns:p14="http://schemas.microsoft.com/office/powerpoint/2010/main" val="114833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2476500"/>
            <a:ext cx="13164293" cy="74675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1350" b="0" i="0" u="none" strike="noStrike" kern="1200" cap="none" spc="0" normalizeH="0" baseline="0" noProof="0" dirty="0">
                <a:ln>
                  <a:noFill/>
                </a:ln>
                <a:solidFill>
                  <a:prstClr val="white"/>
                </a:solidFill>
                <a:effectLst/>
                <a:uLnTx/>
                <a:uFillTx/>
                <a:latin typeface="Dosis" pitchFamily="2" charset="0"/>
                <a:ea typeface="+mn-ea"/>
                <a:cs typeface="Arial" panose="020B0604020202020204" pitchFamily="34" charset="0"/>
              </a:rPr>
              <a: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7"/>
            <a:ext cx="13716001" cy="153829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888705"/>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سنلعب لعبة المعداد الورقي. </a:t>
            </a:r>
          </a:p>
          <a:p>
            <a:pPr marL="0" marR="0" lvl="1" indent="0" algn="r" defTabSz="685834" rtl="1" eaLnBrk="1" fontAlgn="auto" latinLnBrk="0" hangingPunct="1">
              <a:lnSpc>
                <a:spcPts val="3017"/>
              </a:lnSpc>
              <a:spcBef>
                <a:spcPct val="0"/>
              </a:spcBef>
              <a:spcAft>
                <a:spcPts val="0"/>
              </a:spcAft>
              <a:buClrTx/>
              <a:buSzTx/>
              <a:buFontTx/>
              <a:buNone/>
              <a:tabLst/>
              <a:defRPr/>
            </a:pPr>
            <a:endPar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descr="Une image contenant cercle, capture d’écran, Symétrie, art&#10;&#10;Le contenu généré par l’IA peut être incorrect.">
            <a:extLst>
              <a:ext uri="{FF2B5EF4-FFF2-40B4-BE49-F238E27FC236}">
                <a16:creationId xmlns:a16="http://schemas.microsoft.com/office/drawing/2014/main" id="{FD7A0706-1EAC-2B8E-0EC5-0BD77CFD8694}"/>
              </a:ext>
            </a:extLst>
          </p:cNvPr>
          <p:cNvPicPr>
            <a:picLocks noChangeAspect="1"/>
          </p:cNvPicPr>
          <p:nvPr/>
        </p:nvPicPr>
        <p:blipFill>
          <a:blip r:embed="rId4">
            <a:extLst>
              <a:ext uri="{28A0092B-C50C-407E-A947-70E740481C1C}">
                <a14:useLocalDpi xmlns:a14="http://schemas.microsoft.com/office/drawing/2010/main" val="0"/>
              </a:ext>
            </a:extLst>
          </a:blip>
          <a:srcRect l="-2286" t="6698" r="76453" b="64450"/>
          <a:stretch>
            <a:fillRect/>
          </a:stretch>
        </p:blipFill>
        <p:spPr>
          <a:xfrm>
            <a:off x="800640" y="943680"/>
            <a:ext cx="841924" cy="940272"/>
          </a:xfrm>
          <a:prstGeom prst="rect">
            <a:avLst/>
          </a:prstGeom>
        </p:spPr>
      </p:pic>
      <p:pic>
        <p:nvPicPr>
          <p:cNvPr id="21" name="Image 20">
            <a:extLst>
              <a:ext uri="{FF2B5EF4-FFF2-40B4-BE49-F238E27FC236}">
                <a16:creationId xmlns:a16="http://schemas.microsoft.com/office/drawing/2014/main" id="{F329CF4E-7064-4498-672D-10EC1585DC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4361" y="3512471"/>
            <a:ext cx="5464138" cy="5274207"/>
          </a:xfrm>
          <a:prstGeom prst="rect">
            <a:avLst/>
          </a:prstGeom>
        </p:spPr>
      </p:pic>
      <p:sp>
        <p:nvSpPr>
          <p:cNvPr id="6" name="ZoneTexte 5">
            <a:extLst>
              <a:ext uri="{FF2B5EF4-FFF2-40B4-BE49-F238E27FC236}">
                <a16:creationId xmlns:a16="http://schemas.microsoft.com/office/drawing/2014/main" id="{8AB42124-4DD8-38D5-AA5E-9A90B266DEE9}"/>
              </a:ext>
            </a:extLst>
          </p:cNvPr>
          <p:cNvSpPr txBox="1"/>
          <p:nvPr/>
        </p:nvSpPr>
        <p:spPr>
          <a:xfrm>
            <a:off x="8672767" y="5143500"/>
            <a:ext cx="2983392" cy="1323439"/>
          </a:xfrm>
          <a:prstGeom prst="rect">
            <a:avLst/>
          </a:prstGeom>
          <a:noFill/>
        </p:spPr>
        <p:txBody>
          <a:bodyPr wrap="square" rtlCol="0">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نمذجة لعبة </a:t>
            </a:r>
            <a:r>
              <a:rPr kumimoji="0" lang="ar-M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المعداد الورقي</a:t>
            </a:r>
            <a:endParaRPr kumimoji="0" lang="ar-SA" sz="40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pic>
        <p:nvPicPr>
          <p:cNvPr id="4" name="Image 2">
            <a:extLst>
              <a:ext uri="{FF2B5EF4-FFF2-40B4-BE49-F238E27FC236}">
                <a16:creationId xmlns:a16="http://schemas.microsoft.com/office/drawing/2014/main" id="{9A913B3B-2659-BDF1-54AA-1882C5A49DC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46647" y="3512471"/>
            <a:ext cx="3950018" cy="2354819"/>
          </a:xfrm>
          <a:prstGeom prst="rect">
            <a:avLst/>
          </a:prstGeom>
        </p:spPr>
      </p:pic>
      <p:pic>
        <p:nvPicPr>
          <p:cNvPr id="22" name="Picture 9">
            <a:extLst>
              <a:ext uri="{FF2B5EF4-FFF2-40B4-BE49-F238E27FC236}">
                <a16:creationId xmlns:a16="http://schemas.microsoft.com/office/drawing/2014/main" id="{9AA2BD94-7BA4-7553-49DF-146F803BC229}"/>
              </a:ext>
            </a:extLst>
          </p:cNvPr>
          <p:cNvPicPr>
            <a:picLocks noChangeAspect="1"/>
          </p:cNvPicPr>
          <p:nvPr/>
        </p:nvPicPr>
        <p:blipFill rotWithShape="1">
          <a:blip r:embed="rId7"/>
          <a:srcRect t="3696"/>
          <a:stretch/>
        </p:blipFill>
        <p:spPr>
          <a:xfrm rot="19832917">
            <a:off x="1677822" y="6709882"/>
            <a:ext cx="3249828" cy="2201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086212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E4548-31A5-A390-8A76-1624BF5C9E04}"/>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5B2BD5-3604-5120-1BA8-B2BB5F52FC11}"/>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DA903DF3-8002-9109-87C1-86F857B2B40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7D03FEB9-2C30-40DA-0F26-625E271A3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FC596F85-3F00-93AC-2AD8-5E38797B0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0234B9CA-8F10-B5F3-CF4B-CE796177F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CC3FF4CA-F699-841D-BE5A-A7643F672149}"/>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ينجز المتعلمون ما تبقى من التمارين في منازلهم مع تذكيرهم بأن مراقبة الانجازات ستتم بداية الحصة الموالية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8713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C06F595D-1BB5-BBD4-B929-F8BF86EB2E1F}"/>
              </a:ext>
            </a:extLst>
          </p:cNvPr>
          <p:cNvSpPr/>
          <p:nvPr/>
        </p:nvSpPr>
        <p:spPr>
          <a:xfrm>
            <a:off x="3652888" y="495300"/>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8500253" y="1999958"/>
            <a:ext cx="4487893" cy="1354217"/>
          </a:xfrm>
          <a:prstGeom prst="rect">
            <a:avLst/>
          </a:prstGeom>
        </p:spPr>
        <p:txBody>
          <a:bodyPr wrap="square" lIns="0" tIns="0" rIns="0" bIns="0" rtlCol="0" anchor="t">
            <a:spAutoFit/>
          </a:bodyPr>
          <a:lstStyle/>
          <a:p>
            <a:pPr algn="ctr" defTabSz="685834"/>
            <a:r>
              <a:rPr lang="ar-MA" sz="4400" b="1" dirty="0">
                <a:solidFill>
                  <a:srgbClr val="01070A"/>
                </a:solidFill>
                <a:latin typeface="Microsoft Uighur" panose="02000000000000000000" pitchFamily="2" charset="-78"/>
                <a:cs typeface="Microsoft Uighur" panose="02000000000000000000" pitchFamily="2" charset="-78"/>
              </a:rPr>
              <a:t>1 -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870366" y="537913"/>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581900"/>
            <a:ext cx="2857500" cy="28575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988300"/>
            <a:ext cx="2489200" cy="2489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388906" y="2131600"/>
            <a:ext cx="5630893" cy="1354217"/>
          </a:xfrm>
          <a:prstGeom prst="rect">
            <a:avLst/>
          </a:prstGeom>
        </p:spPr>
        <p:txBody>
          <a:bodyPr wrap="square" lIns="0" tIns="0" rIns="0" bIns="0" rtlCol="0" anchor="t">
            <a:spAutoFit/>
          </a:bodyPr>
          <a:lstStyle/>
          <a:p>
            <a:pPr algn="r" defTabSz="685834" rtl="1"/>
            <a:r>
              <a:rPr lang="ar-MA" sz="4400" b="1" dirty="0">
                <a:solidFill>
                  <a:srgbClr val="01070A"/>
                </a:solidFill>
                <a:latin typeface="Microsoft Uighur" panose="02000000000000000000" pitchFamily="2" charset="-78"/>
                <a:cs typeface="Microsoft Uighur" panose="02000000000000000000" pitchFamily="2" charset="-78"/>
              </a:rPr>
              <a:t>2 -  تسجيل نسبة التحكم التقديرية من أهداف الحصة.</a:t>
            </a:r>
          </a:p>
        </p:txBody>
      </p:sp>
      <p:pic>
        <p:nvPicPr>
          <p:cNvPr id="2" name="Image 1" descr="Une image contenant texte&#10;&#10;Le contenu généré par l’IA peut être incorrect.">
            <a:extLst>
              <a:ext uri="{FF2B5EF4-FFF2-40B4-BE49-F238E27FC236}">
                <a16:creationId xmlns:a16="http://schemas.microsoft.com/office/drawing/2014/main" id="{2C4B541A-C3C3-1288-DBF0-331CE6EFCF15}"/>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00253" y="3585480"/>
            <a:ext cx="4296955" cy="372335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8" name="Image 7">
            <a:extLst>
              <a:ext uri="{FF2B5EF4-FFF2-40B4-BE49-F238E27FC236}">
                <a16:creationId xmlns:a16="http://schemas.microsoft.com/office/drawing/2014/main" id="{78CD5984-4BDA-200B-A93F-E2B248F3F569}"/>
              </a:ext>
            </a:extLst>
          </p:cNvPr>
          <p:cNvPicPr>
            <a:picLocks noChangeAspect="1"/>
          </p:cNvPicPr>
          <p:nvPr/>
        </p:nvPicPr>
        <p:blipFill>
          <a:blip r:embed="rId5"/>
          <a:stretch>
            <a:fillRect/>
          </a:stretch>
        </p:blipFill>
        <p:spPr>
          <a:xfrm>
            <a:off x="1524000" y="3585480"/>
            <a:ext cx="2965158" cy="35677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737665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6938087"/>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23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294479"/>
            <a:ext cx="10951638" cy="4807022"/>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250" b="1" dirty="0">
                <a:solidFill>
                  <a:prstClr val="black"/>
                </a:solidFill>
                <a:latin typeface="Dubai" panose="020B0503030403030204" pitchFamily="34" charset="-78"/>
                <a:cs typeface="Times New Roman" panose="02020603050405020304" pitchFamily="18" charset="0"/>
              </a:rPr>
              <a:t>يوضح للمتعلمين </a:t>
            </a:r>
            <a:r>
              <a:rPr lang="ar-MA" sz="2250" b="1" dirty="0">
                <a:solidFill>
                  <a:prstClr val="black"/>
                </a:solidFill>
                <a:latin typeface="Dubai" panose="020B0503030403030204" pitchFamily="34" charset="-78"/>
                <a:cs typeface="Times New Roman" panose="02020603050405020304" pitchFamily="18" charset="0"/>
              </a:rPr>
              <a:t>خطوات</a:t>
            </a:r>
            <a:r>
              <a:rPr lang="ar-SA" sz="2250" b="1" dirty="0">
                <a:solidFill>
                  <a:prstClr val="black"/>
                </a:solidFill>
                <a:latin typeface="Dubai" panose="020B0503030403030204" pitchFamily="34" charset="-78"/>
                <a:cs typeface="Times New Roman" panose="02020603050405020304" pitchFamily="18" charset="0"/>
              </a:rPr>
              <a:t> صنع المعداد الورقي</a:t>
            </a:r>
            <a:r>
              <a:rPr lang="ar-MA" sz="2250" b="1" dirty="0">
                <a:solidFill>
                  <a:prstClr val="black"/>
                </a:solidFill>
                <a:latin typeface="Dubai" panose="020B0503030403030204" pitchFamily="34" charset="-78"/>
                <a:cs typeface="Times New Roman" panose="02020603050405020304" pitchFamily="18" charset="0"/>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250" b="1" dirty="0">
                <a:solidFill>
                  <a:prstClr val="black"/>
                </a:solidFill>
                <a:latin typeface="Dubai" panose="020B0503030403030204" pitchFamily="34" charset="-78"/>
                <a:cs typeface="Times New Roman" panose="02020603050405020304" pitchFamily="18" charset="0"/>
              </a:rPr>
              <a:t>انتبهوا الآن، </a:t>
            </a:r>
            <a:r>
              <a:rPr lang="ar-SA" sz="2250" b="1" dirty="0">
                <a:solidFill>
                  <a:prstClr val="black"/>
                </a:solidFill>
                <a:latin typeface="Dubai" panose="020B0503030403030204" pitchFamily="34" charset="-78"/>
                <a:cs typeface="Times New Roman" panose="02020603050405020304" pitchFamily="18" charset="0"/>
              </a:rPr>
              <a:t>عمري </a:t>
            </a:r>
            <a:r>
              <a:rPr lang="ar-MA" sz="2250" b="1" dirty="0">
                <a:solidFill>
                  <a:prstClr val="black"/>
                </a:solidFill>
                <a:latin typeface="Dubai" panose="020B0503030403030204" pitchFamily="34" charset="-78"/>
                <a:cs typeface="Times New Roman" panose="02020603050405020304" pitchFamily="18" charset="0"/>
              </a:rPr>
              <a:t>28</a:t>
            </a:r>
            <a:r>
              <a:rPr lang="ar-SA" sz="2250" b="1" dirty="0">
                <a:solidFill>
                  <a:prstClr val="black"/>
                </a:solidFill>
                <a:latin typeface="Dubai" panose="020B0503030403030204" pitchFamily="34" charset="-78"/>
                <a:cs typeface="Times New Roman" panose="02020603050405020304" pitchFamily="18" charset="0"/>
              </a:rPr>
              <a:t> سنة</a:t>
            </a:r>
            <a:r>
              <a:rPr lang="ar-MA" sz="2250" b="1" dirty="0">
                <a:solidFill>
                  <a:prstClr val="black"/>
                </a:solidFill>
                <a:latin typeface="Dubai" panose="020B0503030403030204" pitchFamily="34" charset="-78"/>
                <a:cs typeface="Times New Roman" panose="02020603050405020304" pitchFamily="18" charset="0"/>
              </a:rPr>
              <a:t>،</a:t>
            </a:r>
            <a:r>
              <a:rPr lang="ar-SA" sz="2250" b="1" dirty="0">
                <a:solidFill>
                  <a:prstClr val="black"/>
                </a:solidFill>
                <a:latin typeface="Dubai" panose="020B0503030403030204" pitchFamily="34" charset="-78"/>
                <a:cs typeface="Times New Roman" panose="02020603050405020304" pitchFamily="18" charset="0"/>
              </a:rPr>
              <a:t> </a:t>
            </a:r>
            <a:r>
              <a:rPr lang="ar-MA" sz="2250" b="1" dirty="0">
                <a:solidFill>
                  <a:prstClr val="black"/>
                </a:solidFill>
                <a:latin typeface="Dubai" panose="020B0503030403030204" pitchFamily="34" charset="-78"/>
                <a:cs typeface="Times New Roman" panose="02020603050405020304" pitchFamily="18" charset="0"/>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250" b="1" dirty="0">
                <a:solidFill>
                  <a:prstClr val="black"/>
                </a:solidFill>
                <a:latin typeface="Dubai" panose="020B0503030403030204" pitchFamily="34" charset="-78"/>
                <a:cs typeface="Times New Roman" panose="02020603050405020304" pitchFamily="18" charset="0"/>
              </a:rPr>
              <a:t>.</a:t>
            </a:r>
            <a:endParaRPr lang="ar-MA" sz="2250" b="1" dirty="0">
              <a:solidFill>
                <a:prstClr val="black"/>
              </a:solidFill>
              <a:latin typeface="Dubai" panose="020B0503030403030204" pitchFamily="34" charset="-78"/>
              <a:cs typeface="Times New Roman" panose="02020603050405020304" pitchFamily="18" charset="0"/>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62374" y="5448300"/>
            <a:ext cx="2214126" cy="1319960"/>
          </a:xfrm>
          <a:prstGeom prst="rect">
            <a:avLst/>
          </a:prstGeom>
        </p:spPr>
      </p:pic>
      <p:sp>
        <p:nvSpPr>
          <p:cNvPr id="10" name="Google Shape;146;p4">
            <a:extLst>
              <a:ext uri="{FF2B5EF4-FFF2-40B4-BE49-F238E27FC236}">
                <a16:creationId xmlns:a16="http://schemas.microsoft.com/office/drawing/2014/main" id="{ACDFDABF-D10F-6772-F42E-39EE6C95CE19}"/>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5117703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23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378283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Dubai" panose="020B0503030403030204" pitchFamily="34" charset="-78"/>
                <a:cs typeface="Times New Roman" panose="02020603050405020304" pitchFamily="18" charset="0"/>
              </a:rPr>
              <a:t>يشجع المتعلمين على بلورة وضعيات أخرى يقدمون عبرها حدثا مرتبط بعدد، ويوظفون المعداد الورقي لتقديمها</a:t>
            </a:r>
            <a:r>
              <a:rPr lang="fr-FR" sz="2700" b="1" dirty="0">
                <a:solidFill>
                  <a:prstClr val="black"/>
                </a:solidFill>
                <a:latin typeface="Dubai" panose="020B0503030403030204" pitchFamily="34" charset="-78"/>
              </a:rPr>
              <a:t>.</a:t>
            </a:r>
            <a:endParaRPr lang="ar-MA" sz="2700" b="1" dirty="0">
              <a:solidFill>
                <a:prstClr val="black"/>
              </a:solidFill>
              <a:latin typeface="Dubai" panose="020B0503030403030204" pitchFamily="34" charset="-78"/>
              <a:cs typeface="Times New Roman" panose="02020603050405020304" pitchFamily="18" charset="0"/>
            </a:endParaRPr>
          </a:p>
          <a:p>
            <a:pPr algn="just" defTabSz="1028700" rtl="1">
              <a:lnSpc>
                <a:spcPct val="150000"/>
              </a:lnSpc>
              <a:defRPr/>
            </a:pPr>
            <a:r>
              <a:rPr lang="ar-MA" sz="2700" b="1" dirty="0">
                <a:solidFill>
                  <a:prstClr val="black"/>
                </a:solidFill>
                <a:latin typeface="Dubai" panose="020B0503030403030204" pitchFamily="34" charset="-78"/>
                <a:cs typeface="Times New Roman" panose="02020603050405020304" pitchFamily="18" charset="0"/>
              </a:rPr>
              <a:t>يطلب من متعلمين اثنين القيام للسبورة وتحديد العدد المطلوب منهم باستخدام المعداد الورقي</a:t>
            </a:r>
            <a:r>
              <a:rPr lang="ar-MA" sz="2250" b="1" dirty="0">
                <a:solidFill>
                  <a:prstClr val="black"/>
                </a:solidFill>
                <a:latin typeface="Dubai" panose="020B0503030403030204" pitchFamily="34" charset="-78"/>
                <a:cs typeface="Times New Roman" panose="02020603050405020304" pitchFamily="18" charset="0"/>
              </a:rPr>
              <a:t>. </a:t>
            </a: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a:p>
            <a:pPr algn="just" defTabSz="1028700" rtl="1">
              <a:lnSpc>
                <a:spcPct val="150000"/>
              </a:lnSpc>
              <a:defRPr/>
            </a:pPr>
            <a:endParaRPr lang="ar-MA" sz="2700" b="1" dirty="0">
              <a:solidFill>
                <a:prstClr val="black"/>
              </a:solidFill>
              <a:highlight>
                <a:srgbClr val="00FFFF"/>
              </a:highlight>
              <a:latin typeface="Dubai" panose="020B0503030403030204" pitchFamily="34" charset="-78"/>
              <a:cs typeface="Times New Roman" panose="02020603050405020304" pitchFamily="18" charset="0"/>
            </a:endParaRPr>
          </a:p>
        </p:txBody>
      </p:sp>
      <p:pic>
        <p:nvPicPr>
          <p:cNvPr id="13" name="Picture 9">
            <a:extLst>
              <a:ext uri="{FF2B5EF4-FFF2-40B4-BE49-F238E27FC236}">
                <a16:creationId xmlns:a16="http://schemas.microsoft.com/office/drawing/2014/main" id="{22FBC1DF-102E-B241-C898-EBE4E3B2EEB5}"/>
              </a:ext>
            </a:extLst>
          </p:cNvPr>
          <p:cNvPicPr>
            <a:picLocks noChangeAspect="1"/>
          </p:cNvPicPr>
          <p:nvPr/>
        </p:nvPicPr>
        <p:blipFill rotWithShape="1">
          <a:blip r:embed="rId4"/>
          <a:srcRect t="3696"/>
          <a:stretch/>
        </p:blipFill>
        <p:spPr>
          <a:xfrm rot="19832917">
            <a:off x="940090" y="4812751"/>
            <a:ext cx="2182335" cy="14781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Google Shape;146;p4">
            <a:extLst>
              <a:ext uri="{FF2B5EF4-FFF2-40B4-BE49-F238E27FC236}">
                <a16:creationId xmlns:a16="http://schemas.microsoft.com/office/drawing/2014/main" id="{9576A732-3F61-50D6-D10E-B17E154770D5}"/>
              </a:ext>
            </a:extLst>
          </p:cNvPr>
          <p:cNvSpPr txBox="1">
            <a:spLocks/>
          </p:cNvSpPr>
          <p:nvPr/>
        </p:nvSpPr>
        <p:spPr>
          <a:xfrm>
            <a:off x="15452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29LT Bukra Regular" panose="020B0604020202020204" charset="-78"/>
                <a:cs typeface="+mj-cs"/>
                <a:sym typeface="Arial Black"/>
              </a:rPr>
              <a:t> المعداد الورقي</a:t>
            </a:r>
            <a:endParaRPr lang="ar-MA" sz="4050" b="1" dirty="0">
              <a:solidFill>
                <a:prstClr val="black"/>
              </a:solidFill>
              <a:latin typeface="29LT Bukra Regular" panose="020B0604020202020204" charset="-78"/>
              <a:ea typeface="Arial Black"/>
              <a:cs typeface="+mj-cs"/>
              <a:sym typeface="Arial Black"/>
            </a:endParaRPr>
          </a:p>
        </p:txBody>
      </p:sp>
    </p:spTree>
    <p:extLst>
      <p:ext uri="{BB962C8B-B14F-4D97-AF65-F5344CB8AC3E}">
        <p14:creationId xmlns:p14="http://schemas.microsoft.com/office/powerpoint/2010/main" val="1615812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F599-00F4-FDA3-FA4A-A009DD8774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0435E0C-E4A9-9C1D-4290-0D8B5C0AECE3}"/>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D4814E5-102A-A987-FAFC-15EFB9556B39}"/>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5FD21565-12C8-EB42-B72F-877F6C6F792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CDF60436-7E7F-8D56-69AF-39103AA8156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E2F9A610-BE0D-058D-D156-87C0444C7481}"/>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13DF67D6-7EAF-6CFE-830B-1F7FDA61819C}"/>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9DD593B7-2586-F456-0DDC-342CCF5056E8}"/>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74E3D1F8-4B33-7A8D-6BB2-F6454707EBCF}"/>
              </a:ext>
            </a:extLst>
          </p:cNvPr>
          <p:cNvGrpSpPr/>
          <p:nvPr/>
        </p:nvGrpSpPr>
        <p:grpSpPr>
          <a:xfrm>
            <a:off x="2159626" y="4882189"/>
            <a:ext cx="9396747" cy="2104846"/>
            <a:chOff x="3302073" y="4600550"/>
            <a:chExt cx="9396747" cy="2104846"/>
          </a:xfrm>
        </p:grpSpPr>
        <p:sp>
          <p:nvSpPr>
            <p:cNvPr id="13" name="Freeform 17">
              <a:extLst>
                <a:ext uri="{FF2B5EF4-FFF2-40B4-BE49-F238E27FC236}">
                  <a16:creationId xmlns:a16="http://schemas.microsoft.com/office/drawing/2014/main" id="{FCBEC643-78F8-1193-F1FA-9568B81A17FB}"/>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3CABE8C1-384F-02C7-CC68-30F17B21EDB2}"/>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6" name="Image 15">
              <a:extLst>
                <a:ext uri="{FF2B5EF4-FFF2-40B4-BE49-F238E27FC236}">
                  <a16:creationId xmlns:a16="http://schemas.microsoft.com/office/drawing/2014/main" id="{8244530C-0879-6E64-DAD8-886EDAF88A99}"/>
                </a:ext>
              </a:extLst>
            </p:cNvPr>
            <p:cNvPicPr>
              <a:picLocks noChangeAspect="1"/>
            </p:cNvPicPr>
            <p:nvPr/>
          </p:nvPicPr>
          <p:blipFill>
            <a:blip r:embed="rId7"/>
            <a:stretch>
              <a:fillRect/>
            </a:stretch>
          </p:blipFill>
          <p:spPr>
            <a:xfrm>
              <a:off x="12041237" y="5462275"/>
              <a:ext cx="455010" cy="466386"/>
            </a:xfrm>
            <a:prstGeom prst="rect">
              <a:avLst/>
            </a:prstGeom>
          </p:spPr>
        </p:pic>
      </p:grpSp>
      <p:sp>
        <p:nvSpPr>
          <p:cNvPr id="18" name="ZoneTexte 17">
            <a:extLst>
              <a:ext uri="{FF2B5EF4-FFF2-40B4-BE49-F238E27FC236}">
                <a16:creationId xmlns:a16="http://schemas.microsoft.com/office/drawing/2014/main" id="{A60EB4CD-8501-B0B2-44AA-BF9E545C4A1C}"/>
              </a:ext>
            </a:extLst>
          </p:cNvPr>
          <p:cNvSpPr txBox="1"/>
          <p:nvPr/>
        </p:nvSpPr>
        <p:spPr>
          <a:xfrm>
            <a:off x="1828801" y="4926897"/>
            <a:ext cx="906999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وتثميل الأعداد من 0 إلى  999999 باستعمال جدول التفكيك</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4686CDB9-DF0F-95D5-CE08-2FD9B9B56CBD}"/>
              </a:ext>
            </a:extLst>
          </p:cNvPr>
          <p:cNvPicPr>
            <a:picLocks noChangeAspect="1"/>
          </p:cNvPicPr>
          <p:nvPr/>
        </p:nvPicPr>
        <p:blipFill>
          <a:blip r:embed="rId7"/>
          <a:stretch>
            <a:fillRect/>
          </a:stretch>
        </p:blipFill>
        <p:spPr>
          <a:xfrm>
            <a:off x="10898790" y="5143500"/>
            <a:ext cx="455010" cy="466386"/>
          </a:xfrm>
          <a:prstGeom prst="rect">
            <a:avLst/>
          </a:prstGeom>
        </p:spPr>
      </p:pic>
      <p:pic>
        <p:nvPicPr>
          <p:cNvPr id="20" name="Image 19">
            <a:extLst>
              <a:ext uri="{FF2B5EF4-FFF2-40B4-BE49-F238E27FC236}">
                <a16:creationId xmlns:a16="http://schemas.microsoft.com/office/drawing/2014/main" id="{3AF5D68F-3DCC-950A-5331-536C30389F52}"/>
              </a:ext>
            </a:extLst>
          </p:cNvPr>
          <p:cNvPicPr>
            <a:picLocks noChangeAspect="1"/>
          </p:cNvPicPr>
          <p:nvPr/>
        </p:nvPicPr>
        <p:blipFill>
          <a:blip r:embed="rId7"/>
          <a:stretch>
            <a:fillRect/>
          </a:stretch>
        </p:blipFill>
        <p:spPr>
          <a:xfrm>
            <a:off x="10898790" y="6277314"/>
            <a:ext cx="455010" cy="466386"/>
          </a:xfrm>
          <a:prstGeom prst="rect">
            <a:avLst/>
          </a:prstGeom>
        </p:spPr>
      </p:pic>
      <p:sp>
        <p:nvSpPr>
          <p:cNvPr id="21" name="ZoneTexte 20">
            <a:extLst>
              <a:ext uri="{FF2B5EF4-FFF2-40B4-BE49-F238E27FC236}">
                <a16:creationId xmlns:a16="http://schemas.microsoft.com/office/drawing/2014/main" id="{1957391D-2C75-5519-C30B-69BE899CD39B}"/>
              </a:ext>
            </a:extLst>
          </p:cNvPr>
          <p:cNvSpPr txBox="1"/>
          <p:nvPr/>
        </p:nvSpPr>
        <p:spPr>
          <a:xfrm>
            <a:off x="3160631" y="5524500"/>
            <a:ext cx="7738157" cy="707886"/>
          </a:xfrm>
          <a:prstGeom prst="rect">
            <a:avLst/>
          </a:prstGeom>
          <a:noFill/>
        </p:spPr>
        <p:txBody>
          <a:bodyPr wrap="square" rtlCol="0">
            <a:spAutoFit/>
          </a:bodyPr>
          <a:lstStyle/>
          <a:p>
            <a:pPr marL="0" algn="r" defTabSz="914400" rtl="1" eaLnBrk="1" latinLnBrk="0" hangingPunct="1"/>
            <a:r>
              <a:rPr lang="ar-SA" sz="4000" dirty="0">
                <a:latin typeface="Microsoft Uighur" panose="02000000000000000000" pitchFamily="2" charset="-78"/>
                <a:cs typeface="Microsoft Uighur" panose="02000000000000000000" pitchFamily="2" charset="-78"/>
              </a:rPr>
              <a:t>إجراء عمليات </a:t>
            </a:r>
            <a:r>
              <a:rPr lang="ar-MA" sz="4000" dirty="0">
                <a:latin typeface="Microsoft Uighur" panose="02000000000000000000" pitchFamily="2" charset="-78"/>
                <a:cs typeface="Microsoft Uighur" panose="02000000000000000000" pitchFamily="2" charset="-78"/>
              </a:rPr>
              <a:t>ضرب </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C5815E47-9859-2B51-DCA6-4F7EFB1AB129}"/>
              </a:ext>
            </a:extLst>
          </p:cNvPr>
          <p:cNvSpPr txBox="1"/>
          <p:nvPr/>
        </p:nvSpPr>
        <p:spPr>
          <a:xfrm>
            <a:off x="3313032" y="6141303"/>
            <a:ext cx="7585756"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حل مسائل بسيطة باستخدام استراتيجية الأسئلة الأربعة</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CF502557-4977-4E10-29AB-BCDCEFEAC6F3}"/>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spTree>
    <p:extLst>
      <p:ext uri="{BB962C8B-B14F-4D97-AF65-F5344CB8AC3E}">
        <p14:creationId xmlns:p14="http://schemas.microsoft.com/office/powerpoint/2010/main" val="3442343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457378" y="3701738"/>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2" name="Image 11">
            <a:extLst>
              <a:ext uri="{FF2B5EF4-FFF2-40B4-BE49-F238E27FC236}">
                <a16:creationId xmlns:a16="http://schemas.microsoft.com/office/drawing/2014/main" id="{96468354-FB92-88BF-87E0-03D3F42A00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15463" y="4649023"/>
            <a:ext cx="2993578" cy="2245184"/>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0" name="Image 9">
            <a:extLst>
              <a:ext uri="{FF2B5EF4-FFF2-40B4-BE49-F238E27FC236}">
                <a16:creationId xmlns:a16="http://schemas.microsoft.com/office/drawing/2014/main" id="{9E49BE5A-F8DD-8DC9-678F-891EF6B30BE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935073" y="4348069"/>
            <a:ext cx="2137369" cy="3056010"/>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6400800" y="4883162"/>
            <a:ext cx="47146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إنجاز عمليات  الضرب</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باستراتيجة الأسئلة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 جداول الضرب</a:t>
            </a:r>
            <a:endParaRPr lang="en-US" sz="2800" dirty="0">
              <a:latin typeface="Microsoft Uighur" panose="02000000000000000000" pitchFamily="2" charset="-78"/>
              <a:cs typeface="Microsoft Uighur" panose="02000000000000000000" pitchFamily="2" charset="-78"/>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4808156" y="3724185"/>
            <a:ext cx="6321405"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العدد </a:t>
            </a:r>
            <a:r>
              <a:rPr lang="ar-MA" sz="2800" dirty="0">
                <a:latin typeface="Microsoft Uighur" panose="02000000000000000000" pitchFamily="2" charset="-78"/>
                <a:cs typeface="Microsoft Uighur" panose="02000000000000000000" pitchFamily="2" charset="-78"/>
              </a:rPr>
              <a:t>باستعمال جدول التفكيك</a:t>
            </a:r>
            <a:endParaRPr lang="en-US" sz="2800" dirty="0">
              <a:latin typeface="Microsoft Uighur" panose="02000000000000000000" pitchFamily="2" charset="-78"/>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3361432" y="6459702"/>
            <a:ext cx="7768130"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–تمرير رائز التصديق على اللبنة وتعبئة شبكة التتبع</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فردي/جماعي</a:t>
            </a:r>
            <a:endParaRPr lang="en-US" sz="2800" dirty="0">
              <a:latin typeface="Microsoft Uighur" panose="02000000000000000000" pitchFamily="2" charset="-78"/>
              <a:cs typeface="Microsoft Uighur" panose="02000000000000000000" pitchFamily="2" charset="-78"/>
            </a:endParaRPr>
          </a:p>
        </p:txBody>
      </p:sp>
      <p:pic>
        <p:nvPicPr>
          <p:cNvPr id="10" name="Image 9">
            <a:extLst>
              <a:ext uri="{FF2B5EF4-FFF2-40B4-BE49-F238E27FC236}">
                <a16:creationId xmlns:a16="http://schemas.microsoft.com/office/drawing/2014/main" id="{AE036138-7D6C-B9E7-D523-1A1B7EA74A04}"/>
              </a:ext>
            </a:extLst>
          </p:cNvPr>
          <p:cNvPicPr>
            <a:picLocks noChangeAspect="1"/>
          </p:cNvPicPr>
          <p:nvPr/>
        </p:nvPicPr>
        <p:blipFill>
          <a:blip r:embed="rId5"/>
          <a:stretch>
            <a:fillRect/>
          </a:stretch>
        </p:blipFill>
        <p:spPr>
          <a:xfrm>
            <a:off x="1540926" y="2340843"/>
            <a:ext cx="846729" cy="1008318"/>
          </a:xfrm>
          <a:prstGeom prst="rect">
            <a:avLst/>
          </a:prstGeom>
        </p:spPr>
      </p:pic>
      <p:pic>
        <p:nvPicPr>
          <p:cNvPr id="19" name="Image 18">
            <a:extLst>
              <a:ext uri="{FF2B5EF4-FFF2-40B4-BE49-F238E27FC236}">
                <a16:creationId xmlns:a16="http://schemas.microsoft.com/office/drawing/2014/main" id="{ACEBF0B4-15F0-1C22-74E0-C19C0AC03A0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531223" y="3635391"/>
            <a:ext cx="866133" cy="1050909"/>
          </a:xfrm>
          <a:prstGeom prst="rect">
            <a:avLst/>
          </a:prstGeom>
        </p:spPr>
      </p:pic>
      <p:pic>
        <p:nvPicPr>
          <p:cNvPr id="20" name="Image 19">
            <a:extLst>
              <a:ext uri="{FF2B5EF4-FFF2-40B4-BE49-F238E27FC236}">
                <a16:creationId xmlns:a16="http://schemas.microsoft.com/office/drawing/2014/main" id="{5617348B-9EAA-E164-D0BA-52D0BA9AC43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555621" y="5083191"/>
            <a:ext cx="866133" cy="1050909"/>
          </a:xfrm>
          <a:prstGeom prst="rect">
            <a:avLst/>
          </a:prstGeom>
        </p:spPr>
      </p:pic>
      <p:pic>
        <p:nvPicPr>
          <p:cNvPr id="22" name="Image 21">
            <a:extLst>
              <a:ext uri="{FF2B5EF4-FFF2-40B4-BE49-F238E27FC236}">
                <a16:creationId xmlns:a16="http://schemas.microsoft.com/office/drawing/2014/main" id="{1394069D-300D-D2C7-F575-B2F8C07B8A1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576698" y="6344982"/>
            <a:ext cx="823977" cy="1008318"/>
          </a:xfrm>
          <a:prstGeom prst="rect">
            <a:avLst/>
          </a:prstGeom>
        </p:spPr>
      </p:pic>
      <p:pic>
        <p:nvPicPr>
          <p:cNvPr id="26" name="Image 25">
            <a:extLst>
              <a:ext uri="{FF2B5EF4-FFF2-40B4-BE49-F238E27FC236}">
                <a16:creationId xmlns:a16="http://schemas.microsoft.com/office/drawing/2014/main" id="{CD8C81E7-5653-6894-67AF-86CF83E4CD55}"/>
              </a:ext>
            </a:extLst>
          </p:cNvPr>
          <p:cNvPicPr>
            <a:picLocks noChangeAspect="1"/>
          </p:cNvPicPr>
          <p:nvPr/>
        </p:nvPicPr>
        <p:blipFill>
          <a:blip r:embed="rId8"/>
          <a:stretch>
            <a:fillRect/>
          </a:stretch>
        </p:blipFill>
        <p:spPr>
          <a:xfrm>
            <a:off x="1636492" y="7792782"/>
            <a:ext cx="751163" cy="1008318"/>
          </a:xfrm>
          <a:prstGeom prst="rect">
            <a:avLst/>
          </a:prstGeom>
        </p:spPr>
      </p:pic>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0" eaLnBrk="1" latinLnBrk="0" hangingPunct="1">
                <a:lnSpc>
                  <a:spcPts val="2409"/>
                </a:lnSpc>
                <a:defRPr/>
              </a:pPr>
              <a:endParaRPr sz="1350" dirty="0">
                <a:solidFill>
                  <a:prstClr val="black"/>
                </a:solidFill>
                <a:latin typeface="Dosis" pitchFamily="2" charset="0"/>
              </a:endParaRPr>
            </a:p>
          </p:txBody>
        </p:sp>
      </p:gr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2">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95899" y="6194573"/>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a:t>
            </a:r>
            <a:r>
              <a:rPr lang="ar-SA" sz="2400" dirty="0">
                <a:solidFill>
                  <a:schemeClr val="tx1"/>
                </a:solidFill>
                <a:latin typeface="Microsoft Uighur" panose="02000000000000000000" pitchFamily="2" charset="-78"/>
                <a:cs typeface="Microsoft Uighur" panose="02000000000000000000" pitchFamily="2" charset="-78"/>
              </a:rPr>
              <a:t>وأطلب الإذن للحديث</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95413" y="2779360"/>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FFE7F168-B3CE-A757-9679-1696EB2AB16E}"/>
              </a:ext>
            </a:extLst>
          </p:cNvPr>
          <p:cNvPicPr>
            <a:picLocks noChangeAspect="1"/>
          </p:cNvPicPr>
          <p:nvPr/>
        </p:nvPicPr>
        <p:blipFill>
          <a:blip r:embed="rId6">
            <a:extLst>
              <a:ext uri="{28A0092B-C50C-407E-A947-70E740481C1C}">
                <a14:useLocalDpi xmlns:a14="http://schemas.microsoft.com/office/drawing/2010/main" val="0"/>
              </a:ext>
            </a:extLst>
          </a:blip>
          <a:srcRect l="38235" t="-3582" r="38235" b="53507"/>
          <a:stretch>
            <a:fillRect/>
          </a:stretch>
        </p:blipFill>
        <p:spPr>
          <a:xfrm>
            <a:off x="4627569" y="5616116"/>
            <a:ext cx="1485191" cy="1786534"/>
          </a:xfrm>
          <a:prstGeom prst="rect">
            <a:avLst/>
          </a:prstGeom>
        </p:spPr>
      </p:pic>
      <p:pic>
        <p:nvPicPr>
          <p:cNvPr id="11" name="Image 10" descr="Une image contenant dessin humoristique, Dessin animé, Visage humain, Animation&#10;&#10;Le contenu généré par l’IA peut être incorrect.">
            <a:extLst>
              <a:ext uri="{FF2B5EF4-FFF2-40B4-BE49-F238E27FC236}">
                <a16:creationId xmlns:a16="http://schemas.microsoft.com/office/drawing/2014/main" id="{131F484B-F010-BF22-F5A8-86957C6E5B19}"/>
              </a:ext>
            </a:extLst>
          </p:cNvPr>
          <p:cNvPicPr>
            <a:picLocks noChangeAspect="1"/>
          </p:cNvPicPr>
          <p:nvPr/>
        </p:nvPicPr>
        <p:blipFill>
          <a:blip r:embed="rId6">
            <a:extLst>
              <a:ext uri="{28A0092B-C50C-407E-A947-70E740481C1C}">
                <a14:useLocalDpi xmlns:a14="http://schemas.microsoft.com/office/drawing/2010/main" val="0"/>
              </a:ext>
            </a:extLst>
          </a:blip>
          <a:srcRect l="61185" t="-3582" r="15285" b="53507"/>
          <a:stretch>
            <a:fillRect/>
          </a:stretch>
        </p:blipFill>
        <p:spPr>
          <a:xfrm>
            <a:off x="1418798" y="5614358"/>
            <a:ext cx="1485191" cy="1786534"/>
          </a:xfrm>
          <a:prstGeom prst="rect">
            <a:avLst/>
          </a:prstGeom>
        </p:spPr>
      </p:pic>
      <p:pic>
        <p:nvPicPr>
          <p:cNvPr id="7" name="Image 6" descr="Une image contenant figurine, jouet, dessin humoristique, intérieur&#10;&#10;Le contenu généré par l’IA peut être incorrect.">
            <a:extLst>
              <a:ext uri="{FF2B5EF4-FFF2-40B4-BE49-F238E27FC236}">
                <a16:creationId xmlns:a16="http://schemas.microsoft.com/office/drawing/2014/main" id="{D3A0B0A2-B2AA-E89A-8725-9FBF42CE2C46}"/>
              </a:ext>
            </a:extLst>
          </p:cNvPr>
          <p:cNvPicPr>
            <a:picLocks noChangeAspect="1"/>
          </p:cNvPicPr>
          <p:nvPr/>
        </p:nvPicPr>
        <p:blipFill>
          <a:blip r:embed="rId7">
            <a:extLst>
              <a:ext uri="{28A0092B-C50C-407E-A947-70E740481C1C}">
                <a14:useLocalDpi xmlns:a14="http://schemas.microsoft.com/office/drawing/2010/main" val="0"/>
              </a:ext>
            </a:extLst>
          </a:blip>
          <a:srcRect l="66544" t="4977" b="57898"/>
          <a:stretch>
            <a:fillRect/>
          </a:stretch>
        </p:blipFill>
        <p:spPr>
          <a:xfrm>
            <a:off x="10270922" y="2528356"/>
            <a:ext cx="2600348" cy="1630912"/>
          </a:xfrm>
          <a:prstGeom prst="rect">
            <a:avLst/>
          </a:prstGeom>
        </p:spPr>
      </p:pic>
      <p:pic>
        <p:nvPicPr>
          <p:cNvPr id="6" name="Image 5" descr="Une image contenant dessin humoristique, habits, Dessin animé, garçon&#10;&#10;Le contenu généré par l’IA peut être incorrect.">
            <a:extLst>
              <a:ext uri="{FF2B5EF4-FFF2-40B4-BE49-F238E27FC236}">
                <a16:creationId xmlns:a16="http://schemas.microsoft.com/office/drawing/2014/main" id="{20D284E5-CDEA-B60D-C120-1EEB56BAB4A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72309" y="2888952"/>
            <a:ext cx="2216800" cy="12529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C6B37-70F5-CA89-DACD-F50D1B21FA42}"/>
            </a:ext>
          </a:extLst>
        </p:cNvPr>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A48CF0C1-5897-D319-D75E-74C83B9C4A5B}"/>
              </a:ext>
            </a:extLst>
          </p:cNvPr>
          <p:cNvSpPr/>
          <p:nvPr/>
        </p:nvSpPr>
        <p:spPr>
          <a:xfrm>
            <a:off x="3697297" y="46116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FF15BF23-3869-E8B1-177C-63216BBF61D5}"/>
              </a:ext>
            </a:extLst>
          </p:cNvPr>
          <p:cNvSpPr txBox="1"/>
          <p:nvPr/>
        </p:nvSpPr>
        <p:spPr>
          <a:xfrm>
            <a:off x="3914775" y="461162"/>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مراقبة الواجبات المنزلية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E91294E-1BEC-2866-DE6C-B33472837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7886700"/>
            <a:ext cx="2590800" cy="2590800"/>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6AA50DB-1462-9501-AFA6-2CBB6EB97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786" y="8163886"/>
            <a:ext cx="2313613" cy="2313613"/>
          </a:xfrm>
          <a:prstGeom prst="rect">
            <a:avLst/>
          </a:prstGeom>
        </p:spPr>
      </p:pic>
      <p:pic>
        <p:nvPicPr>
          <p:cNvPr id="8" name="Image 7" descr="Une image contenant Dessin d’enfant, garçon, dessin, personne&#10;&#10;Le contenu généré par l’IA peut être incorrect.">
            <a:extLst>
              <a:ext uri="{FF2B5EF4-FFF2-40B4-BE49-F238E27FC236}">
                <a16:creationId xmlns:a16="http://schemas.microsoft.com/office/drawing/2014/main" id="{3A13E973-29E0-A04E-7D51-DB8AE8CC99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30120" y="2552700"/>
            <a:ext cx="6855757" cy="3874993"/>
          </a:xfrm>
          <a:prstGeom prst="rect">
            <a:avLst/>
          </a:prstGeom>
        </p:spPr>
      </p:pic>
      <p:sp>
        <p:nvSpPr>
          <p:cNvPr id="2" name="Rectangle : coins arrondis 1">
            <a:extLst>
              <a:ext uri="{FF2B5EF4-FFF2-40B4-BE49-F238E27FC236}">
                <a16:creationId xmlns:a16="http://schemas.microsoft.com/office/drawing/2014/main" id="{73533A97-8D83-4F62-6FEF-9A4B05965852}"/>
              </a:ext>
            </a:extLst>
          </p:cNvPr>
          <p:cNvSpPr/>
          <p:nvPr/>
        </p:nvSpPr>
        <p:spPr>
          <a:xfrm>
            <a:off x="2895601" y="6545627"/>
            <a:ext cx="7924800" cy="1629237"/>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r>
              <a:rPr lang="ar-SA" sz="4000" b="1" dirty="0">
                <a:solidFill>
                  <a:srgbClr val="C00000"/>
                </a:solidFill>
                <a:latin typeface="Microsoft Uighur" panose="02000000000000000000" pitchFamily="2" charset="-78"/>
                <a:cs typeface="Microsoft Uighur" panose="02000000000000000000" pitchFamily="2" charset="-78"/>
              </a:rPr>
              <a:t>ي</a:t>
            </a:r>
            <a:r>
              <a:rPr lang="ar-MA" sz="4000" b="1" dirty="0">
                <a:solidFill>
                  <a:srgbClr val="C00000"/>
                </a:solidFill>
                <a:latin typeface="Microsoft Uighur" panose="02000000000000000000" pitchFamily="2" charset="-78"/>
                <a:cs typeface="Microsoft Uighur" panose="02000000000000000000" pitchFamily="2" charset="-78"/>
              </a:rPr>
              <a:t>راقب الأستاذ إنجازات</a:t>
            </a:r>
            <a:r>
              <a:rPr lang="ar-SA" sz="4000" b="1" dirty="0">
                <a:solidFill>
                  <a:srgbClr val="C00000"/>
                </a:solidFill>
                <a:latin typeface="Microsoft Uighur" panose="02000000000000000000" pitchFamily="2" charset="-78"/>
                <a:cs typeface="Microsoft Uighur" panose="02000000000000000000" pitchFamily="2" charset="-78"/>
              </a:rPr>
              <a:t> المتعلم</a:t>
            </a:r>
            <a:r>
              <a:rPr lang="ar-MA" sz="4000" b="1" dirty="0">
                <a:solidFill>
                  <a:srgbClr val="C00000"/>
                </a:solidFill>
                <a:latin typeface="Microsoft Uighur" panose="02000000000000000000" pitchFamily="2" charset="-78"/>
                <a:cs typeface="Microsoft Uighur" panose="02000000000000000000" pitchFamily="2" charset="-78"/>
              </a:rPr>
              <a:t>ي</a:t>
            </a:r>
            <a:r>
              <a:rPr lang="ar-SA" sz="4000" b="1" dirty="0">
                <a:solidFill>
                  <a:srgbClr val="C00000"/>
                </a:solidFill>
                <a:latin typeface="Microsoft Uighur" panose="02000000000000000000" pitchFamily="2" charset="-78"/>
                <a:cs typeface="Microsoft Uighur" panose="02000000000000000000" pitchFamily="2" charset="-78"/>
              </a:rPr>
              <a:t>ن </a:t>
            </a:r>
            <a:r>
              <a:rPr lang="ar-MA" sz="4000" b="1" dirty="0">
                <a:solidFill>
                  <a:srgbClr val="C00000"/>
                </a:solidFill>
                <a:latin typeface="Microsoft Uighur" panose="02000000000000000000" pitchFamily="2" charset="-78"/>
                <a:cs typeface="Microsoft Uighur" panose="02000000000000000000" pitchFamily="2" charset="-78"/>
              </a:rPr>
              <a:t>قبل </a:t>
            </a:r>
            <a:r>
              <a:rPr lang="ar-SA" sz="4000" b="1" dirty="0">
                <a:solidFill>
                  <a:srgbClr val="C00000"/>
                </a:solidFill>
                <a:latin typeface="Microsoft Uighur" panose="02000000000000000000" pitchFamily="2" charset="-78"/>
                <a:cs typeface="Microsoft Uighur" panose="02000000000000000000" pitchFamily="2" charset="-78"/>
              </a:rPr>
              <a:t>بداية الحصة</a:t>
            </a:r>
            <a:endParaRPr lang="fr-FR" sz="4000" b="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59975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864645323"/>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27743</TotalTime>
  <Words>1482</Words>
  <Application>Microsoft Office PowerPoint</Application>
  <PresentationFormat>Personnalisé</PresentationFormat>
  <Paragraphs>287</Paragraphs>
  <Slides>38</Slides>
  <Notes>3</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38</vt:i4>
      </vt:variant>
    </vt:vector>
  </HeadingPairs>
  <TitlesOfParts>
    <vt:vector size="50" baseType="lpstr">
      <vt:lpstr>Carelia</vt:lpstr>
      <vt:lpstr>Dubai</vt:lpstr>
      <vt:lpstr>Calibri</vt:lpstr>
      <vt:lpstr>Dosis</vt:lpstr>
      <vt:lpstr>Montserrat Medium</vt:lpstr>
      <vt:lpstr>Arial</vt:lpstr>
      <vt:lpstr>Microsoft Uighur</vt:lpstr>
      <vt:lpstr>29LT Bukra Regular</vt:lpstr>
      <vt:lpstr>IBM Plex Sans Arabic</vt:lpstr>
      <vt:lpstr>Montserrat Light</vt:lpstr>
      <vt:lpstr>Montserrat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KHALID.BOUMLAL</cp:lastModifiedBy>
  <cp:revision>238</cp:revision>
  <dcterms:created xsi:type="dcterms:W3CDTF">2006-08-16T00:00:00Z</dcterms:created>
  <dcterms:modified xsi:type="dcterms:W3CDTF">2025-09-28T05:11:57Z</dcterms:modified>
  <dc:identifier>DAFtlvZnwz4</dc:identifier>
</cp:coreProperties>
</file>