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4"/>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34808581" r:id="rId12"/>
    <p:sldId id="2134805396" r:id="rId13"/>
    <p:sldId id="2134808570" r:id="rId14"/>
    <p:sldId id="2134808446" r:id="rId15"/>
    <p:sldId id="2134808459" r:id="rId16"/>
    <p:sldId id="2134808450" r:id="rId17"/>
    <p:sldId id="2147482535" r:id="rId18"/>
    <p:sldId id="2147482541" r:id="rId19"/>
    <p:sldId id="2147482542" r:id="rId20"/>
    <p:sldId id="2134808588" r:id="rId21"/>
    <p:sldId id="2134808490" r:id="rId22"/>
    <p:sldId id="2134808460" r:id="rId23"/>
    <p:sldId id="2134808453" r:id="rId24"/>
    <p:sldId id="2134808537" r:id="rId25"/>
    <p:sldId id="2134808538" r:id="rId26"/>
    <p:sldId id="2134808540" r:id="rId27"/>
    <p:sldId id="2147482543" r:id="rId28"/>
    <p:sldId id="2134808592" r:id="rId29"/>
    <p:sldId id="2134808593" r:id="rId30"/>
    <p:sldId id="2134808550" r:id="rId31"/>
    <p:sldId id="2134808543" r:id="rId32"/>
    <p:sldId id="2134808454" r:id="rId33"/>
    <p:sldId id="2134808542" r:id="rId34"/>
    <p:sldId id="2134808573" r:id="rId35"/>
    <p:sldId id="2134808574" r:id="rId36"/>
    <p:sldId id="2134808575" r:id="rId37"/>
    <p:sldId id="2134808560" r:id="rId38"/>
    <p:sldId id="2134808576" r:id="rId39"/>
    <p:sldId id="2134808577" r:id="rId40"/>
    <p:sldId id="2134808561" r:id="rId41"/>
    <p:sldId id="2134808578" r:id="rId42"/>
    <p:sldId id="2134808579" r:id="rId43"/>
    <p:sldId id="2134808594" r:id="rId44"/>
    <p:sldId id="2134808595" r:id="rId45"/>
    <p:sldId id="2134808582" r:id="rId46"/>
    <p:sldId id="2134808467" r:id="rId47"/>
    <p:sldId id="2134808468" r:id="rId48"/>
    <p:sldId id="2134808584" r:id="rId49"/>
    <p:sldId id="2134808474" r:id="rId50"/>
    <p:sldId id="2147482544" r:id="rId51"/>
    <p:sldId id="2134808472" r:id="rId52"/>
    <p:sldId id="2147482545" r:id="rId53"/>
    <p:sldId id="2134808518" r:id="rId54"/>
    <p:sldId id="2147482546" r:id="rId55"/>
    <p:sldId id="2147482494" r:id="rId56"/>
    <p:sldId id="2147482495" r:id="rId57"/>
    <p:sldId id="2147482496" r:id="rId58"/>
    <p:sldId id="2147482497" r:id="rId59"/>
    <p:sldId id="2147482492" r:id="rId60"/>
    <p:sldId id="2147482493" r:id="rId61"/>
    <p:sldId id="2147482526" r:id="rId62"/>
    <p:sldId id="2147482527" r:id="rId63"/>
  </p:sldIdLst>
  <p:sldSz cx="13716000" cy="10287000"/>
  <p:notesSz cx="6858000" cy="9144000"/>
  <p:embeddedFontLst>
    <p:embeddedFont>
      <p:font typeface="29LT Bukra Regular"/>
      <p:regular r:id="rId65"/>
    </p:embeddedFont>
    <p:embeddedFont>
      <p:font typeface="Cambria" panose="02040503050406030204" pitchFamily="18" charset="0"/>
      <p:regular r:id="rId66"/>
      <p:bold r:id="rId67"/>
      <p:italic r:id="rId68"/>
      <p:boldItalic r:id="rId69"/>
    </p:embeddedFont>
    <p:embeddedFont>
      <p:font typeface="Carelia" panose="020B0604020202020204" charset="0"/>
      <p:regular r:id="rId70"/>
    </p:embeddedFont>
    <p:embeddedFont>
      <p:font typeface="Dosis" pitchFamily="2" charset="0"/>
      <p:regular r:id="rId71"/>
      <p:bold r:id="rId72"/>
    </p:embeddedFont>
    <p:embeddedFont>
      <p:font typeface="Dubai" panose="020B0503030403030204" pitchFamily="34" charset="-78"/>
      <p:regular r:id="rId73"/>
      <p:bold r:id="rId74"/>
    </p:embeddedFont>
    <p:embeddedFont>
      <p:font typeface="IBM Plex Sans Arabic" panose="020B0604020202020204" charset="-78"/>
      <p:regular r:id="rId75"/>
    </p:embeddedFont>
    <p:embeddedFont>
      <p:font typeface="Microsoft Uighur" panose="02000000000000000000" pitchFamily="2" charset="-78"/>
      <p:regular r:id="rId76"/>
      <p:bold r:id="rId77"/>
    </p:embeddedFont>
    <p:embeddedFont>
      <p:font typeface="Montserrat" panose="00000500000000000000" pitchFamily="2" charset="0"/>
      <p:regular r:id="rId78"/>
      <p:bold r:id="rId79"/>
      <p:italic r:id="rId80"/>
      <p:boldItalic r:id="rId81"/>
    </p:embeddedFont>
    <p:embeddedFont>
      <p:font typeface="Montserrat Light" panose="00000400000000000000" pitchFamily="2" charset="0"/>
      <p:regular r:id="rId82"/>
      <p:italic r:id="rId83"/>
    </p:embeddedFont>
    <p:embeddedFont>
      <p:font typeface="Montserrat Medium" panose="00000600000000000000" pitchFamily="2" charset="0"/>
      <p:regular r:id="rId84"/>
      <p:italic r:id="rId85"/>
    </p:embeddedFont>
    <p:embeddedFont>
      <p:font typeface="Trebuchet MS" panose="020B0603020202020204" pitchFamily="34" charset="0"/>
      <p:regular r:id="rId86"/>
      <p:bold r:id="rId87"/>
      <p:italic r:id="rId88"/>
      <p:boldItalic r:id="rId8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9D4A"/>
    <a:srgbClr val="02BDC9"/>
    <a:srgbClr val="F98F51"/>
    <a:srgbClr val="0097B2"/>
    <a:srgbClr val="4AC283"/>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4.fntdata"/><Relationship Id="rId84" Type="http://schemas.openxmlformats.org/officeDocument/2006/relationships/font" Target="fonts/font20.fntdata"/><Relationship Id="rId89" Type="http://schemas.openxmlformats.org/officeDocument/2006/relationships/font" Target="fonts/font25.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0.fntdata"/><Relationship Id="rId79" Type="http://schemas.openxmlformats.org/officeDocument/2006/relationships/font" Target="fonts/font15.fntdata"/><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notesMaster" Target="notesMasters/notesMaster1.xml"/><Relationship Id="rId69"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8.fntdata"/><Relationship Id="rId80" Type="http://schemas.openxmlformats.org/officeDocument/2006/relationships/font" Target="fonts/font16.fntdata"/><Relationship Id="rId85" Type="http://schemas.openxmlformats.org/officeDocument/2006/relationships/font" Target="fonts/font21.fntdata"/><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6.fntdata"/><Relationship Id="rId75" Type="http://schemas.openxmlformats.org/officeDocument/2006/relationships/font" Target="fonts/font11.fntdata"/><Relationship Id="rId83" Type="http://schemas.openxmlformats.org/officeDocument/2006/relationships/font" Target="fonts/font19.fntdata"/><Relationship Id="rId88" Type="http://schemas.openxmlformats.org/officeDocument/2006/relationships/font" Target="fonts/font24.fnt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font" Target="fonts/font14.fntdata"/><Relationship Id="rId81" Type="http://schemas.openxmlformats.org/officeDocument/2006/relationships/font" Target="fonts/font17.fntdata"/><Relationship Id="rId86" Type="http://schemas.openxmlformats.org/officeDocument/2006/relationships/font" Target="fonts/font2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font" Target="fonts/font7.fntdata"/><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2.fntdata"/><Relationship Id="rId87" Type="http://schemas.openxmlformats.org/officeDocument/2006/relationships/font" Target="fonts/font23.fntdata"/><Relationship Id="rId61" Type="http://schemas.openxmlformats.org/officeDocument/2006/relationships/slide" Target="slides/slide60.xml"/><Relationship Id="rId82" Type="http://schemas.openxmlformats.org/officeDocument/2006/relationships/font" Target="fonts/font18.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4" name="Google Shape;1084;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9871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4" name="Google Shape;1084;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234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2145410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8.png"/><Relationship Id="rId7" Type="http://schemas.openxmlformats.org/officeDocument/2006/relationships/image" Target="../media/image33.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2.png"/><Relationship Id="rId5" Type="http://schemas.openxmlformats.org/officeDocument/2006/relationships/image" Target="../media/image23.png"/><Relationship Id="rId4" Type="http://schemas.openxmlformats.org/officeDocument/2006/relationships/image" Target="../media/image9.svg"/><Relationship Id="rId9" Type="http://schemas.openxmlformats.org/officeDocument/2006/relationships/image" Target="../media/image35.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39.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0.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9.svg"/><Relationship Id="rId7"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9.svg"/><Relationship Id="rId7" Type="http://schemas.openxmlformats.org/officeDocument/2006/relationships/image" Target="../media/image5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9.svg"/><Relationship Id="rId7" Type="http://schemas.openxmlformats.org/officeDocument/2006/relationships/image" Target="../media/image55.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47.png"/><Relationship Id="rId9"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9.svg"/><Relationship Id="rId7" Type="http://schemas.openxmlformats.org/officeDocument/2006/relationships/image" Target="../media/image5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52.png"/><Relationship Id="rId4" Type="http://schemas.openxmlformats.org/officeDocument/2006/relationships/image" Target="../media/image53.png"/><Relationship Id="rId9"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3.jpeg"/><Relationship Id="rId4" Type="http://schemas.openxmlformats.org/officeDocument/2006/relationships/image" Target="../media/image62.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6.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4.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75.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46.png"/><Relationship Id="rId4" Type="http://schemas.openxmlformats.org/officeDocument/2006/relationships/image" Target="../media/image66.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76.jpeg"/></Relationships>
</file>

<file path=ppt/slides/_rels/slide5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8.jpg"/></Relationships>
</file>

<file path=ppt/slides/_rels/slide6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74.png"/></Relationships>
</file>

<file path=ppt/slides/_rels/slide6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75.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6</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ضرب</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a:latin typeface="Microsoft Uighur" panose="02000000000000000000" pitchFamily="2" charset="-78"/>
                <a:cs typeface="Microsoft Uighur" panose="02000000000000000000" pitchFamily="2" charset="-78"/>
              </a:rPr>
              <a:t> 1</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06680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لسلوك سليم داخل القسم يجب علي أن:</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286837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275854" y="863026"/>
            <a:ext cx="12163763"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a:t>
            </a:r>
            <a:r>
              <a:rPr lang="ar-MA" sz="3600" dirty="0">
                <a:solidFill>
                  <a:prstClr val="white">
                    <a:lumMod val="65000"/>
                  </a:prstClr>
                </a:solidFill>
                <a:latin typeface="Microsoft Uighur" panose="02000000000000000000" pitchFamily="2" charset="-78"/>
                <a:cs typeface="Microsoft Uighur" panose="02000000000000000000" pitchFamily="2" charset="-78"/>
              </a:rPr>
              <a:t>بمراجعة جداول الضرب</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ألواحكم، سننجز </a:t>
            </a:r>
            <a:r>
              <a:rPr lang="ar-MA" sz="3600" dirty="0">
                <a:solidFill>
                  <a:prstClr val="white">
                    <a:lumMod val="65000"/>
                  </a:prstClr>
                </a:solidFill>
                <a:latin typeface="Microsoft Uighur" panose="02000000000000000000" pitchFamily="2" charset="-78"/>
                <a:cs typeface="Microsoft Uighur" panose="02000000000000000000" pitchFamily="2" charset="-78"/>
              </a:rPr>
              <a:t>ج</a:t>
            </a:r>
            <a:r>
              <a:rPr kumimoji="0" lang="ar-MA" sz="36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داءات</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سريعة.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يطرح الأستاذ </a:t>
            </a:r>
            <a:r>
              <a:rPr lang="ar-MA" sz="3200" dirty="0">
                <a:solidFill>
                  <a:srgbClr val="FF0000"/>
                </a:solidFill>
                <a:latin typeface="Microsoft Uighur" panose="02000000000000000000" pitchFamily="2" charset="-78"/>
                <a:cs typeface="Microsoft Uighur" panose="02000000000000000000" pitchFamily="2" charset="-78"/>
              </a:rPr>
              <a:t>ج</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المتعلمين يكتبون النتيجة فقط على الألواح (في حدود 10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الأكثر)</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1642757"/>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ستقومون الآن بتحديات ثنائية باستعمال جداول الضرب. سيمسك تلميذ جدول الضرب ويطرح على منافسه 5 عمليات، يجيب التلميذ الثاني بسرعة (يحتسب الأستاذ بمعية التلاميذ عدد الإجابات الصحيحة وتسجل على السبورة)، يتم تبادل الأدوار</a:t>
            </a:r>
          </a:p>
          <a:p>
            <a:pPr marL="342900" lvl="1" indent="-342900" algn="r" defTabSz="685834" rtl="1">
              <a:lnSpc>
                <a:spcPts val="3017"/>
              </a:lnSpc>
              <a:spcBef>
                <a:spcPct val="0"/>
              </a:spcBef>
              <a:buFont typeface="Arial" panose="020B0604020202020204" pitchFamily="34" charset="0"/>
              <a:buChar char="•"/>
            </a:pPr>
            <a:r>
              <a:rPr lang="ar-MA" sz="2800" dirty="0">
                <a:solidFill>
                  <a:prstClr val="white">
                    <a:lumMod val="65000"/>
                  </a:prstClr>
                </a:solidFill>
                <a:latin typeface="Microsoft Uighur" panose="02000000000000000000" pitchFamily="2" charset="-78"/>
                <a:cs typeface="Microsoft Uighur" panose="02000000000000000000" pitchFamily="2" charset="-78"/>
              </a:rPr>
              <a:t>يعين ثنائي في كل مرة (3 إلى 4 ثنائيات على الأكثر)</a:t>
            </a:r>
            <a:r>
              <a:rPr lang="fr-FR" sz="2800" dirty="0">
                <a:solidFill>
                  <a:prstClr val="white">
                    <a:lumMod val="65000"/>
                  </a:prstClr>
                </a:solidFill>
                <a:latin typeface="Microsoft Uighur" panose="02000000000000000000" pitchFamily="2" charset="-78"/>
                <a:cs typeface="Microsoft Uighur" panose="02000000000000000000" pitchFamily="2" charset="-78"/>
              </a:rPr>
              <a:t>.</a:t>
            </a:r>
            <a:endParaRPr lang="ar-SA" sz="28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441443411"/>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503" b="50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8576-30ED-EA7C-15B5-8752720C9CF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BDBBFC-DDB6-746A-4D70-25065572A1F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E08495-845E-3B32-E433-1F57EFA4065B}"/>
              </a:ext>
            </a:extLst>
          </p:cNvPr>
          <p:cNvSpPr/>
          <p:nvPr/>
        </p:nvSpPr>
        <p:spPr>
          <a:xfrm>
            <a:off x="275853" y="2550884"/>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EFBC101-7556-D915-BDA2-1E69A693CBCF}"/>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892E606-4C7A-3FB9-FD9F-0BBC22C79417}"/>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ابنائي الأعزاء، الآن </a:t>
            </a:r>
            <a:r>
              <a:rPr lang="ar-SA" sz="3200" dirty="0">
                <a:solidFill>
                  <a:prstClr val="white">
                    <a:lumMod val="65000"/>
                  </a:prstClr>
                </a:solidFill>
                <a:latin typeface="Microsoft Uighur" panose="02000000000000000000" pitchFamily="2" charset="-78"/>
                <a:cs typeface="Microsoft Uighur" panose="02000000000000000000" pitchFamily="2" charset="-78"/>
              </a:rPr>
              <a:t>ستنعرف على كيفية تمثيل و</a:t>
            </a:r>
            <a:r>
              <a:rPr lang="ar-MA" sz="3200" dirty="0">
                <a:solidFill>
                  <a:prstClr val="white">
                    <a:lumMod val="65000"/>
                  </a:prstClr>
                </a:solidFill>
                <a:latin typeface="Microsoft Uighur" panose="02000000000000000000" pitchFamily="2" charset="-78"/>
                <a:cs typeface="Microsoft Uighur" panose="02000000000000000000" pitchFamily="2" charset="-78"/>
              </a:rPr>
              <a:t> قراءة وكتابة الأعداد من 0 إلى999 999 باستعمال جدول التفكيك.</a:t>
            </a:r>
          </a:p>
          <a:p>
            <a:pPr lvl="1" indent="-457200" algn="r" defTabSz="685834" rtl="1">
              <a:lnSpc>
                <a:spcPts val="3017"/>
              </a:lnSpc>
              <a:spcBef>
                <a:spcPct val="0"/>
              </a:spcBef>
              <a:buFont typeface="Arial" panose="020B0604020202020204" pitchFamily="34" charset="0"/>
              <a:buChar char="•"/>
            </a:pPr>
            <a:r>
              <a:rPr lang="ar-SA" sz="2400" dirty="0">
                <a:solidFill>
                  <a:srgbClr val="FF0000"/>
                </a:solidFill>
                <a:latin typeface="Microsoft Uighur" panose="02000000000000000000" pitchFamily="2" charset="-78"/>
                <a:cs typeface="Microsoft Uighur" panose="02000000000000000000" pitchFamily="2" charset="-78"/>
              </a:rPr>
              <a:t>يستعين الأستاذ ببطاقة النشاط لنمذجة النشاط.</a:t>
            </a:r>
            <a:endParaRPr lang="fr-FR" dirty="0">
              <a:solidFill>
                <a:srgbClr val="FF0000"/>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3A81952-617A-60E7-E024-EA22D938338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225A5C3-9EA8-8F57-37C9-7C9E76797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9" name="ZoneTexte 18">
            <a:extLst>
              <a:ext uri="{FF2B5EF4-FFF2-40B4-BE49-F238E27FC236}">
                <a16:creationId xmlns:a16="http://schemas.microsoft.com/office/drawing/2014/main" id="{8032B678-0766-7898-52E7-4747855FBDDC}"/>
              </a:ext>
            </a:extLst>
          </p:cNvPr>
          <p:cNvSpPr txBox="1"/>
          <p:nvPr/>
        </p:nvSpPr>
        <p:spPr>
          <a:xfrm>
            <a:off x="9583759" y="4903451"/>
            <a:ext cx="2726354" cy="2308324"/>
          </a:xfrm>
          <a:prstGeom prst="rect">
            <a:avLst/>
          </a:prstGeom>
          <a:noFill/>
        </p:spPr>
        <p:txBody>
          <a:bodyPr wrap="square" rtlCol="0">
            <a:spAutoFit/>
          </a:bodyPr>
          <a:lstStyle/>
          <a:p>
            <a:pPr algn="r" rtl="1"/>
            <a:r>
              <a:rPr lang="ar-SA" sz="3600" dirty="0">
                <a:solidFill>
                  <a:schemeClr val="bg1"/>
                </a:solidFill>
                <a:latin typeface="IBM Plex Sans Arabic" panose="020B0503050203000203" pitchFamily="34" charset="-78"/>
                <a:cs typeface="IBM Plex Sans Arabic" panose="020B0503050203000203" pitchFamily="34" charset="-78"/>
              </a:rPr>
              <a:t>نمذجة التعرف على الاعداد بالخشيبات والحزم</a:t>
            </a:r>
            <a:endParaRPr lang="fr-FR" sz="3600" dirty="0">
              <a:solidFill>
                <a:schemeClr val="bg1"/>
              </a:solidFill>
              <a:latin typeface="IBM Plex Sans Arabic" panose="020B0503050203000203" pitchFamily="34" charset="-78"/>
              <a:cs typeface="IBM Plex Sans Arabic" panose="020B0503050203000203" pitchFamily="34" charset="-78"/>
            </a:endParaRPr>
          </a:p>
        </p:txBody>
      </p:sp>
      <p:grpSp>
        <p:nvGrpSpPr>
          <p:cNvPr id="5" name="Groupe 4">
            <a:extLst>
              <a:ext uri="{FF2B5EF4-FFF2-40B4-BE49-F238E27FC236}">
                <a16:creationId xmlns:a16="http://schemas.microsoft.com/office/drawing/2014/main" id="{F8AFCB50-FD3A-0B97-141C-DD29DFBF5972}"/>
              </a:ext>
            </a:extLst>
          </p:cNvPr>
          <p:cNvGrpSpPr/>
          <p:nvPr/>
        </p:nvGrpSpPr>
        <p:grpSpPr>
          <a:xfrm>
            <a:off x="1254990" y="2602110"/>
            <a:ext cx="6564968" cy="7230788"/>
            <a:chOff x="5527145" y="2366668"/>
            <a:chExt cx="6564968" cy="7230788"/>
          </a:xfrm>
        </p:grpSpPr>
        <p:pic>
          <p:nvPicPr>
            <p:cNvPr id="6" name="Image 5" descr="Une image contenant capture d’écran, Rectangle, cadre photo, art&#10;&#10;Le contenu généré par l’IA peut être incorrect.">
              <a:extLst>
                <a:ext uri="{FF2B5EF4-FFF2-40B4-BE49-F238E27FC236}">
                  <a16:creationId xmlns:a16="http://schemas.microsoft.com/office/drawing/2014/main" id="{443D4A1E-0F43-F1C9-28F4-BA9AFB483662}"/>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527145" y="2366668"/>
              <a:ext cx="6293024" cy="3304211"/>
            </a:xfrm>
            <a:prstGeom prst="rect">
              <a:avLst/>
            </a:prstGeom>
          </p:spPr>
        </p:pic>
        <p:pic>
          <p:nvPicPr>
            <p:cNvPr id="7" name="Image 6">
              <a:extLst>
                <a:ext uri="{FF2B5EF4-FFF2-40B4-BE49-F238E27FC236}">
                  <a16:creationId xmlns:a16="http://schemas.microsoft.com/office/drawing/2014/main" id="{12A1013D-39DF-C47F-0F7B-973EA8644C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17" b="93904" l="5625" r="90781">
                          <a14:foregroundMark x1="24844" y1="19695" x2="17578" y2="19695"/>
                          <a14:foregroundMark x1="44844" y1="6917" x2="38125" y2="7386"/>
                          <a14:foregroundMark x1="21328" y1="42556" x2="18828" y2="45955"/>
                          <a14:foregroundMark x1="9609" y1="33998" x2="9375" y2="52403"/>
                          <a14:foregroundMark x1="9375" y1="52403" x2="8672" y2="55451"/>
                          <a14:foregroundMark x1="6406" y1="48769" x2="5781" y2="61547"/>
                          <a14:foregroundMark x1="26719" y1="86401" x2="21016" y2="88746"/>
                          <a14:foregroundMark x1="40391" y1="80657" x2="51172" y2="81125"/>
                          <a14:foregroundMark x1="34063" y1="89683" x2="49688" y2="67409"/>
                          <a14:foregroundMark x1="49688" y1="67409" x2="37266" y2="62837"/>
                          <a14:foregroundMark x1="37266" y1="62837" x2="29453" y2="64713"/>
                          <a14:foregroundMark x1="29453" y1="64713" x2="29297" y2="64947"/>
                          <a14:foregroundMark x1="33438" y1="70692" x2="42578" y2="89566"/>
                          <a14:foregroundMark x1="42578" y1="89566" x2="54063" y2="91325"/>
                          <a14:foregroundMark x1="54063" y1="91325" x2="55000" y2="86401"/>
                          <a14:foregroundMark x1="51484" y1="94021" x2="37500" y2="92966"/>
                          <a14:foregroundMark x1="90781" y1="32122" x2="90781" y2="36342"/>
                        </a14:backgroundRemoval>
                      </a14:imgEffect>
                    </a14:imgLayer>
                  </a14:imgProps>
                </a:ext>
                <a:ext uri="{28A0092B-C50C-407E-A947-70E740481C1C}">
                  <a14:useLocalDpi xmlns:a14="http://schemas.microsoft.com/office/drawing/2010/main" val="0"/>
                </a:ext>
              </a:extLst>
            </a:blip>
            <a:srcRect/>
            <a:stretch/>
          </p:blipFill>
          <p:spPr>
            <a:xfrm>
              <a:off x="5539195" y="5230551"/>
              <a:ext cx="6552918" cy="4366905"/>
            </a:xfrm>
            <a:prstGeom prst="rect">
              <a:avLst/>
            </a:prstGeom>
          </p:spPr>
        </p:pic>
      </p:grpSp>
      <p:pic>
        <p:nvPicPr>
          <p:cNvPr id="2" name="Image 1">
            <a:extLst>
              <a:ext uri="{FF2B5EF4-FFF2-40B4-BE49-F238E27FC236}">
                <a16:creationId xmlns:a16="http://schemas.microsoft.com/office/drawing/2014/main" id="{FD59B8DF-4CC9-365B-AD18-0708D1BA17B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30366" y="2986007"/>
            <a:ext cx="2126957" cy="2665684"/>
          </a:xfrm>
          <a:prstGeom prst="rect">
            <a:avLst/>
          </a:prstGeom>
        </p:spPr>
      </p:pic>
      <p:pic>
        <p:nvPicPr>
          <p:cNvPr id="3" name="Image 2">
            <a:extLst>
              <a:ext uri="{FF2B5EF4-FFF2-40B4-BE49-F238E27FC236}">
                <a16:creationId xmlns:a16="http://schemas.microsoft.com/office/drawing/2014/main" id="{30F0D410-8FDE-993B-429E-5F6371C9EF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00481" y="3084743"/>
            <a:ext cx="4762500" cy="4762500"/>
          </a:xfrm>
          <a:prstGeom prst="rect">
            <a:avLst/>
          </a:prstGeom>
        </p:spPr>
      </p:pic>
      <p:sp>
        <p:nvSpPr>
          <p:cNvPr id="4" name="ZoneTexte 3">
            <a:extLst>
              <a:ext uri="{FF2B5EF4-FFF2-40B4-BE49-F238E27FC236}">
                <a16:creationId xmlns:a16="http://schemas.microsoft.com/office/drawing/2014/main" id="{66293D2E-8A1E-6BFB-2B5D-A9C3E01EED8E}"/>
              </a:ext>
            </a:extLst>
          </p:cNvPr>
          <p:cNvSpPr txBox="1"/>
          <p:nvPr/>
        </p:nvSpPr>
        <p:spPr>
          <a:xfrm>
            <a:off x="9311815" y="4130780"/>
            <a:ext cx="2833006" cy="3077766"/>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نشاط التعرف على الأعداد باستعمال </a:t>
            </a:r>
            <a:r>
              <a:rPr lang="ar-MA" sz="4400" b="1" dirty="0">
                <a:latin typeface="Microsoft Uighur" panose="02000000000000000000" pitchFamily="2" charset="-78"/>
                <a:cs typeface="Microsoft Uighur" panose="02000000000000000000" pitchFamily="2" charset="-78"/>
              </a:rPr>
              <a:t>جدول التفكيك</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587182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757-AC2E-3552-B4E2-393A3DFA74C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309373-D0C1-560B-CA21-870C11FCE8DC}"/>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9ED9554-E135-C09B-D12F-3AC0AF9B5C20}"/>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B15A618-5DBE-754D-879B-55AFD94BD3B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28BF466-09E8-C993-97FF-AA3ACD40FDA0}"/>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أكتبوا على ألواحكم العدد المناسب للتمثيل.</a:t>
            </a:r>
          </a:p>
        </p:txBody>
      </p:sp>
      <p:graphicFrame>
        <p:nvGraphicFramePr>
          <p:cNvPr id="13" name="Tableau 12">
            <a:extLst>
              <a:ext uri="{FF2B5EF4-FFF2-40B4-BE49-F238E27FC236}">
                <a16:creationId xmlns:a16="http://schemas.microsoft.com/office/drawing/2014/main" id="{6FD0A553-1397-CF93-D54C-BAB8E0826D3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6E2E763-B682-31DE-3044-DB476A50ECF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5CA690A-A091-9296-D7E9-A23D025D1FA8}"/>
              </a:ext>
            </a:extLst>
          </p:cNvPr>
          <p:cNvSpPr/>
          <p:nvPr/>
        </p:nvSpPr>
        <p:spPr>
          <a:xfrm>
            <a:off x="3733800" y="3434190"/>
            <a:ext cx="57912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03747F46-AE73-70AE-ECF9-F3F6401D0CA7}"/>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763568BE-303A-F322-FB6D-F29984768E8F}"/>
              </a:ext>
            </a:extLst>
          </p:cNvPr>
          <p:cNvCxnSpPr>
            <a:cxnSpLocks/>
            <a:stCxn id="3" idx="2"/>
            <a:endCxn id="4" idx="0"/>
          </p:cNvCxnSpPr>
          <p:nvPr/>
        </p:nvCxnSpPr>
        <p:spPr>
          <a:xfrm>
            <a:off x="6629400" y="6743700"/>
            <a:ext cx="950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1AD42A55-7679-CFAA-B21D-C541C81E7D0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19" name="Image 18">
            <a:extLst>
              <a:ext uri="{FF2B5EF4-FFF2-40B4-BE49-F238E27FC236}">
                <a16:creationId xmlns:a16="http://schemas.microsoft.com/office/drawing/2014/main" id="{66EB435D-68A6-93BB-F789-67B8AEA8FCC7}"/>
              </a:ext>
            </a:extLst>
          </p:cNvPr>
          <p:cNvPicPr>
            <a:picLocks noChangeAspect="1"/>
          </p:cNvPicPr>
          <p:nvPr/>
        </p:nvPicPr>
        <p:blipFill>
          <a:blip r:embed="rId5"/>
          <a:stretch>
            <a:fillRect/>
          </a:stretch>
        </p:blipFill>
        <p:spPr>
          <a:xfrm>
            <a:off x="4383217" y="3935107"/>
            <a:ext cx="1476375" cy="923925"/>
          </a:xfrm>
          <a:prstGeom prst="rect">
            <a:avLst/>
          </a:prstGeom>
        </p:spPr>
      </p:pic>
      <p:pic>
        <p:nvPicPr>
          <p:cNvPr id="22" name="Image 21">
            <a:extLst>
              <a:ext uri="{FF2B5EF4-FFF2-40B4-BE49-F238E27FC236}">
                <a16:creationId xmlns:a16="http://schemas.microsoft.com/office/drawing/2014/main" id="{92D90522-2160-C897-FCC4-F1C4F44310A2}"/>
              </a:ext>
            </a:extLst>
          </p:cNvPr>
          <p:cNvPicPr>
            <a:picLocks noChangeAspect="1"/>
          </p:cNvPicPr>
          <p:nvPr/>
        </p:nvPicPr>
        <p:blipFill>
          <a:blip r:embed="rId6"/>
          <a:stretch>
            <a:fillRect/>
          </a:stretch>
        </p:blipFill>
        <p:spPr>
          <a:xfrm>
            <a:off x="6604316" y="3814719"/>
            <a:ext cx="1228725" cy="904875"/>
          </a:xfrm>
          <a:prstGeom prst="rect">
            <a:avLst/>
          </a:prstGeom>
        </p:spPr>
      </p:pic>
      <p:pic>
        <p:nvPicPr>
          <p:cNvPr id="25" name="Image 24">
            <a:extLst>
              <a:ext uri="{FF2B5EF4-FFF2-40B4-BE49-F238E27FC236}">
                <a16:creationId xmlns:a16="http://schemas.microsoft.com/office/drawing/2014/main" id="{9F07B694-8421-879D-F58F-BEB352608A96}"/>
              </a:ext>
            </a:extLst>
          </p:cNvPr>
          <p:cNvPicPr>
            <a:picLocks noChangeAspect="1"/>
          </p:cNvPicPr>
          <p:nvPr/>
        </p:nvPicPr>
        <p:blipFill>
          <a:blip r:embed="rId7"/>
          <a:stretch>
            <a:fillRect/>
          </a:stretch>
        </p:blipFill>
        <p:spPr>
          <a:xfrm>
            <a:off x="5476799" y="5279663"/>
            <a:ext cx="1019175" cy="942975"/>
          </a:xfrm>
          <a:prstGeom prst="rect">
            <a:avLst/>
          </a:prstGeom>
        </p:spPr>
      </p:pic>
      <p:pic>
        <p:nvPicPr>
          <p:cNvPr id="29" name="Image 28">
            <a:extLst>
              <a:ext uri="{FF2B5EF4-FFF2-40B4-BE49-F238E27FC236}">
                <a16:creationId xmlns:a16="http://schemas.microsoft.com/office/drawing/2014/main" id="{818E9B04-E0BE-8FB9-16DB-790E1B823519}"/>
              </a:ext>
            </a:extLst>
          </p:cNvPr>
          <p:cNvPicPr>
            <a:picLocks noChangeAspect="1"/>
          </p:cNvPicPr>
          <p:nvPr/>
        </p:nvPicPr>
        <p:blipFill>
          <a:blip r:embed="rId8"/>
          <a:stretch>
            <a:fillRect/>
          </a:stretch>
        </p:blipFill>
        <p:spPr>
          <a:xfrm>
            <a:off x="7204391" y="5088945"/>
            <a:ext cx="628650" cy="1028700"/>
          </a:xfrm>
          <a:prstGeom prst="rect">
            <a:avLst/>
          </a:prstGeom>
        </p:spPr>
      </p:pic>
    </p:spTree>
    <p:extLst>
      <p:ext uri="{BB962C8B-B14F-4D97-AF65-F5344CB8AC3E}">
        <p14:creationId xmlns:p14="http://schemas.microsoft.com/office/powerpoint/2010/main" val="3646717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34024-81DB-E428-E78C-9D5E9D4B91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51B7781-A702-729A-19BF-9D8B42F0BF95}"/>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8C2906-DD88-C75E-F1B0-14E4150B13FB}"/>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629B68D-B8C0-49CA-96A3-54E87D000F29}"/>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8F6D8B9-6E73-AA74-57B0-DDD1E18B7089}"/>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graphicFrame>
        <p:nvGraphicFramePr>
          <p:cNvPr id="13" name="Tableau 12">
            <a:extLst>
              <a:ext uri="{FF2B5EF4-FFF2-40B4-BE49-F238E27FC236}">
                <a16:creationId xmlns:a16="http://schemas.microsoft.com/office/drawing/2014/main" id="{C0AA5123-A5C2-657D-D609-0B48E1D6670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3CB8A569-6670-C007-91D1-06B03C7A79D7}"/>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7517C502-D96C-1402-E718-678F12610A98}"/>
              </a:ext>
            </a:extLst>
          </p:cNvPr>
          <p:cNvSpPr/>
          <p:nvPr/>
        </p:nvSpPr>
        <p:spPr>
          <a:xfrm>
            <a:off x="3733800" y="3434190"/>
            <a:ext cx="58674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D377EE4C-DF60-FF27-4F14-6405F79472F2}"/>
              </a:ext>
            </a:extLst>
          </p:cNvPr>
          <p:cNvSpPr/>
          <p:nvPr/>
        </p:nvSpPr>
        <p:spPr>
          <a:xfrm>
            <a:off x="5410199" y="7903369"/>
            <a:ext cx="2422841"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13 902</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1C6E753D-8F41-00DA-C913-AAC25ADF5A77}"/>
              </a:ext>
            </a:extLst>
          </p:cNvPr>
          <p:cNvCxnSpPr>
            <a:cxnSpLocks/>
            <a:stCxn id="3" idx="2"/>
            <a:endCxn id="4" idx="0"/>
          </p:cNvCxnSpPr>
          <p:nvPr/>
        </p:nvCxnSpPr>
        <p:spPr>
          <a:xfrm flipH="1">
            <a:off x="6621620" y="6743700"/>
            <a:ext cx="45880"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11" name="Image 10">
            <a:extLst>
              <a:ext uri="{FF2B5EF4-FFF2-40B4-BE49-F238E27FC236}">
                <a16:creationId xmlns:a16="http://schemas.microsoft.com/office/drawing/2014/main" id="{405E6BA1-6A37-3760-4AE3-A7C9BE1D0E8B}"/>
              </a:ext>
            </a:extLst>
          </p:cNvPr>
          <p:cNvPicPr>
            <a:picLocks noChangeAspect="1"/>
          </p:cNvPicPr>
          <p:nvPr/>
        </p:nvPicPr>
        <p:blipFill>
          <a:blip r:embed="rId4"/>
          <a:stretch>
            <a:fillRect/>
          </a:stretch>
        </p:blipFill>
        <p:spPr>
          <a:xfrm>
            <a:off x="4456744" y="3927487"/>
            <a:ext cx="1476375" cy="923925"/>
          </a:xfrm>
          <a:prstGeom prst="rect">
            <a:avLst/>
          </a:prstGeom>
        </p:spPr>
      </p:pic>
      <p:pic>
        <p:nvPicPr>
          <p:cNvPr id="12" name="Image 11">
            <a:extLst>
              <a:ext uri="{FF2B5EF4-FFF2-40B4-BE49-F238E27FC236}">
                <a16:creationId xmlns:a16="http://schemas.microsoft.com/office/drawing/2014/main" id="{87B97D75-191D-6425-B534-003E0EDF0FE5}"/>
              </a:ext>
            </a:extLst>
          </p:cNvPr>
          <p:cNvPicPr>
            <a:picLocks noChangeAspect="1"/>
          </p:cNvPicPr>
          <p:nvPr/>
        </p:nvPicPr>
        <p:blipFill>
          <a:blip r:embed="rId5"/>
          <a:stretch>
            <a:fillRect/>
          </a:stretch>
        </p:blipFill>
        <p:spPr>
          <a:xfrm>
            <a:off x="6604316" y="3814719"/>
            <a:ext cx="1228725" cy="904875"/>
          </a:xfrm>
          <a:prstGeom prst="rect">
            <a:avLst/>
          </a:prstGeom>
        </p:spPr>
      </p:pic>
      <p:pic>
        <p:nvPicPr>
          <p:cNvPr id="14" name="Image 13">
            <a:extLst>
              <a:ext uri="{FF2B5EF4-FFF2-40B4-BE49-F238E27FC236}">
                <a16:creationId xmlns:a16="http://schemas.microsoft.com/office/drawing/2014/main" id="{5AD7932B-5952-D3B3-5CC9-EF6AF08B8A94}"/>
              </a:ext>
            </a:extLst>
          </p:cNvPr>
          <p:cNvPicPr>
            <a:picLocks noChangeAspect="1"/>
          </p:cNvPicPr>
          <p:nvPr/>
        </p:nvPicPr>
        <p:blipFill>
          <a:blip r:embed="rId6"/>
          <a:stretch>
            <a:fillRect/>
          </a:stretch>
        </p:blipFill>
        <p:spPr>
          <a:xfrm>
            <a:off x="4919022" y="5365762"/>
            <a:ext cx="1019175" cy="942975"/>
          </a:xfrm>
          <a:prstGeom prst="rect">
            <a:avLst/>
          </a:prstGeom>
        </p:spPr>
      </p:pic>
      <p:pic>
        <p:nvPicPr>
          <p:cNvPr id="16" name="Image 15">
            <a:extLst>
              <a:ext uri="{FF2B5EF4-FFF2-40B4-BE49-F238E27FC236}">
                <a16:creationId xmlns:a16="http://schemas.microsoft.com/office/drawing/2014/main" id="{8311FBA7-18C3-5AAC-20C8-7B060929F5BC}"/>
              </a:ext>
            </a:extLst>
          </p:cNvPr>
          <p:cNvPicPr>
            <a:picLocks noChangeAspect="1"/>
          </p:cNvPicPr>
          <p:nvPr/>
        </p:nvPicPr>
        <p:blipFill>
          <a:blip r:embed="rId7"/>
          <a:stretch>
            <a:fillRect/>
          </a:stretch>
        </p:blipFill>
        <p:spPr>
          <a:xfrm>
            <a:off x="6944538" y="5105401"/>
            <a:ext cx="628650" cy="1028700"/>
          </a:xfrm>
          <a:prstGeom prst="rect">
            <a:avLst/>
          </a:prstGeom>
        </p:spPr>
      </p:pic>
      <p:pic>
        <p:nvPicPr>
          <p:cNvPr id="2" name="Image 1" descr="Une image contenant dessin humoristique, Dessin d’enfant, clipart, Dessin animé&#10;&#10;Le contenu généré par l’IA peut être incorrect.">
            <a:extLst>
              <a:ext uri="{FF2B5EF4-FFF2-40B4-BE49-F238E27FC236}">
                <a16:creationId xmlns:a16="http://schemas.microsoft.com/office/drawing/2014/main" id="{50376605-9F98-AA31-022B-1A4323AFD29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Tree>
    <p:extLst>
      <p:ext uri="{BB962C8B-B14F-4D97-AF65-F5344CB8AC3E}">
        <p14:creationId xmlns:p14="http://schemas.microsoft.com/office/powerpoint/2010/main" val="2743246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757-AC2E-3552-B4E2-393A3DFA74C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309373-D0C1-560B-CA21-870C11FCE8DC}"/>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9ED9554-E135-C09B-D12F-3AC0AF9B5C20}"/>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B15A618-5DBE-754D-879B-55AFD94BD3B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28BF466-09E8-C993-97FF-AA3ACD40FDA0}"/>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أكتبوا على ألواحكم العدد المناسب للتمثيل.</a:t>
            </a:r>
          </a:p>
        </p:txBody>
      </p:sp>
      <p:graphicFrame>
        <p:nvGraphicFramePr>
          <p:cNvPr id="13" name="Tableau 12">
            <a:extLst>
              <a:ext uri="{FF2B5EF4-FFF2-40B4-BE49-F238E27FC236}">
                <a16:creationId xmlns:a16="http://schemas.microsoft.com/office/drawing/2014/main" id="{6FD0A553-1397-CF93-D54C-BAB8E0826D3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6E2E763-B682-31DE-3044-DB476A50ECF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5CA690A-A091-9296-D7E9-A23D025D1FA8}"/>
              </a:ext>
            </a:extLst>
          </p:cNvPr>
          <p:cNvSpPr/>
          <p:nvPr/>
        </p:nvSpPr>
        <p:spPr>
          <a:xfrm>
            <a:off x="3733800" y="3434190"/>
            <a:ext cx="57912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03747F46-AE73-70AE-ECF9-F3F6401D0CA7}"/>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763568BE-303A-F322-FB6D-F29984768E8F}"/>
              </a:ext>
            </a:extLst>
          </p:cNvPr>
          <p:cNvCxnSpPr>
            <a:cxnSpLocks/>
            <a:stCxn id="3" idx="2"/>
            <a:endCxn id="4" idx="0"/>
          </p:cNvCxnSpPr>
          <p:nvPr/>
        </p:nvCxnSpPr>
        <p:spPr>
          <a:xfrm>
            <a:off x="6629400" y="6743700"/>
            <a:ext cx="950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1AD42A55-7679-CFAA-B21D-C541C81E7D0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36" name="Image 35">
            <a:extLst>
              <a:ext uri="{FF2B5EF4-FFF2-40B4-BE49-F238E27FC236}">
                <a16:creationId xmlns:a16="http://schemas.microsoft.com/office/drawing/2014/main" id="{3DC8BF9D-F9C0-15F0-0ED5-3B68E56161CA}"/>
              </a:ext>
            </a:extLst>
          </p:cNvPr>
          <p:cNvPicPr>
            <a:picLocks noChangeAspect="1"/>
          </p:cNvPicPr>
          <p:nvPr/>
        </p:nvPicPr>
        <p:blipFill>
          <a:blip r:embed="rId5"/>
          <a:stretch>
            <a:fillRect/>
          </a:stretch>
        </p:blipFill>
        <p:spPr>
          <a:xfrm>
            <a:off x="3962400" y="3809956"/>
            <a:ext cx="1752600" cy="942975"/>
          </a:xfrm>
          <a:prstGeom prst="rect">
            <a:avLst/>
          </a:prstGeom>
        </p:spPr>
      </p:pic>
      <p:pic>
        <p:nvPicPr>
          <p:cNvPr id="39" name="Image 38">
            <a:extLst>
              <a:ext uri="{FF2B5EF4-FFF2-40B4-BE49-F238E27FC236}">
                <a16:creationId xmlns:a16="http://schemas.microsoft.com/office/drawing/2014/main" id="{6C2D55D5-1D7C-02F8-61E8-61E82B6594D1}"/>
              </a:ext>
            </a:extLst>
          </p:cNvPr>
          <p:cNvPicPr>
            <a:picLocks noChangeAspect="1"/>
          </p:cNvPicPr>
          <p:nvPr/>
        </p:nvPicPr>
        <p:blipFill>
          <a:blip r:embed="rId6"/>
          <a:stretch>
            <a:fillRect/>
          </a:stretch>
        </p:blipFill>
        <p:spPr>
          <a:xfrm>
            <a:off x="6124574" y="3848056"/>
            <a:ext cx="1466850" cy="904875"/>
          </a:xfrm>
          <a:prstGeom prst="rect">
            <a:avLst/>
          </a:prstGeom>
        </p:spPr>
      </p:pic>
      <p:pic>
        <p:nvPicPr>
          <p:cNvPr id="41" name="Image 40">
            <a:extLst>
              <a:ext uri="{FF2B5EF4-FFF2-40B4-BE49-F238E27FC236}">
                <a16:creationId xmlns:a16="http://schemas.microsoft.com/office/drawing/2014/main" id="{CE919174-365B-AA6A-FABA-F805E36C4946}"/>
              </a:ext>
            </a:extLst>
          </p:cNvPr>
          <p:cNvPicPr>
            <a:picLocks noChangeAspect="1"/>
          </p:cNvPicPr>
          <p:nvPr/>
        </p:nvPicPr>
        <p:blipFill>
          <a:blip r:embed="rId7"/>
          <a:stretch>
            <a:fillRect/>
          </a:stretch>
        </p:blipFill>
        <p:spPr>
          <a:xfrm>
            <a:off x="7943850" y="3848056"/>
            <a:ext cx="1190625" cy="904875"/>
          </a:xfrm>
          <a:prstGeom prst="rect">
            <a:avLst/>
          </a:prstGeom>
        </p:spPr>
      </p:pic>
      <p:pic>
        <p:nvPicPr>
          <p:cNvPr id="43" name="Image 42">
            <a:extLst>
              <a:ext uri="{FF2B5EF4-FFF2-40B4-BE49-F238E27FC236}">
                <a16:creationId xmlns:a16="http://schemas.microsoft.com/office/drawing/2014/main" id="{C14FE4C8-83E6-EDBE-075A-38509FDD4339}"/>
              </a:ext>
            </a:extLst>
          </p:cNvPr>
          <p:cNvPicPr>
            <a:picLocks noChangeAspect="1"/>
          </p:cNvPicPr>
          <p:nvPr/>
        </p:nvPicPr>
        <p:blipFill>
          <a:blip r:embed="rId8"/>
          <a:stretch>
            <a:fillRect/>
          </a:stretch>
        </p:blipFill>
        <p:spPr>
          <a:xfrm>
            <a:off x="4305300" y="5276828"/>
            <a:ext cx="1066800" cy="942975"/>
          </a:xfrm>
          <a:prstGeom prst="rect">
            <a:avLst/>
          </a:prstGeom>
        </p:spPr>
      </p:pic>
      <p:pic>
        <p:nvPicPr>
          <p:cNvPr id="45" name="Image 44">
            <a:extLst>
              <a:ext uri="{FF2B5EF4-FFF2-40B4-BE49-F238E27FC236}">
                <a16:creationId xmlns:a16="http://schemas.microsoft.com/office/drawing/2014/main" id="{F1A3E900-61CE-FEF1-C2FB-BA65628B5024}"/>
              </a:ext>
            </a:extLst>
          </p:cNvPr>
          <p:cNvPicPr>
            <a:picLocks noChangeAspect="1"/>
          </p:cNvPicPr>
          <p:nvPr/>
        </p:nvPicPr>
        <p:blipFill>
          <a:blip r:embed="rId9"/>
          <a:stretch>
            <a:fillRect/>
          </a:stretch>
        </p:blipFill>
        <p:spPr>
          <a:xfrm>
            <a:off x="6443661" y="5238356"/>
            <a:ext cx="828675" cy="1000125"/>
          </a:xfrm>
          <a:prstGeom prst="rect">
            <a:avLst/>
          </a:prstGeom>
        </p:spPr>
      </p:pic>
      <p:pic>
        <p:nvPicPr>
          <p:cNvPr id="47" name="Image 46">
            <a:extLst>
              <a:ext uri="{FF2B5EF4-FFF2-40B4-BE49-F238E27FC236}">
                <a16:creationId xmlns:a16="http://schemas.microsoft.com/office/drawing/2014/main" id="{0FA1A974-431B-BD54-0071-7324CFC563EB}"/>
              </a:ext>
            </a:extLst>
          </p:cNvPr>
          <p:cNvPicPr>
            <a:picLocks noChangeAspect="1"/>
          </p:cNvPicPr>
          <p:nvPr/>
        </p:nvPicPr>
        <p:blipFill>
          <a:blip r:embed="rId10"/>
          <a:stretch>
            <a:fillRect/>
          </a:stretch>
        </p:blipFill>
        <p:spPr>
          <a:xfrm>
            <a:off x="8243887" y="5217212"/>
            <a:ext cx="590550" cy="971550"/>
          </a:xfrm>
          <a:prstGeom prst="rect">
            <a:avLst/>
          </a:prstGeom>
        </p:spPr>
      </p:pic>
    </p:spTree>
    <p:extLst>
      <p:ext uri="{BB962C8B-B14F-4D97-AF65-F5344CB8AC3E}">
        <p14:creationId xmlns:p14="http://schemas.microsoft.com/office/powerpoint/2010/main" val="1243404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AA8F9-150B-8ACB-DB21-BE23D696681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C76CC4E-9A0A-7FE3-1799-8ED52B499DD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6AB7E7D-A6F3-E570-F1A2-19D9BBD72027}"/>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E038639-F213-9456-A95C-76AC0BF5F56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DA4F2188-DF63-7F4D-84F8-88C1CD310AC5}"/>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graphicFrame>
        <p:nvGraphicFramePr>
          <p:cNvPr id="13" name="Tableau 12">
            <a:extLst>
              <a:ext uri="{FF2B5EF4-FFF2-40B4-BE49-F238E27FC236}">
                <a16:creationId xmlns:a16="http://schemas.microsoft.com/office/drawing/2014/main" id="{DBFF51D2-099D-0EA3-4944-30C1EFE7B69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AF9FD03-26B1-FB6F-913A-0C385AAEBE2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783E311F-5DF2-9C8A-4EBD-2433A4308588}"/>
              </a:ext>
            </a:extLst>
          </p:cNvPr>
          <p:cNvSpPr/>
          <p:nvPr/>
        </p:nvSpPr>
        <p:spPr>
          <a:xfrm>
            <a:off x="3733800" y="3434190"/>
            <a:ext cx="57912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8CEFECAB-41F8-0B4E-293C-554E40516659}"/>
              </a:ext>
            </a:extLst>
          </p:cNvPr>
          <p:cNvSpPr/>
          <p:nvPr/>
        </p:nvSpPr>
        <p:spPr>
          <a:xfrm>
            <a:off x="5715000" y="7903369"/>
            <a:ext cx="187642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571 384</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0FCB4C0B-B419-7687-4E9A-82209F5F48EA}"/>
              </a:ext>
            </a:extLst>
          </p:cNvPr>
          <p:cNvCxnSpPr>
            <a:cxnSpLocks/>
            <a:stCxn id="3" idx="2"/>
            <a:endCxn id="4" idx="0"/>
          </p:cNvCxnSpPr>
          <p:nvPr/>
        </p:nvCxnSpPr>
        <p:spPr>
          <a:xfrm>
            <a:off x="6629400" y="6743700"/>
            <a:ext cx="23812"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36" name="Image 35">
            <a:extLst>
              <a:ext uri="{FF2B5EF4-FFF2-40B4-BE49-F238E27FC236}">
                <a16:creationId xmlns:a16="http://schemas.microsoft.com/office/drawing/2014/main" id="{4984DF1B-D819-68F4-09EB-51791E839628}"/>
              </a:ext>
            </a:extLst>
          </p:cNvPr>
          <p:cNvPicPr>
            <a:picLocks noChangeAspect="1"/>
          </p:cNvPicPr>
          <p:nvPr/>
        </p:nvPicPr>
        <p:blipFill>
          <a:blip r:embed="rId4"/>
          <a:stretch>
            <a:fillRect/>
          </a:stretch>
        </p:blipFill>
        <p:spPr>
          <a:xfrm>
            <a:off x="3962400" y="3809956"/>
            <a:ext cx="1752600" cy="942975"/>
          </a:xfrm>
          <a:prstGeom prst="rect">
            <a:avLst/>
          </a:prstGeom>
        </p:spPr>
      </p:pic>
      <p:pic>
        <p:nvPicPr>
          <p:cNvPr id="39" name="Image 38">
            <a:extLst>
              <a:ext uri="{FF2B5EF4-FFF2-40B4-BE49-F238E27FC236}">
                <a16:creationId xmlns:a16="http://schemas.microsoft.com/office/drawing/2014/main" id="{55FC224F-F20D-9AC7-DBC3-4FE653C4534E}"/>
              </a:ext>
            </a:extLst>
          </p:cNvPr>
          <p:cNvPicPr>
            <a:picLocks noChangeAspect="1"/>
          </p:cNvPicPr>
          <p:nvPr/>
        </p:nvPicPr>
        <p:blipFill>
          <a:blip r:embed="rId5"/>
          <a:stretch>
            <a:fillRect/>
          </a:stretch>
        </p:blipFill>
        <p:spPr>
          <a:xfrm>
            <a:off x="6124574" y="3848056"/>
            <a:ext cx="1466850" cy="904875"/>
          </a:xfrm>
          <a:prstGeom prst="rect">
            <a:avLst/>
          </a:prstGeom>
        </p:spPr>
      </p:pic>
      <p:pic>
        <p:nvPicPr>
          <p:cNvPr id="41" name="Image 40">
            <a:extLst>
              <a:ext uri="{FF2B5EF4-FFF2-40B4-BE49-F238E27FC236}">
                <a16:creationId xmlns:a16="http://schemas.microsoft.com/office/drawing/2014/main" id="{C633E1BB-C63E-F959-79FD-4A8893C49964}"/>
              </a:ext>
            </a:extLst>
          </p:cNvPr>
          <p:cNvPicPr>
            <a:picLocks noChangeAspect="1"/>
          </p:cNvPicPr>
          <p:nvPr/>
        </p:nvPicPr>
        <p:blipFill>
          <a:blip r:embed="rId6"/>
          <a:stretch>
            <a:fillRect/>
          </a:stretch>
        </p:blipFill>
        <p:spPr>
          <a:xfrm>
            <a:off x="7943850" y="3848056"/>
            <a:ext cx="1190625" cy="904875"/>
          </a:xfrm>
          <a:prstGeom prst="rect">
            <a:avLst/>
          </a:prstGeom>
        </p:spPr>
      </p:pic>
      <p:pic>
        <p:nvPicPr>
          <p:cNvPr id="43" name="Image 42">
            <a:extLst>
              <a:ext uri="{FF2B5EF4-FFF2-40B4-BE49-F238E27FC236}">
                <a16:creationId xmlns:a16="http://schemas.microsoft.com/office/drawing/2014/main" id="{2AEB9530-803E-61E7-1AB6-E97169E39EF7}"/>
              </a:ext>
            </a:extLst>
          </p:cNvPr>
          <p:cNvPicPr>
            <a:picLocks noChangeAspect="1"/>
          </p:cNvPicPr>
          <p:nvPr/>
        </p:nvPicPr>
        <p:blipFill>
          <a:blip r:embed="rId7"/>
          <a:stretch>
            <a:fillRect/>
          </a:stretch>
        </p:blipFill>
        <p:spPr>
          <a:xfrm>
            <a:off x="4305300" y="5276828"/>
            <a:ext cx="1066800" cy="942975"/>
          </a:xfrm>
          <a:prstGeom prst="rect">
            <a:avLst/>
          </a:prstGeom>
        </p:spPr>
      </p:pic>
      <p:pic>
        <p:nvPicPr>
          <p:cNvPr id="45" name="Image 44">
            <a:extLst>
              <a:ext uri="{FF2B5EF4-FFF2-40B4-BE49-F238E27FC236}">
                <a16:creationId xmlns:a16="http://schemas.microsoft.com/office/drawing/2014/main" id="{256766A6-3227-3D87-28B3-71CEA1CFF6A7}"/>
              </a:ext>
            </a:extLst>
          </p:cNvPr>
          <p:cNvPicPr>
            <a:picLocks noChangeAspect="1"/>
          </p:cNvPicPr>
          <p:nvPr/>
        </p:nvPicPr>
        <p:blipFill>
          <a:blip r:embed="rId8"/>
          <a:stretch>
            <a:fillRect/>
          </a:stretch>
        </p:blipFill>
        <p:spPr>
          <a:xfrm>
            <a:off x="6443661" y="5238356"/>
            <a:ext cx="828675" cy="1000125"/>
          </a:xfrm>
          <a:prstGeom prst="rect">
            <a:avLst/>
          </a:prstGeom>
        </p:spPr>
      </p:pic>
      <p:pic>
        <p:nvPicPr>
          <p:cNvPr id="47" name="Image 46">
            <a:extLst>
              <a:ext uri="{FF2B5EF4-FFF2-40B4-BE49-F238E27FC236}">
                <a16:creationId xmlns:a16="http://schemas.microsoft.com/office/drawing/2014/main" id="{7970D1BB-C6C9-1D0A-4353-13AA35CBB4C8}"/>
              </a:ext>
            </a:extLst>
          </p:cNvPr>
          <p:cNvPicPr>
            <a:picLocks noChangeAspect="1"/>
          </p:cNvPicPr>
          <p:nvPr/>
        </p:nvPicPr>
        <p:blipFill>
          <a:blip r:embed="rId9"/>
          <a:stretch>
            <a:fillRect/>
          </a:stretch>
        </p:blipFill>
        <p:spPr>
          <a:xfrm>
            <a:off x="8243887" y="5217212"/>
            <a:ext cx="590550" cy="971550"/>
          </a:xfrm>
          <a:prstGeom prst="rect">
            <a:avLst/>
          </a:prstGeom>
        </p:spPr>
      </p:pic>
      <p:pic>
        <p:nvPicPr>
          <p:cNvPr id="2" name="Image 1" descr="Une image contenant dessin humoristique, Dessin d’enfant, clipart, Dessin animé&#10;&#10;Le contenu généré par l’IA peut être incorrect.">
            <a:extLst>
              <a:ext uri="{FF2B5EF4-FFF2-40B4-BE49-F238E27FC236}">
                <a16:creationId xmlns:a16="http://schemas.microsoft.com/office/drawing/2014/main" id="{B7194A2B-D2E7-8E9B-3B66-49C0CA35ED3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Tree>
    <p:extLst>
      <p:ext uri="{BB962C8B-B14F-4D97-AF65-F5344CB8AC3E}">
        <p14:creationId xmlns:p14="http://schemas.microsoft.com/office/powerpoint/2010/main" val="822519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48D33-EB11-E8CE-90D4-7544AFF17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958EC1-7C4E-18DE-0F32-B300B11C6253}"/>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2D5DD8-F9C6-5DAB-A959-62FE05CE6DBB}"/>
              </a:ext>
            </a:extLst>
          </p:cNvPr>
          <p:cNvSpPr>
            <a:spLocks noGrp="1" noRot="1" noMove="1" noResize="1" noEditPoints="1" noAdjustHandles="1" noChangeArrowheads="1" noChangeShapeType="1"/>
          </p:cNvSpPr>
          <p:nvPr/>
        </p:nvSpPr>
        <p:spPr>
          <a:xfrm>
            <a:off x="275854" y="2136336"/>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997DB4D-B8E4-E529-6428-15F6D19F2539}"/>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3D40C81-400D-ADBD-F303-024CBE32BD90}"/>
              </a:ext>
            </a:extLst>
          </p:cNvPr>
          <p:cNvSpPr txBox="1"/>
          <p:nvPr/>
        </p:nvSpPr>
        <p:spPr>
          <a:xfrm>
            <a:off x="990600" y="863026"/>
            <a:ext cx="114490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ستشتغلون الآن في ثنائيات. يقترح أحدكم على زميله عددا ليمثله باعتماد جدول التفكيك. ثم يتم تبادل الأدوار.</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اشتغلوا في هدوء، سأمر بين الصفوف لأراقب ماذا تفعلون.</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0525A66F-C3B2-72F9-22EE-C1F85A7A75F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2A99841-4DBD-5D07-EFDD-29F002E7700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4BB7F378-1981-265F-8A33-8D85A54C650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85112" y="966998"/>
            <a:ext cx="1148959" cy="720122"/>
          </a:xfrm>
          <a:prstGeom prst="rect">
            <a:avLst/>
          </a:prstGeom>
        </p:spPr>
      </p:pic>
      <p:pic>
        <p:nvPicPr>
          <p:cNvPr id="20" name="Image 19">
            <a:extLst>
              <a:ext uri="{FF2B5EF4-FFF2-40B4-BE49-F238E27FC236}">
                <a16:creationId xmlns:a16="http://schemas.microsoft.com/office/drawing/2014/main" id="{B8BA90D7-A3FD-4A51-7E7C-A6D35B3CBB3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49700" y="3513344"/>
            <a:ext cx="7816598" cy="4899136"/>
          </a:xfrm>
          <a:prstGeom prst="rect">
            <a:avLst/>
          </a:prstGeom>
        </p:spPr>
      </p:pic>
    </p:spTree>
    <p:extLst>
      <p:ext uri="{BB962C8B-B14F-4D97-AF65-F5344CB8AC3E}">
        <p14:creationId xmlns:p14="http://schemas.microsoft.com/office/powerpoint/2010/main" val="1422244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l="373" r="373"/>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سنتدرب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a:t>
            </a:r>
            <a:r>
              <a:rPr lang="ar-MA" sz="3200" dirty="0">
                <a:solidFill>
                  <a:prstClr val="white">
                    <a:lumMod val="65000"/>
                  </a:prstClr>
                </a:solidFill>
                <a:latin typeface="Microsoft Uighur" panose="02000000000000000000" pitchFamily="2" charset="-78"/>
                <a:cs typeface="Microsoft Uighur" panose="02000000000000000000" pitchFamily="2" charset="-78"/>
              </a:rPr>
              <a:t>ضرب باعتماد التقنية الاعتيادية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يقدم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 مجموعة من الأوراق المالية من فئة 10 دراهم ودرهم واحد لأحد التلاميذ يتم اختياره للمشاركة في النشاط</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extLst>
              <p:ext uri="{D42A27DB-BD31-4B8C-83A1-F6EECF244321}">
                <p14:modId xmlns:p14="http://schemas.microsoft.com/office/powerpoint/2010/main" val="115116489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2" name="Image 11">
            <a:extLst>
              <a:ext uri="{FF2B5EF4-FFF2-40B4-BE49-F238E27FC236}">
                <a16:creationId xmlns:a16="http://schemas.microsoft.com/office/drawing/2014/main" id="{DF59B42F-0DA0-7BA0-10FF-3787ABDE57D7}"/>
              </a:ext>
            </a:extLst>
          </p:cNvPr>
          <p:cNvPicPr>
            <a:picLocks noChangeAspect="1"/>
          </p:cNvPicPr>
          <p:nvPr/>
        </p:nvPicPr>
        <p:blipFill>
          <a:blip r:embed="rId4" cstate="print">
            <a:extLst>
              <a:ext uri="{28A0092B-C50C-407E-A947-70E740481C1C}">
                <a14:useLocalDpi xmlns:a14="http://schemas.microsoft.com/office/drawing/2010/main" val="0"/>
              </a:ext>
            </a:extLst>
          </a:blip>
          <a:srcRect t="79" b="79"/>
          <a:stretch/>
        </p:blipFill>
        <p:spPr>
          <a:xfrm>
            <a:off x="614410" y="1219775"/>
            <a:ext cx="774297" cy="937987"/>
          </a:xfrm>
          <a:prstGeom prst="rect">
            <a:avLst/>
          </a:prstGeom>
        </p:spPr>
      </p:pic>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02170" y="4558598"/>
            <a:ext cx="7568555" cy="5043732"/>
          </a:xfrm>
          <a:prstGeom prst="rect">
            <a:avLst/>
          </a:prstGeom>
        </p:spPr>
      </p:pic>
    </p:spTree>
    <p:extLst>
      <p:ext uri="{BB962C8B-B14F-4D97-AF65-F5344CB8AC3E}">
        <p14:creationId xmlns:p14="http://schemas.microsoft.com/office/powerpoint/2010/main" val="1541506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B259F-A835-7607-7E76-E22FC3EEBB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D0A73B-00CD-C844-EEE1-85BF81A96D4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77D762-0C02-0593-BAD3-87D0BB432BC6}"/>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8EE463-7B25-C7E8-3E93-31D50BC16BB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BF08FAD-E25B-032A-CEEF-EF541F97CC4E}"/>
              </a:ext>
            </a:extLst>
          </p:cNvPr>
          <p:cNvSpPr txBox="1"/>
          <p:nvPr/>
        </p:nvSpPr>
        <p:spPr>
          <a:xfrm>
            <a:off x="275854" y="863026"/>
            <a:ext cx="12163763"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 حظوا جيدا سأطلب </a:t>
            </a:r>
            <a:r>
              <a:rPr lang="ar-MA" sz="3200" dirty="0">
                <a:solidFill>
                  <a:prstClr val="white">
                    <a:lumMod val="65000"/>
                  </a:prstClr>
                </a:solidFill>
                <a:latin typeface="Microsoft Uighur" panose="02000000000000000000" pitchFamily="2" charset="-78"/>
                <a:cs typeface="Microsoft Uighur" panose="02000000000000000000" pitchFamily="2" charset="-78"/>
              </a:rPr>
              <a:t>من صديقكم أن يعطي لكل واحد من أصدقائكم (17 تلميذا) مبلغا قدره 63 درهما</a:t>
            </a:r>
            <a:r>
              <a:rPr lang="ar-SA" sz="3200" dirty="0">
                <a:solidFill>
                  <a:prstClr val="white">
                    <a:lumMod val="65000"/>
                  </a:prstClr>
                </a:solidFill>
                <a:latin typeface="Microsoft Uighur" panose="02000000000000000000" pitchFamily="2" charset="-78"/>
                <a:cs typeface="Microsoft Uighur" panose="02000000000000000000" pitchFamily="2" charset="-78"/>
              </a:rPr>
              <a:t>.</a:t>
            </a:r>
            <a:r>
              <a:rPr lang="ar-MA" sz="3200" dirty="0">
                <a:solidFill>
                  <a:prstClr val="white">
                    <a:lumMod val="65000"/>
                  </a:prstClr>
                </a:solidFill>
                <a:latin typeface="Microsoft Uighur" panose="02000000000000000000" pitchFamily="2" charset="-78"/>
                <a:cs typeface="Microsoft Uighur" panose="02000000000000000000" pitchFamily="2" charset="-78"/>
              </a:rPr>
              <a:t> ما هو المبلغ الإجمالي الذي وزعه؟</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لمساعدتهم على فهم الوضعية  واستنتاج العملية المناسبة.</a:t>
            </a:r>
          </a:p>
        </p:txBody>
      </p:sp>
      <p:sp>
        <p:nvSpPr>
          <p:cNvPr id="3" name="Freeform 8">
            <a:extLst>
              <a:ext uri="{FF2B5EF4-FFF2-40B4-BE49-F238E27FC236}">
                <a16:creationId xmlns:a16="http://schemas.microsoft.com/office/drawing/2014/main" id="{31572992-A8D2-68C6-2E78-29E6BEAC4C3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D14785C-7E47-D43E-119E-4DB55897FF3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4" name="Image 13">
            <a:extLst>
              <a:ext uri="{FF2B5EF4-FFF2-40B4-BE49-F238E27FC236}">
                <a16:creationId xmlns:a16="http://schemas.microsoft.com/office/drawing/2014/main" id="{207FB55F-312A-48DC-775C-976F472776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1094" y="3800835"/>
            <a:ext cx="7568555" cy="5043732"/>
          </a:xfrm>
          <a:prstGeom prst="rect">
            <a:avLst/>
          </a:prstGeom>
        </p:spPr>
      </p:pic>
    </p:spTree>
    <p:extLst>
      <p:ext uri="{BB962C8B-B14F-4D97-AF65-F5344CB8AC3E}">
        <p14:creationId xmlns:p14="http://schemas.microsoft.com/office/powerpoint/2010/main" val="1782438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إنجاز عملية </a:t>
            </a:r>
            <a:r>
              <a:rPr lang="ar-MA" sz="3200" dirty="0">
                <a:solidFill>
                  <a:prstClr val="white">
                    <a:lumMod val="65000"/>
                  </a:prstClr>
                </a:solidFill>
                <a:latin typeface="Microsoft Uighur" panose="02000000000000000000" pitchFamily="2" charset="-78"/>
                <a:cs typeface="Microsoft Uighur" panose="02000000000000000000" pitchFamily="2" charset="-78"/>
              </a:rPr>
              <a:t>عملية الضرب باستخدام تقنية الصندوق</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يستعين الأستاذ ببطاقة النشاط لنمذجة النشاط.</a:t>
            </a:r>
            <a:endParaRPr kumimoji="0" lang="fr-FR" sz="18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7641"/>
            <a:chOff x="5423146" y="2984386"/>
            <a:chExt cx="6552918" cy="6337641"/>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924" b="93904" l="2422" r="90547">
                          <a14:foregroundMark x1="21406" y1="20281" x2="21406" y2="20281"/>
                          <a14:foregroundMark x1="20469" y1="41266" x2="20469" y2="41266"/>
                          <a14:foregroundMark x1="24297" y1="40797" x2="24297" y2="40797"/>
                          <a14:foregroundMark x1="9063" y1="38335" x2="9063" y2="38335"/>
                          <a14:foregroundMark x1="6172" y1="52638" x2="7187" y2="65064"/>
                          <a14:foregroundMark x1="40781" y1="9848" x2="45547" y2="9848"/>
                          <a14:foregroundMark x1="40781" y1="5041" x2="46172" y2="7386"/>
                          <a14:foregroundMark x1="55391" y1="94021" x2="40469" y2="92145"/>
                          <a14:foregroundMark x1="90547" y1="30246" x2="90234" y2="35522"/>
                          <a14:foregroundMark x1="2422" y1="44549" x2="3047" y2="49824"/>
                        </a14:backgroundRemoval>
                      </a14:imgEffect>
                    </a14:imgLayer>
                  </a14:imgProps>
                </a:ext>
                <a:ext uri="{28A0092B-C50C-407E-A947-70E740481C1C}">
                  <a14:useLocalDpi xmlns:a14="http://schemas.microsoft.com/office/drawing/2010/main" val="0"/>
                </a:ext>
              </a:extLst>
            </a:blip>
            <a:srcRect/>
            <a:stretch/>
          </p:blipFill>
          <p:spPr>
            <a:xfrm>
              <a:off x="5423146" y="4955122"/>
              <a:ext cx="6552918" cy="4366905"/>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2400657"/>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الضرب</a:t>
            </a:r>
            <a:r>
              <a:rPr lang="fr-FR" sz="4400" b="1" dirty="0">
                <a:latin typeface="Microsoft Uighur" panose="02000000000000000000" pitchFamily="2" charset="-78"/>
                <a:cs typeface="Microsoft Uighur" panose="02000000000000000000" pitchFamily="2" charset="-78"/>
              </a:rPr>
              <a:t> </a:t>
            </a:r>
            <a:r>
              <a:rPr lang="ar-MA" sz="4400" b="1" dirty="0">
                <a:latin typeface="Microsoft Uighur" panose="02000000000000000000" pitchFamily="2" charset="-78"/>
                <a:cs typeface="Microsoft Uighur" panose="02000000000000000000" pitchFamily="2" charset="-78"/>
              </a:rPr>
              <a:t>باستخدام تقنية الصندوق</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3434392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انجزوا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478F4584-7358-3AF5-AE04-8E56CAAE825F}"/>
              </a:ext>
            </a:extLst>
          </p:cNvPr>
          <p:cNvSpPr txBox="1"/>
          <p:nvPr/>
        </p:nvSpPr>
        <p:spPr>
          <a:xfrm>
            <a:off x="5334000" y="41529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15273CAA-3182-7291-D0AF-270586A63FE5}"/>
              </a:ext>
            </a:extLst>
          </p:cNvPr>
          <p:cNvSpPr txBox="1"/>
          <p:nvPr/>
        </p:nvSpPr>
        <p:spPr>
          <a:xfrm>
            <a:off x="8435697" y="3162300"/>
            <a:ext cx="1011772" cy="1323439"/>
          </a:xfrm>
          <a:prstGeom prst="rect">
            <a:avLst/>
          </a:prstGeom>
          <a:noFill/>
        </p:spPr>
        <p:txBody>
          <a:bodyPr wrap="square" rtlCol="0">
            <a:spAutoFit/>
          </a:bodyPr>
          <a:lstStyle/>
          <a:p>
            <a:r>
              <a:rPr lang="ar-MA" sz="8000" b="1" dirty="0">
                <a:solidFill>
                  <a:srgbClr val="C00000"/>
                </a:solidFill>
              </a:rPr>
              <a:t>2</a:t>
            </a:r>
            <a:endParaRPr lang="fr-FR" sz="8000" b="1" dirty="0">
              <a:solidFill>
                <a:srgbClr val="C00000"/>
              </a:solidFill>
            </a:endParaRPr>
          </a:p>
        </p:txBody>
      </p:sp>
      <p:sp>
        <p:nvSpPr>
          <p:cNvPr id="10" name="ZoneTexte 9">
            <a:extLst>
              <a:ext uri="{FF2B5EF4-FFF2-40B4-BE49-F238E27FC236}">
                <a16:creationId xmlns:a16="http://schemas.microsoft.com/office/drawing/2014/main" id="{0A856243-18C2-00C1-0316-B8232D4077A6}"/>
              </a:ext>
            </a:extLst>
          </p:cNvPr>
          <p:cNvSpPr txBox="1"/>
          <p:nvPr/>
        </p:nvSpPr>
        <p:spPr>
          <a:xfrm>
            <a:off x="8437029" y="4323560"/>
            <a:ext cx="1011772" cy="1323439"/>
          </a:xfrm>
          <a:prstGeom prst="rect">
            <a:avLst/>
          </a:prstGeom>
          <a:noFill/>
        </p:spPr>
        <p:txBody>
          <a:bodyPr wrap="square" rtlCol="0">
            <a:spAutoFit/>
          </a:bodyPr>
          <a:lstStyle/>
          <a:p>
            <a:r>
              <a:rPr lang="ar-MA" sz="8000" b="1" dirty="0">
                <a:solidFill>
                  <a:srgbClr val="C00000"/>
                </a:solidFill>
              </a:rPr>
              <a:t>9</a:t>
            </a:r>
            <a:endParaRPr lang="fr-FR" sz="8000" b="1" dirty="0">
              <a:solidFill>
                <a:srgbClr val="C00000"/>
              </a:solidFill>
            </a:endParaRPr>
          </a:p>
        </p:txBody>
      </p:sp>
      <p:sp>
        <p:nvSpPr>
          <p:cNvPr id="12" name="ZoneTexte 11">
            <a:extLst>
              <a:ext uri="{FF2B5EF4-FFF2-40B4-BE49-F238E27FC236}">
                <a16:creationId xmlns:a16="http://schemas.microsoft.com/office/drawing/2014/main" id="{FDE1F345-1ABA-CC59-899D-8258249465E2}"/>
              </a:ext>
            </a:extLst>
          </p:cNvPr>
          <p:cNvSpPr txBox="1"/>
          <p:nvPr/>
        </p:nvSpPr>
        <p:spPr>
          <a:xfrm>
            <a:off x="7242678" y="5875222"/>
            <a:ext cx="1011772" cy="1323439"/>
          </a:xfrm>
          <a:prstGeom prst="rect">
            <a:avLst/>
          </a:prstGeom>
          <a:noFill/>
        </p:spPr>
        <p:txBody>
          <a:bodyPr wrap="square" rtlCol="0">
            <a:spAutoFit/>
          </a:bodyPr>
          <a:lstStyle/>
          <a:p>
            <a:r>
              <a:rPr lang="ar-SA" sz="8000" b="1" dirty="0"/>
              <a:t>.</a:t>
            </a:r>
            <a:endParaRPr lang="fr-FR" sz="8000" b="1" dirty="0"/>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F48CA6F6-048C-4DC7-DD6F-50E89FA132E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7C9C765A-762A-CA63-50F8-F5D785D475A7}"/>
              </a:ext>
            </a:extLst>
          </p:cNvPr>
          <p:cNvSpPr txBox="1"/>
          <p:nvPr/>
        </p:nvSpPr>
        <p:spPr>
          <a:xfrm>
            <a:off x="7522629" y="3162300"/>
            <a:ext cx="1011772" cy="1323439"/>
          </a:xfrm>
          <a:prstGeom prst="rect">
            <a:avLst/>
          </a:prstGeom>
          <a:noFill/>
        </p:spPr>
        <p:txBody>
          <a:bodyPr wrap="square" rtlCol="0">
            <a:spAutoFit/>
          </a:bodyPr>
          <a:lstStyle/>
          <a:p>
            <a:r>
              <a:rPr lang="ar-MA" sz="8000" b="1" dirty="0">
                <a:solidFill>
                  <a:srgbClr val="0097B2"/>
                </a:solidFill>
              </a:rPr>
              <a:t>4</a:t>
            </a:r>
            <a:endParaRPr lang="fr-FR" sz="8000" b="1" dirty="0">
              <a:solidFill>
                <a:srgbClr val="0097B2"/>
              </a:solidFill>
            </a:endParaRPr>
          </a:p>
        </p:txBody>
      </p:sp>
      <p:sp>
        <p:nvSpPr>
          <p:cNvPr id="16" name="ZoneTexte 15">
            <a:extLst>
              <a:ext uri="{FF2B5EF4-FFF2-40B4-BE49-F238E27FC236}">
                <a16:creationId xmlns:a16="http://schemas.microsoft.com/office/drawing/2014/main" id="{C9F1703D-CBE9-B6DB-8DCB-BCCCCAAD0641}"/>
              </a:ext>
            </a:extLst>
          </p:cNvPr>
          <p:cNvSpPr txBox="1"/>
          <p:nvPr/>
        </p:nvSpPr>
        <p:spPr>
          <a:xfrm>
            <a:off x="6235985" y="5861502"/>
            <a:ext cx="1011772" cy="1323439"/>
          </a:xfrm>
          <a:prstGeom prst="rect">
            <a:avLst/>
          </a:prstGeom>
          <a:noFill/>
        </p:spPr>
        <p:txBody>
          <a:bodyPr wrap="square" rtlCol="0">
            <a:spAutoFit/>
          </a:bodyPr>
          <a:lstStyle/>
          <a:p>
            <a:r>
              <a:rPr lang="ar-SA" sz="8000" b="1" dirty="0"/>
              <a:t>.</a:t>
            </a:r>
            <a:endParaRPr lang="fr-FR" sz="8000" b="1" dirty="0"/>
          </a:p>
        </p:txBody>
      </p:sp>
      <p:sp>
        <p:nvSpPr>
          <p:cNvPr id="18" name="ZoneTexte 17">
            <a:extLst>
              <a:ext uri="{FF2B5EF4-FFF2-40B4-BE49-F238E27FC236}">
                <a16:creationId xmlns:a16="http://schemas.microsoft.com/office/drawing/2014/main" id="{1F9BB080-D722-A24B-3A84-1FC343142B38}"/>
              </a:ext>
            </a:extLst>
          </p:cNvPr>
          <p:cNvSpPr txBox="1"/>
          <p:nvPr/>
        </p:nvSpPr>
        <p:spPr>
          <a:xfrm>
            <a:off x="8534401" y="5872779"/>
            <a:ext cx="1011772" cy="1323439"/>
          </a:xfrm>
          <a:prstGeom prst="rect">
            <a:avLst/>
          </a:prstGeom>
          <a:noFill/>
        </p:spPr>
        <p:txBody>
          <a:bodyPr wrap="square" rtlCol="0">
            <a:spAutoFit/>
          </a:bodyPr>
          <a:lstStyle/>
          <a:p>
            <a:r>
              <a:rPr lang="ar-SA" sz="8000" b="1" dirty="0"/>
              <a:t>.</a:t>
            </a:r>
            <a:endParaRPr lang="fr-FR" sz="8000" b="1" dirty="0"/>
          </a:p>
        </p:txBody>
      </p:sp>
      <p:cxnSp>
        <p:nvCxnSpPr>
          <p:cNvPr id="21" name="Connecteur droit 20">
            <a:extLst>
              <a:ext uri="{FF2B5EF4-FFF2-40B4-BE49-F238E27FC236}">
                <a16:creationId xmlns:a16="http://schemas.microsoft.com/office/drawing/2014/main" id="{9F895F40-53CC-A75B-2731-094840D9A8C1}"/>
              </a:ext>
            </a:extLst>
          </p:cNvPr>
          <p:cNvCxnSpPr>
            <a:cxnSpLocks/>
          </p:cNvCxnSpPr>
          <p:nvPr/>
        </p:nvCxnSpPr>
        <p:spPr>
          <a:xfrm flipH="1">
            <a:off x="6629401" y="5677704"/>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CA96548F-F7C0-0427-F110-0B9C43DEBB0E}"/>
              </a:ext>
            </a:extLst>
          </p:cNvPr>
          <p:cNvSpPr txBox="1"/>
          <p:nvPr/>
        </p:nvSpPr>
        <p:spPr>
          <a:xfrm>
            <a:off x="7522629" y="4320593"/>
            <a:ext cx="1011772" cy="1323439"/>
          </a:xfrm>
          <a:prstGeom prst="rect">
            <a:avLst/>
          </a:prstGeom>
          <a:noFill/>
        </p:spPr>
        <p:txBody>
          <a:bodyPr wrap="square" rtlCol="0">
            <a:spAutoFit/>
          </a:bodyPr>
          <a:lstStyle/>
          <a:p>
            <a:r>
              <a:rPr lang="ar-MA" sz="8000" b="1" dirty="0">
                <a:solidFill>
                  <a:srgbClr val="0097B2"/>
                </a:solidFill>
              </a:rPr>
              <a:t>2</a:t>
            </a:r>
            <a:endParaRPr lang="fr-FR" sz="8000" b="1" dirty="0">
              <a:solidFill>
                <a:srgbClr val="0097B2"/>
              </a:solidFill>
            </a:endParaRPr>
          </a:p>
        </p:txBody>
      </p:sp>
      <p:sp>
        <p:nvSpPr>
          <p:cNvPr id="9" name="ZoneTexte 8">
            <a:extLst>
              <a:ext uri="{FF2B5EF4-FFF2-40B4-BE49-F238E27FC236}">
                <a16:creationId xmlns:a16="http://schemas.microsoft.com/office/drawing/2014/main" id="{81A08A4B-0449-CB09-0198-E10F9341547D}"/>
              </a:ext>
            </a:extLst>
          </p:cNvPr>
          <p:cNvSpPr txBox="1"/>
          <p:nvPr/>
        </p:nvSpPr>
        <p:spPr>
          <a:xfrm>
            <a:off x="8529322" y="6896100"/>
            <a:ext cx="1011772" cy="1323439"/>
          </a:xfrm>
          <a:prstGeom prst="rect">
            <a:avLst/>
          </a:prstGeom>
          <a:noFill/>
        </p:spPr>
        <p:txBody>
          <a:bodyPr wrap="square" rtlCol="0">
            <a:spAutoFit/>
          </a:bodyPr>
          <a:lstStyle/>
          <a:p>
            <a:r>
              <a:rPr lang="ar-SA" sz="8000" b="1" dirty="0"/>
              <a:t>.</a:t>
            </a:r>
            <a:endParaRPr lang="fr-FR" sz="8000" b="1" dirty="0"/>
          </a:p>
        </p:txBody>
      </p:sp>
      <p:sp>
        <p:nvSpPr>
          <p:cNvPr id="11" name="ZoneTexte 10">
            <a:extLst>
              <a:ext uri="{FF2B5EF4-FFF2-40B4-BE49-F238E27FC236}">
                <a16:creationId xmlns:a16="http://schemas.microsoft.com/office/drawing/2014/main" id="{9DFE29BE-5376-6593-F6AD-6C349A00F402}"/>
              </a:ext>
            </a:extLst>
          </p:cNvPr>
          <p:cNvSpPr txBox="1"/>
          <p:nvPr/>
        </p:nvSpPr>
        <p:spPr>
          <a:xfrm>
            <a:off x="7296927" y="6916519"/>
            <a:ext cx="1011772" cy="1323439"/>
          </a:xfrm>
          <a:prstGeom prst="rect">
            <a:avLst/>
          </a:prstGeom>
          <a:noFill/>
        </p:spPr>
        <p:txBody>
          <a:bodyPr wrap="square" rtlCol="0">
            <a:spAutoFit/>
          </a:bodyPr>
          <a:lstStyle/>
          <a:p>
            <a:r>
              <a:rPr lang="ar-SA" sz="8000" b="1" dirty="0"/>
              <a:t>.</a:t>
            </a:r>
            <a:endParaRPr lang="fr-FR" sz="8000" b="1" dirty="0"/>
          </a:p>
        </p:txBody>
      </p:sp>
      <p:sp>
        <p:nvSpPr>
          <p:cNvPr id="13" name="ZoneTexte 12">
            <a:extLst>
              <a:ext uri="{FF2B5EF4-FFF2-40B4-BE49-F238E27FC236}">
                <a16:creationId xmlns:a16="http://schemas.microsoft.com/office/drawing/2014/main" id="{D5BA46D0-C91E-EB94-E480-68722BEC855D}"/>
              </a:ext>
            </a:extLst>
          </p:cNvPr>
          <p:cNvSpPr txBox="1"/>
          <p:nvPr/>
        </p:nvSpPr>
        <p:spPr>
          <a:xfrm>
            <a:off x="6241064" y="6916519"/>
            <a:ext cx="1011772" cy="1323439"/>
          </a:xfrm>
          <a:prstGeom prst="rect">
            <a:avLst/>
          </a:prstGeom>
          <a:noFill/>
        </p:spPr>
        <p:txBody>
          <a:bodyPr wrap="square" rtlCol="0">
            <a:spAutoFit/>
          </a:bodyPr>
          <a:lstStyle/>
          <a:p>
            <a:r>
              <a:rPr lang="ar-SA" sz="8000" b="1" dirty="0"/>
              <a:t>.</a:t>
            </a:r>
            <a:endParaRPr lang="fr-FR" sz="8000" b="1" dirty="0"/>
          </a:p>
        </p:txBody>
      </p:sp>
      <p:cxnSp>
        <p:nvCxnSpPr>
          <p:cNvPr id="17" name="Connecteur droit 16">
            <a:extLst>
              <a:ext uri="{FF2B5EF4-FFF2-40B4-BE49-F238E27FC236}">
                <a16:creationId xmlns:a16="http://schemas.microsoft.com/office/drawing/2014/main" id="{B7D55759-8703-8CEC-63FC-7BC8B84F20C1}"/>
              </a:ext>
            </a:extLst>
          </p:cNvPr>
          <p:cNvCxnSpPr>
            <a:cxnSpLocks/>
          </p:cNvCxnSpPr>
          <p:nvPr/>
        </p:nvCxnSpPr>
        <p:spPr>
          <a:xfrm flipH="1" flipV="1">
            <a:off x="5562600" y="8219539"/>
            <a:ext cx="3693871" cy="204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68F47971-66BC-18AB-E622-E7874B9AAEE9}"/>
              </a:ext>
            </a:extLst>
          </p:cNvPr>
          <p:cNvSpPr txBox="1"/>
          <p:nvPr/>
        </p:nvSpPr>
        <p:spPr>
          <a:xfrm>
            <a:off x="8529322" y="8286565"/>
            <a:ext cx="1011772" cy="1323439"/>
          </a:xfrm>
          <a:prstGeom prst="rect">
            <a:avLst/>
          </a:prstGeom>
          <a:noFill/>
        </p:spPr>
        <p:txBody>
          <a:bodyPr wrap="square" rtlCol="0">
            <a:spAutoFit/>
          </a:bodyPr>
          <a:lstStyle/>
          <a:p>
            <a:r>
              <a:rPr lang="ar-SA" sz="8000" b="1" dirty="0"/>
              <a:t>.</a:t>
            </a:r>
            <a:endParaRPr lang="fr-FR" sz="8000" b="1" dirty="0"/>
          </a:p>
        </p:txBody>
      </p:sp>
      <p:sp>
        <p:nvSpPr>
          <p:cNvPr id="22" name="ZoneTexte 21">
            <a:extLst>
              <a:ext uri="{FF2B5EF4-FFF2-40B4-BE49-F238E27FC236}">
                <a16:creationId xmlns:a16="http://schemas.microsoft.com/office/drawing/2014/main" id="{C7495625-323C-78C4-EAE3-B962877335C7}"/>
              </a:ext>
            </a:extLst>
          </p:cNvPr>
          <p:cNvSpPr txBox="1"/>
          <p:nvPr/>
        </p:nvSpPr>
        <p:spPr>
          <a:xfrm>
            <a:off x="7296927" y="8306984"/>
            <a:ext cx="1011772" cy="1323439"/>
          </a:xfrm>
          <a:prstGeom prst="rect">
            <a:avLst/>
          </a:prstGeom>
          <a:noFill/>
        </p:spPr>
        <p:txBody>
          <a:bodyPr wrap="square" rtlCol="0">
            <a:spAutoFit/>
          </a:bodyPr>
          <a:lstStyle/>
          <a:p>
            <a:r>
              <a:rPr lang="ar-SA" sz="8000" b="1" dirty="0"/>
              <a:t>.</a:t>
            </a:r>
            <a:endParaRPr lang="fr-FR" sz="8000" b="1" dirty="0"/>
          </a:p>
        </p:txBody>
      </p:sp>
      <p:sp>
        <p:nvSpPr>
          <p:cNvPr id="24" name="ZoneTexte 23">
            <a:extLst>
              <a:ext uri="{FF2B5EF4-FFF2-40B4-BE49-F238E27FC236}">
                <a16:creationId xmlns:a16="http://schemas.microsoft.com/office/drawing/2014/main" id="{A55F6F1F-ED96-6BDB-99B1-ECD0D1E0C6FD}"/>
              </a:ext>
            </a:extLst>
          </p:cNvPr>
          <p:cNvSpPr txBox="1"/>
          <p:nvPr/>
        </p:nvSpPr>
        <p:spPr>
          <a:xfrm>
            <a:off x="6241064" y="8306984"/>
            <a:ext cx="1011772" cy="1323439"/>
          </a:xfrm>
          <a:prstGeom prst="rect">
            <a:avLst/>
          </a:prstGeom>
          <a:noFill/>
        </p:spPr>
        <p:txBody>
          <a:bodyPr wrap="square" rtlCol="0">
            <a:spAutoFit/>
          </a:bodyPr>
          <a:lstStyle/>
          <a:p>
            <a:r>
              <a:rPr lang="ar-SA" sz="8000" b="1" dirty="0"/>
              <a:t>.</a:t>
            </a:r>
            <a:endParaRPr lang="fr-FR" sz="8000" b="1" dirty="0"/>
          </a:p>
        </p:txBody>
      </p:sp>
      <p:sp>
        <p:nvSpPr>
          <p:cNvPr id="25" name="ZoneTexte 24">
            <a:extLst>
              <a:ext uri="{FF2B5EF4-FFF2-40B4-BE49-F238E27FC236}">
                <a16:creationId xmlns:a16="http://schemas.microsoft.com/office/drawing/2014/main" id="{8DF89F4C-3515-76D1-38AB-6A76C038A1E1}"/>
              </a:ext>
            </a:extLst>
          </p:cNvPr>
          <p:cNvSpPr txBox="1"/>
          <p:nvPr/>
        </p:nvSpPr>
        <p:spPr>
          <a:xfrm>
            <a:off x="4449663" y="66883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Tree>
    <p:extLst>
      <p:ext uri="{BB962C8B-B14F-4D97-AF65-F5344CB8AC3E}">
        <p14:creationId xmlns:p14="http://schemas.microsoft.com/office/powerpoint/2010/main" val="4187768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8CF25-F1CF-0BF4-330D-522D634C01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6B7641-6148-ECF8-23BE-558C8E88A09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4F76D8-4E86-910F-66D3-1F059D0E2831}"/>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6F69FE-2EC8-2E3A-7827-6A250024417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BE1005E-091D-7684-AB49-85D2652E4FA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B61611B-7240-1030-EF14-EC7D3FCB23F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1BDAE92-2094-086B-8D6B-EA135717002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26D47A77-9CEE-1085-D69C-E7580A057C3A}"/>
              </a:ext>
            </a:extLst>
          </p:cNvPr>
          <p:cNvSpPr txBox="1"/>
          <p:nvPr/>
        </p:nvSpPr>
        <p:spPr>
          <a:xfrm>
            <a:off x="5334000" y="41529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6EF87896-28C0-BF97-1495-8C7F1A0B0399}"/>
              </a:ext>
            </a:extLst>
          </p:cNvPr>
          <p:cNvSpPr txBox="1"/>
          <p:nvPr/>
        </p:nvSpPr>
        <p:spPr>
          <a:xfrm>
            <a:off x="8435697" y="3162300"/>
            <a:ext cx="1011772" cy="1323439"/>
          </a:xfrm>
          <a:prstGeom prst="rect">
            <a:avLst/>
          </a:prstGeom>
          <a:noFill/>
        </p:spPr>
        <p:txBody>
          <a:bodyPr wrap="square" rtlCol="0">
            <a:spAutoFit/>
          </a:bodyPr>
          <a:lstStyle/>
          <a:p>
            <a:r>
              <a:rPr lang="ar-MA" sz="8000" b="1" dirty="0">
                <a:solidFill>
                  <a:srgbClr val="C00000"/>
                </a:solidFill>
              </a:rPr>
              <a:t>2</a:t>
            </a:r>
            <a:endParaRPr lang="fr-FR" sz="8000" b="1" dirty="0">
              <a:solidFill>
                <a:srgbClr val="C00000"/>
              </a:solidFill>
            </a:endParaRPr>
          </a:p>
        </p:txBody>
      </p:sp>
      <p:sp>
        <p:nvSpPr>
          <p:cNvPr id="10" name="ZoneTexte 9">
            <a:extLst>
              <a:ext uri="{FF2B5EF4-FFF2-40B4-BE49-F238E27FC236}">
                <a16:creationId xmlns:a16="http://schemas.microsoft.com/office/drawing/2014/main" id="{3F981885-BD0D-949A-9DD2-E7CB263C0EC1}"/>
              </a:ext>
            </a:extLst>
          </p:cNvPr>
          <p:cNvSpPr txBox="1"/>
          <p:nvPr/>
        </p:nvSpPr>
        <p:spPr>
          <a:xfrm>
            <a:off x="8437029" y="4323560"/>
            <a:ext cx="1011772" cy="1323439"/>
          </a:xfrm>
          <a:prstGeom prst="rect">
            <a:avLst/>
          </a:prstGeom>
          <a:noFill/>
        </p:spPr>
        <p:txBody>
          <a:bodyPr wrap="square" rtlCol="0">
            <a:spAutoFit/>
          </a:bodyPr>
          <a:lstStyle/>
          <a:p>
            <a:r>
              <a:rPr lang="ar-MA" sz="8000" b="1" dirty="0">
                <a:solidFill>
                  <a:srgbClr val="C00000"/>
                </a:solidFill>
              </a:rPr>
              <a:t>9</a:t>
            </a:r>
            <a:endParaRPr lang="fr-FR" sz="8000" b="1" dirty="0">
              <a:solidFill>
                <a:srgbClr val="C00000"/>
              </a:solidFill>
            </a:endParaRPr>
          </a:p>
        </p:txBody>
      </p:sp>
      <p:sp>
        <p:nvSpPr>
          <p:cNvPr id="12" name="ZoneTexte 11">
            <a:extLst>
              <a:ext uri="{FF2B5EF4-FFF2-40B4-BE49-F238E27FC236}">
                <a16:creationId xmlns:a16="http://schemas.microsoft.com/office/drawing/2014/main" id="{C6F2C602-12AC-696B-CE5D-98E27DBB9BFC}"/>
              </a:ext>
            </a:extLst>
          </p:cNvPr>
          <p:cNvSpPr txBox="1"/>
          <p:nvPr/>
        </p:nvSpPr>
        <p:spPr>
          <a:xfrm>
            <a:off x="7242678" y="5875222"/>
            <a:ext cx="1011772" cy="1323439"/>
          </a:xfrm>
          <a:prstGeom prst="rect">
            <a:avLst/>
          </a:prstGeom>
          <a:noFill/>
        </p:spPr>
        <p:txBody>
          <a:bodyPr wrap="square" rtlCol="0">
            <a:spAutoFit/>
          </a:bodyPr>
          <a:lstStyle/>
          <a:p>
            <a:r>
              <a:rPr lang="ar-MA" sz="8000" b="1" dirty="0">
                <a:solidFill>
                  <a:srgbClr val="00B050"/>
                </a:solidFill>
              </a:rPr>
              <a:t>7</a:t>
            </a:r>
            <a:endParaRPr lang="fr-FR" sz="8000" b="1" dirty="0">
              <a:solidFill>
                <a:srgbClr val="00B050"/>
              </a:solidFill>
            </a:endParaRPr>
          </a:p>
        </p:txBody>
      </p:sp>
      <p:sp>
        <p:nvSpPr>
          <p:cNvPr id="14" name="ZoneTexte 13">
            <a:extLst>
              <a:ext uri="{FF2B5EF4-FFF2-40B4-BE49-F238E27FC236}">
                <a16:creationId xmlns:a16="http://schemas.microsoft.com/office/drawing/2014/main" id="{995A382A-37E0-3131-FA73-43E698A02908}"/>
              </a:ext>
            </a:extLst>
          </p:cNvPr>
          <p:cNvSpPr txBox="1"/>
          <p:nvPr/>
        </p:nvSpPr>
        <p:spPr>
          <a:xfrm>
            <a:off x="7522629" y="3162300"/>
            <a:ext cx="1011772" cy="1323439"/>
          </a:xfrm>
          <a:prstGeom prst="rect">
            <a:avLst/>
          </a:prstGeom>
          <a:noFill/>
        </p:spPr>
        <p:txBody>
          <a:bodyPr wrap="square" rtlCol="0">
            <a:spAutoFit/>
          </a:bodyPr>
          <a:lstStyle/>
          <a:p>
            <a:r>
              <a:rPr lang="ar-MA" sz="8000" b="1" dirty="0">
                <a:solidFill>
                  <a:srgbClr val="0097B2"/>
                </a:solidFill>
              </a:rPr>
              <a:t>4</a:t>
            </a:r>
            <a:endParaRPr lang="fr-FR" sz="8000" b="1" dirty="0">
              <a:solidFill>
                <a:srgbClr val="0097B2"/>
              </a:solidFill>
            </a:endParaRPr>
          </a:p>
        </p:txBody>
      </p:sp>
      <p:sp>
        <p:nvSpPr>
          <p:cNvPr id="16" name="ZoneTexte 15">
            <a:extLst>
              <a:ext uri="{FF2B5EF4-FFF2-40B4-BE49-F238E27FC236}">
                <a16:creationId xmlns:a16="http://schemas.microsoft.com/office/drawing/2014/main" id="{60AC0B94-2C5D-26B8-8003-5C1CE9BDE37B}"/>
              </a:ext>
            </a:extLst>
          </p:cNvPr>
          <p:cNvSpPr txBox="1"/>
          <p:nvPr/>
        </p:nvSpPr>
        <p:spPr>
          <a:xfrm>
            <a:off x="6235985" y="5861502"/>
            <a:ext cx="1011772" cy="1323439"/>
          </a:xfrm>
          <a:prstGeom prst="rect">
            <a:avLst/>
          </a:prstGeom>
          <a:noFill/>
        </p:spPr>
        <p:txBody>
          <a:bodyPr wrap="square" rtlCol="0">
            <a:spAutoFit/>
          </a:bodyPr>
          <a:lstStyle/>
          <a:p>
            <a:r>
              <a:rPr lang="ar-MA" sz="8000" b="1" dirty="0">
                <a:solidFill>
                  <a:srgbClr val="00B050"/>
                </a:solidFill>
              </a:rPr>
              <a:t>3</a:t>
            </a:r>
            <a:endParaRPr lang="fr-FR" sz="8000" b="1" dirty="0">
              <a:solidFill>
                <a:srgbClr val="00B050"/>
              </a:solidFill>
            </a:endParaRPr>
          </a:p>
        </p:txBody>
      </p:sp>
      <p:sp>
        <p:nvSpPr>
          <p:cNvPr id="18" name="ZoneTexte 17">
            <a:extLst>
              <a:ext uri="{FF2B5EF4-FFF2-40B4-BE49-F238E27FC236}">
                <a16:creationId xmlns:a16="http://schemas.microsoft.com/office/drawing/2014/main" id="{D21D7A4A-8671-25DE-5DA0-6AFAAEC5B31D}"/>
              </a:ext>
            </a:extLst>
          </p:cNvPr>
          <p:cNvSpPr txBox="1"/>
          <p:nvPr/>
        </p:nvSpPr>
        <p:spPr>
          <a:xfrm>
            <a:off x="8534401" y="5872779"/>
            <a:ext cx="1011772" cy="1323439"/>
          </a:xfrm>
          <a:prstGeom prst="rect">
            <a:avLst/>
          </a:prstGeom>
          <a:noFill/>
          <a:ln>
            <a:solidFill>
              <a:schemeClr val="bg1"/>
            </a:solidFill>
          </a:ln>
        </p:spPr>
        <p:txBody>
          <a:bodyPr wrap="square" rtlCol="0">
            <a:spAutoFit/>
          </a:bodyPr>
          <a:lstStyle/>
          <a:p>
            <a:r>
              <a:rPr lang="ar-MA" sz="8000" b="1" dirty="0">
                <a:solidFill>
                  <a:srgbClr val="00B050"/>
                </a:solidFill>
              </a:rPr>
              <a:t>8</a:t>
            </a:r>
            <a:endParaRPr lang="fr-FR" sz="8000" b="1" dirty="0">
              <a:solidFill>
                <a:srgbClr val="00B050"/>
              </a:solidFill>
            </a:endParaRPr>
          </a:p>
        </p:txBody>
      </p:sp>
      <p:cxnSp>
        <p:nvCxnSpPr>
          <p:cNvPr id="21" name="Connecteur droit 20">
            <a:extLst>
              <a:ext uri="{FF2B5EF4-FFF2-40B4-BE49-F238E27FC236}">
                <a16:creationId xmlns:a16="http://schemas.microsoft.com/office/drawing/2014/main" id="{02D72AC4-4448-9C8D-2FE4-D2CA8AD1F847}"/>
              </a:ext>
            </a:extLst>
          </p:cNvPr>
          <p:cNvCxnSpPr>
            <a:cxnSpLocks/>
          </p:cNvCxnSpPr>
          <p:nvPr/>
        </p:nvCxnSpPr>
        <p:spPr>
          <a:xfrm flipH="1">
            <a:off x="6629401" y="5677704"/>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4F7C1F97-0FFC-BCE3-70BB-60EDFD408783}"/>
              </a:ext>
            </a:extLst>
          </p:cNvPr>
          <p:cNvSpPr txBox="1"/>
          <p:nvPr/>
        </p:nvSpPr>
        <p:spPr>
          <a:xfrm>
            <a:off x="7522629" y="4320593"/>
            <a:ext cx="1011772" cy="1323439"/>
          </a:xfrm>
          <a:prstGeom prst="rect">
            <a:avLst/>
          </a:prstGeom>
          <a:noFill/>
        </p:spPr>
        <p:txBody>
          <a:bodyPr wrap="square" rtlCol="0">
            <a:spAutoFit/>
          </a:bodyPr>
          <a:lstStyle/>
          <a:p>
            <a:r>
              <a:rPr lang="ar-MA" sz="8000" b="1" dirty="0">
                <a:solidFill>
                  <a:srgbClr val="0097B2"/>
                </a:solidFill>
              </a:rPr>
              <a:t>2</a:t>
            </a:r>
            <a:endParaRPr lang="fr-FR" sz="8000" b="1" dirty="0">
              <a:solidFill>
                <a:srgbClr val="0097B2"/>
              </a:solidFill>
            </a:endParaRPr>
          </a:p>
        </p:txBody>
      </p:sp>
      <p:sp>
        <p:nvSpPr>
          <p:cNvPr id="9" name="ZoneTexte 8">
            <a:extLst>
              <a:ext uri="{FF2B5EF4-FFF2-40B4-BE49-F238E27FC236}">
                <a16:creationId xmlns:a16="http://schemas.microsoft.com/office/drawing/2014/main" id="{383DE426-4B29-5430-F905-CF10C6F5ECF7}"/>
              </a:ext>
            </a:extLst>
          </p:cNvPr>
          <p:cNvSpPr txBox="1"/>
          <p:nvPr/>
        </p:nvSpPr>
        <p:spPr>
          <a:xfrm>
            <a:off x="8529322" y="6896100"/>
            <a:ext cx="1011772" cy="1323439"/>
          </a:xfrm>
          <a:prstGeom prst="rect">
            <a:avLst/>
          </a:prstGeom>
          <a:noFill/>
        </p:spPr>
        <p:txBody>
          <a:bodyPr wrap="square" rtlCol="0">
            <a:spAutoFit/>
          </a:bodyPr>
          <a:lstStyle/>
          <a:p>
            <a:r>
              <a:rPr lang="ar-MA" sz="8000" b="1" dirty="0">
                <a:solidFill>
                  <a:srgbClr val="FF0000"/>
                </a:solidFill>
              </a:rPr>
              <a:t>0</a:t>
            </a:r>
            <a:endParaRPr lang="fr-FR" sz="8000" b="1" dirty="0">
              <a:solidFill>
                <a:srgbClr val="FF0000"/>
              </a:solidFill>
            </a:endParaRPr>
          </a:p>
        </p:txBody>
      </p:sp>
      <p:sp>
        <p:nvSpPr>
          <p:cNvPr id="11" name="ZoneTexte 10">
            <a:extLst>
              <a:ext uri="{FF2B5EF4-FFF2-40B4-BE49-F238E27FC236}">
                <a16:creationId xmlns:a16="http://schemas.microsoft.com/office/drawing/2014/main" id="{ACEF75FD-7844-A7D3-22C4-F29686098306}"/>
              </a:ext>
            </a:extLst>
          </p:cNvPr>
          <p:cNvSpPr txBox="1"/>
          <p:nvPr/>
        </p:nvSpPr>
        <p:spPr>
          <a:xfrm>
            <a:off x="7296927" y="6916519"/>
            <a:ext cx="1011772" cy="1323439"/>
          </a:xfrm>
          <a:prstGeom prst="rect">
            <a:avLst/>
          </a:prstGeom>
          <a:noFill/>
        </p:spPr>
        <p:txBody>
          <a:bodyPr wrap="square" rtlCol="0">
            <a:spAutoFit/>
          </a:bodyPr>
          <a:lstStyle/>
          <a:p>
            <a:r>
              <a:rPr lang="ar-MA" sz="8000" b="1" dirty="0">
                <a:solidFill>
                  <a:srgbClr val="FF0000"/>
                </a:solidFill>
              </a:rPr>
              <a:t>4</a:t>
            </a:r>
            <a:endParaRPr lang="fr-FR" sz="8000" b="1" dirty="0">
              <a:solidFill>
                <a:srgbClr val="FF0000"/>
              </a:solidFill>
            </a:endParaRPr>
          </a:p>
        </p:txBody>
      </p:sp>
      <p:sp>
        <p:nvSpPr>
          <p:cNvPr id="13" name="ZoneTexte 12">
            <a:extLst>
              <a:ext uri="{FF2B5EF4-FFF2-40B4-BE49-F238E27FC236}">
                <a16:creationId xmlns:a16="http://schemas.microsoft.com/office/drawing/2014/main" id="{DB7AE959-7488-E9CD-9A90-1AA9B3D3149E}"/>
              </a:ext>
            </a:extLst>
          </p:cNvPr>
          <p:cNvSpPr txBox="1"/>
          <p:nvPr/>
        </p:nvSpPr>
        <p:spPr>
          <a:xfrm>
            <a:off x="6241064" y="6916519"/>
            <a:ext cx="1011772" cy="1323439"/>
          </a:xfrm>
          <a:prstGeom prst="rect">
            <a:avLst/>
          </a:prstGeom>
          <a:noFill/>
        </p:spPr>
        <p:txBody>
          <a:bodyPr wrap="square" rtlCol="0">
            <a:spAutoFit/>
          </a:bodyPr>
          <a:lstStyle/>
          <a:p>
            <a:r>
              <a:rPr lang="ar-MA" sz="8000" b="1" dirty="0">
                <a:solidFill>
                  <a:srgbClr val="FF0000"/>
                </a:solidFill>
              </a:rPr>
              <a:t>8</a:t>
            </a:r>
            <a:endParaRPr lang="fr-FR" sz="8000" b="1" dirty="0">
              <a:solidFill>
                <a:srgbClr val="FF0000"/>
              </a:solidFill>
            </a:endParaRPr>
          </a:p>
        </p:txBody>
      </p:sp>
      <p:cxnSp>
        <p:nvCxnSpPr>
          <p:cNvPr id="17" name="Connecteur droit 16">
            <a:extLst>
              <a:ext uri="{FF2B5EF4-FFF2-40B4-BE49-F238E27FC236}">
                <a16:creationId xmlns:a16="http://schemas.microsoft.com/office/drawing/2014/main" id="{C06A7A8A-1E48-7449-BFA8-15EE5D29C293}"/>
              </a:ext>
            </a:extLst>
          </p:cNvPr>
          <p:cNvCxnSpPr>
            <a:cxnSpLocks/>
          </p:cNvCxnSpPr>
          <p:nvPr/>
        </p:nvCxnSpPr>
        <p:spPr>
          <a:xfrm flipH="1" flipV="1">
            <a:off x="5562600" y="8219539"/>
            <a:ext cx="3693871" cy="204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B9B17000-2643-B97F-CE29-37D805E7B8B1}"/>
              </a:ext>
            </a:extLst>
          </p:cNvPr>
          <p:cNvSpPr txBox="1"/>
          <p:nvPr/>
        </p:nvSpPr>
        <p:spPr>
          <a:xfrm>
            <a:off x="8529322" y="8286565"/>
            <a:ext cx="1011772" cy="1323439"/>
          </a:xfrm>
          <a:prstGeom prst="rect">
            <a:avLst/>
          </a:prstGeom>
          <a:noFill/>
        </p:spPr>
        <p:txBody>
          <a:bodyPr wrap="square" rtlCol="0">
            <a:spAutoFit/>
          </a:bodyPr>
          <a:lstStyle/>
          <a:p>
            <a:r>
              <a:rPr lang="ar-MA" sz="8000" b="1" dirty="0"/>
              <a:t>8</a:t>
            </a:r>
            <a:endParaRPr lang="fr-FR" sz="8000" b="1" dirty="0"/>
          </a:p>
        </p:txBody>
      </p:sp>
      <p:sp>
        <p:nvSpPr>
          <p:cNvPr id="22" name="ZoneTexte 21">
            <a:extLst>
              <a:ext uri="{FF2B5EF4-FFF2-40B4-BE49-F238E27FC236}">
                <a16:creationId xmlns:a16="http://schemas.microsoft.com/office/drawing/2014/main" id="{90A1651F-9F5B-1CC7-5AA0-2A7D6E0E349B}"/>
              </a:ext>
            </a:extLst>
          </p:cNvPr>
          <p:cNvSpPr txBox="1"/>
          <p:nvPr/>
        </p:nvSpPr>
        <p:spPr>
          <a:xfrm>
            <a:off x="7296927" y="8306984"/>
            <a:ext cx="1011772" cy="1323439"/>
          </a:xfrm>
          <a:prstGeom prst="rect">
            <a:avLst/>
          </a:prstGeom>
          <a:noFill/>
        </p:spPr>
        <p:txBody>
          <a:bodyPr wrap="square" rtlCol="0">
            <a:spAutoFit/>
          </a:bodyPr>
          <a:lstStyle/>
          <a:p>
            <a:r>
              <a:rPr lang="ar-MA" sz="8000" b="1" dirty="0"/>
              <a:t>1</a:t>
            </a:r>
            <a:endParaRPr lang="fr-FR" sz="8000" b="1" dirty="0"/>
          </a:p>
        </p:txBody>
      </p:sp>
      <p:sp>
        <p:nvSpPr>
          <p:cNvPr id="24" name="ZoneTexte 23">
            <a:extLst>
              <a:ext uri="{FF2B5EF4-FFF2-40B4-BE49-F238E27FC236}">
                <a16:creationId xmlns:a16="http://schemas.microsoft.com/office/drawing/2014/main" id="{0941A089-9CBA-D06B-D842-2363C8F2073E}"/>
              </a:ext>
            </a:extLst>
          </p:cNvPr>
          <p:cNvSpPr txBox="1"/>
          <p:nvPr/>
        </p:nvSpPr>
        <p:spPr>
          <a:xfrm>
            <a:off x="6241064" y="8306984"/>
            <a:ext cx="1011772" cy="1323439"/>
          </a:xfrm>
          <a:prstGeom prst="rect">
            <a:avLst/>
          </a:prstGeom>
          <a:noFill/>
        </p:spPr>
        <p:txBody>
          <a:bodyPr wrap="square" rtlCol="0">
            <a:spAutoFit/>
          </a:bodyPr>
          <a:lstStyle/>
          <a:p>
            <a:r>
              <a:rPr lang="ar-MA" sz="8000" b="1" dirty="0"/>
              <a:t>2</a:t>
            </a:r>
            <a:endParaRPr lang="fr-FR" sz="8000" b="1" dirty="0"/>
          </a:p>
        </p:txBody>
      </p:sp>
      <p:pic>
        <p:nvPicPr>
          <p:cNvPr id="19" name="Image 18" descr="Une image contenant dessin humoristique, Dessin d’enfant, clipart, Dessin animé&#10;&#10;Le contenu généré par l’IA peut être incorrect.">
            <a:extLst>
              <a:ext uri="{FF2B5EF4-FFF2-40B4-BE49-F238E27FC236}">
                <a16:creationId xmlns:a16="http://schemas.microsoft.com/office/drawing/2014/main" id="{318DF7A8-A935-9635-B589-378ED81FF2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184559"/>
            <a:ext cx="1148959" cy="821798"/>
          </a:xfrm>
          <a:prstGeom prst="rect">
            <a:avLst/>
          </a:prstGeom>
        </p:spPr>
      </p:pic>
      <p:sp>
        <p:nvSpPr>
          <p:cNvPr id="25" name="ZoneTexte 24">
            <a:extLst>
              <a:ext uri="{FF2B5EF4-FFF2-40B4-BE49-F238E27FC236}">
                <a16:creationId xmlns:a16="http://schemas.microsoft.com/office/drawing/2014/main" id="{37E6E12F-78C1-DBB7-1AF3-FB1C0E03A9AF}"/>
              </a:ext>
            </a:extLst>
          </p:cNvPr>
          <p:cNvSpPr txBox="1"/>
          <p:nvPr/>
        </p:nvSpPr>
        <p:spPr>
          <a:xfrm>
            <a:off x="7497073" y="2956761"/>
            <a:ext cx="600036" cy="646331"/>
          </a:xfrm>
          <a:prstGeom prst="rect">
            <a:avLst/>
          </a:prstGeom>
          <a:noFill/>
        </p:spPr>
        <p:txBody>
          <a:bodyPr wrap="square" rtlCol="0">
            <a:spAutoFit/>
          </a:bodyPr>
          <a:lstStyle/>
          <a:p>
            <a:r>
              <a:rPr lang="ar-MA" sz="3600" b="1" dirty="0">
                <a:solidFill>
                  <a:srgbClr val="00B050"/>
                </a:solidFill>
              </a:rPr>
              <a:t>1</a:t>
            </a:r>
            <a:endParaRPr lang="fr-FR" sz="2400" b="1" dirty="0">
              <a:solidFill>
                <a:srgbClr val="00B050"/>
              </a:solidFill>
            </a:endParaRPr>
          </a:p>
        </p:txBody>
      </p:sp>
      <p:cxnSp>
        <p:nvCxnSpPr>
          <p:cNvPr id="28" name="Connecteur droit avec flèche 27">
            <a:extLst>
              <a:ext uri="{FF2B5EF4-FFF2-40B4-BE49-F238E27FC236}">
                <a16:creationId xmlns:a16="http://schemas.microsoft.com/office/drawing/2014/main" id="{5FF12AD2-57D7-4FFD-6616-B2D030C1F68E}"/>
              </a:ext>
            </a:extLst>
          </p:cNvPr>
          <p:cNvCxnSpPr/>
          <p:nvPr/>
        </p:nvCxnSpPr>
        <p:spPr>
          <a:xfrm flipV="1">
            <a:off x="8839200" y="4102269"/>
            <a:ext cx="0" cy="507831"/>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8E9F1291-DEAE-BF7C-02FB-DAED815D598D}"/>
              </a:ext>
            </a:extLst>
          </p:cNvPr>
          <p:cNvCxnSpPr>
            <a:cxnSpLocks/>
          </p:cNvCxnSpPr>
          <p:nvPr/>
        </p:nvCxnSpPr>
        <p:spPr>
          <a:xfrm flipH="1" flipV="1">
            <a:off x="7957846" y="4090647"/>
            <a:ext cx="679847" cy="46286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F14A6964-35A8-CCD5-E33B-44AA326BB2C0}"/>
              </a:ext>
            </a:extLst>
          </p:cNvPr>
          <p:cNvCxnSpPr>
            <a:cxnSpLocks/>
          </p:cNvCxnSpPr>
          <p:nvPr/>
        </p:nvCxnSpPr>
        <p:spPr>
          <a:xfrm flipV="1">
            <a:off x="7885328" y="4095756"/>
            <a:ext cx="0" cy="5078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9DC7F568-7BD3-1D5C-3DAC-151E352AC035}"/>
              </a:ext>
            </a:extLst>
          </p:cNvPr>
          <p:cNvCxnSpPr>
            <a:cxnSpLocks/>
          </p:cNvCxnSpPr>
          <p:nvPr/>
        </p:nvCxnSpPr>
        <p:spPr>
          <a:xfrm flipV="1">
            <a:off x="7956514" y="4147627"/>
            <a:ext cx="859370" cy="5151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ZoneTexte 32">
            <a:extLst>
              <a:ext uri="{FF2B5EF4-FFF2-40B4-BE49-F238E27FC236}">
                <a16:creationId xmlns:a16="http://schemas.microsoft.com/office/drawing/2014/main" id="{E62ED57E-C3C8-D845-10A6-BD4E3411458F}"/>
              </a:ext>
            </a:extLst>
          </p:cNvPr>
          <p:cNvSpPr txBox="1"/>
          <p:nvPr/>
        </p:nvSpPr>
        <p:spPr>
          <a:xfrm>
            <a:off x="5364576" y="8315861"/>
            <a:ext cx="1011772" cy="1323439"/>
          </a:xfrm>
          <a:prstGeom prst="rect">
            <a:avLst/>
          </a:prstGeom>
          <a:noFill/>
        </p:spPr>
        <p:txBody>
          <a:bodyPr wrap="square" rtlCol="0">
            <a:spAutoFit/>
          </a:bodyPr>
          <a:lstStyle/>
          <a:p>
            <a:r>
              <a:rPr lang="ar-MA" sz="8000" b="1" dirty="0"/>
              <a:t>1</a:t>
            </a:r>
            <a:endParaRPr lang="fr-FR" sz="8000" b="1" dirty="0"/>
          </a:p>
        </p:txBody>
      </p:sp>
      <p:sp>
        <p:nvSpPr>
          <p:cNvPr id="34" name="ZoneTexte 33">
            <a:extLst>
              <a:ext uri="{FF2B5EF4-FFF2-40B4-BE49-F238E27FC236}">
                <a16:creationId xmlns:a16="http://schemas.microsoft.com/office/drawing/2014/main" id="{95DEEBA3-63CE-4000-FD11-D9AF1EB5DD35}"/>
              </a:ext>
            </a:extLst>
          </p:cNvPr>
          <p:cNvSpPr txBox="1"/>
          <p:nvPr/>
        </p:nvSpPr>
        <p:spPr>
          <a:xfrm>
            <a:off x="4449663" y="6388268"/>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26" name="ZoneTexte 25">
            <a:extLst>
              <a:ext uri="{FF2B5EF4-FFF2-40B4-BE49-F238E27FC236}">
                <a16:creationId xmlns:a16="http://schemas.microsoft.com/office/drawing/2014/main" id="{05E8394B-99D6-C033-F0C2-A88CA9331DF8}"/>
              </a:ext>
            </a:extLst>
          </p:cNvPr>
          <p:cNvSpPr txBox="1"/>
          <p:nvPr/>
        </p:nvSpPr>
        <p:spPr>
          <a:xfrm>
            <a:off x="6053530" y="5643741"/>
            <a:ext cx="600036" cy="646331"/>
          </a:xfrm>
          <a:prstGeom prst="rect">
            <a:avLst/>
          </a:prstGeom>
          <a:noFill/>
        </p:spPr>
        <p:txBody>
          <a:bodyPr wrap="square" rtlCol="0">
            <a:spAutoFit/>
          </a:bodyPr>
          <a:lstStyle/>
          <a:p>
            <a:r>
              <a:rPr lang="ar-MA" sz="3600" b="1" dirty="0"/>
              <a:t>1</a:t>
            </a:r>
            <a:endParaRPr lang="fr-FR" sz="2400" b="1" dirty="0"/>
          </a:p>
        </p:txBody>
      </p:sp>
    </p:spTree>
    <p:extLst>
      <p:ext uri="{BB962C8B-B14F-4D97-AF65-F5344CB8AC3E}">
        <p14:creationId xmlns:p14="http://schemas.microsoft.com/office/powerpoint/2010/main" val="1599716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B3F2D-12FE-7308-3F89-7E70C76B9F8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06BBE5-34EF-7A1B-5D66-A3902DF4268D}"/>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A25EC2D-955C-2171-92E6-7260C78DBF9E}"/>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06F2A0-FC60-DE5B-8018-15A26F54BF53}"/>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439153F-E6E8-AC6A-2686-ADA765D1BBC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انجزوا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CF77DE3-A5C1-69E3-84BB-258257D06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3B0783C-22A8-8415-97B2-D8A37D53B86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03585BEA-D723-4D6A-B584-B641B20CA0C1}"/>
              </a:ext>
            </a:extLst>
          </p:cNvPr>
          <p:cNvSpPr txBox="1"/>
          <p:nvPr/>
        </p:nvSpPr>
        <p:spPr>
          <a:xfrm>
            <a:off x="5334000" y="41529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D75CC0BE-2232-6B3A-1970-50B598B1DCBC}"/>
              </a:ext>
            </a:extLst>
          </p:cNvPr>
          <p:cNvSpPr txBox="1"/>
          <p:nvPr/>
        </p:nvSpPr>
        <p:spPr>
          <a:xfrm>
            <a:off x="8435697" y="3162300"/>
            <a:ext cx="1011772" cy="1323439"/>
          </a:xfrm>
          <a:prstGeom prst="rect">
            <a:avLst/>
          </a:prstGeom>
          <a:noFill/>
        </p:spPr>
        <p:txBody>
          <a:bodyPr wrap="square" rtlCol="0">
            <a:spAutoFit/>
          </a:bodyPr>
          <a:lstStyle/>
          <a:p>
            <a:r>
              <a:rPr lang="ar-MA" sz="8000" b="1" dirty="0">
                <a:solidFill>
                  <a:srgbClr val="C00000"/>
                </a:solidFill>
              </a:rPr>
              <a:t>7</a:t>
            </a:r>
            <a:endParaRPr lang="fr-FR" sz="8000" b="1" dirty="0">
              <a:solidFill>
                <a:srgbClr val="C00000"/>
              </a:solidFill>
            </a:endParaRPr>
          </a:p>
        </p:txBody>
      </p:sp>
      <p:sp>
        <p:nvSpPr>
          <p:cNvPr id="10" name="ZoneTexte 9">
            <a:extLst>
              <a:ext uri="{FF2B5EF4-FFF2-40B4-BE49-F238E27FC236}">
                <a16:creationId xmlns:a16="http://schemas.microsoft.com/office/drawing/2014/main" id="{74BE620F-2C94-3F9E-45A5-FAC6674FD107}"/>
              </a:ext>
            </a:extLst>
          </p:cNvPr>
          <p:cNvSpPr txBox="1"/>
          <p:nvPr/>
        </p:nvSpPr>
        <p:spPr>
          <a:xfrm>
            <a:off x="8437029" y="4323560"/>
            <a:ext cx="1011772" cy="1323439"/>
          </a:xfrm>
          <a:prstGeom prst="rect">
            <a:avLst/>
          </a:prstGeom>
          <a:noFill/>
        </p:spPr>
        <p:txBody>
          <a:bodyPr wrap="square" rtlCol="0">
            <a:spAutoFit/>
          </a:bodyPr>
          <a:lstStyle/>
          <a:p>
            <a:r>
              <a:rPr lang="ar-MA" sz="8000" b="1" dirty="0">
                <a:solidFill>
                  <a:srgbClr val="C00000"/>
                </a:solidFill>
              </a:rPr>
              <a:t>9</a:t>
            </a:r>
            <a:endParaRPr lang="fr-FR" sz="8000" b="1" dirty="0">
              <a:solidFill>
                <a:srgbClr val="C00000"/>
              </a:solidFill>
            </a:endParaRPr>
          </a:p>
        </p:txBody>
      </p:sp>
      <p:sp>
        <p:nvSpPr>
          <p:cNvPr id="12" name="ZoneTexte 11">
            <a:extLst>
              <a:ext uri="{FF2B5EF4-FFF2-40B4-BE49-F238E27FC236}">
                <a16:creationId xmlns:a16="http://schemas.microsoft.com/office/drawing/2014/main" id="{4BE25FCA-BE4E-8FAD-34A7-7C4E548C9F9D}"/>
              </a:ext>
            </a:extLst>
          </p:cNvPr>
          <p:cNvSpPr txBox="1"/>
          <p:nvPr/>
        </p:nvSpPr>
        <p:spPr>
          <a:xfrm>
            <a:off x="7242678" y="5875222"/>
            <a:ext cx="1011772" cy="1323439"/>
          </a:xfrm>
          <a:prstGeom prst="rect">
            <a:avLst/>
          </a:prstGeom>
          <a:noFill/>
        </p:spPr>
        <p:txBody>
          <a:bodyPr wrap="square" rtlCol="0">
            <a:spAutoFit/>
          </a:bodyPr>
          <a:lstStyle/>
          <a:p>
            <a:r>
              <a:rPr lang="ar-SA" sz="8000" b="1" dirty="0"/>
              <a:t>.</a:t>
            </a:r>
            <a:endParaRPr lang="fr-FR" sz="8000" b="1" dirty="0"/>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92E6072A-2BDA-4EC4-196C-EA8FF0F76188}"/>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EC22036F-F31E-3D6A-C004-CAC258B64147}"/>
              </a:ext>
            </a:extLst>
          </p:cNvPr>
          <p:cNvSpPr txBox="1"/>
          <p:nvPr/>
        </p:nvSpPr>
        <p:spPr>
          <a:xfrm>
            <a:off x="7522629" y="3162300"/>
            <a:ext cx="1011772" cy="1323439"/>
          </a:xfrm>
          <a:prstGeom prst="rect">
            <a:avLst/>
          </a:prstGeom>
          <a:noFill/>
        </p:spPr>
        <p:txBody>
          <a:bodyPr wrap="square" rtlCol="0">
            <a:spAutoFit/>
          </a:bodyPr>
          <a:lstStyle/>
          <a:p>
            <a:r>
              <a:rPr lang="ar-MA" sz="8000" b="1" dirty="0">
                <a:solidFill>
                  <a:srgbClr val="0097B2"/>
                </a:solidFill>
              </a:rPr>
              <a:t>5</a:t>
            </a:r>
            <a:endParaRPr lang="fr-FR" sz="8000" b="1" dirty="0">
              <a:solidFill>
                <a:srgbClr val="0097B2"/>
              </a:solidFill>
            </a:endParaRPr>
          </a:p>
        </p:txBody>
      </p:sp>
      <p:sp>
        <p:nvSpPr>
          <p:cNvPr id="16" name="ZoneTexte 15">
            <a:extLst>
              <a:ext uri="{FF2B5EF4-FFF2-40B4-BE49-F238E27FC236}">
                <a16:creationId xmlns:a16="http://schemas.microsoft.com/office/drawing/2014/main" id="{403ED320-3B6F-864A-AC3D-894A122DDCF8}"/>
              </a:ext>
            </a:extLst>
          </p:cNvPr>
          <p:cNvSpPr txBox="1"/>
          <p:nvPr/>
        </p:nvSpPr>
        <p:spPr>
          <a:xfrm>
            <a:off x="6235985" y="5861502"/>
            <a:ext cx="1011772" cy="1323439"/>
          </a:xfrm>
          <a:prstGeom prst="rect">
            <a:avLst/>
          </a:prstGeom>
          <a:noFill/>
        </p:spPr>
        <p:txBody>
          <a:bodyPr wrap="square" rtlCol="0">
            <a:spAutoFit/>
          </a:bodyPr>
          <a:lstStyle/>
          <a:p>
            <a:r>
              <a:rPr lang="ar-SA" sz="8000" b="1" dirty="0"/>
              <a:t>.</a:t>
            </a:r>
            <a:endParaRPr lang="fr-FR" sz="8000" b="1" dirty="0"/>
          </a:p>
        </p:txBody>
      </p:sp>
      <p:sp>
        <p:nvSpPr>
          <p:cNvPr id="18" name="ZoneTexte 17">
            <a:extLst>
              <a:ext uri="{FF2B5EF4-FFF2-40B4-BE49-F238E27FC236}">
                <a16:creationId xmlns:a16="http://schemas.microsoft.com/office/drawing/2014/main" id="{72B4B9C8-BFB4-309D-99C4-6934DEDCA908}"/>
              </a:ext>
            </a:extLst>
          </p:cNvPr>
          <p:cNvSpPr txBox="1"/>
          <p:nvPr/>
        </p:nvSpPr>
        <p:spPr>
          <a:xfrm>
            <a:off x="8534401" y="5872779"/>
            <a:ext cx="1011772" cy="1323439"/>
          </a:xfrm>
          <a:prstGeom prst="rect">
            <a:avLst/>
          </a:prstGeom>
          <a:noFill/>
        </p:spPr>
        <p:txBody>
          <a:bodyPr wrap="square" rtlCol="0">
            <a:spAutoFit/>
          </a:bodyPr>
          <a:lstStyle/>
          <a:p>
            <a:r>
              <a:rPr lang="ar-SA" sz="8000" b="1" dirty="0"/>
              <a:t>.</a:t>
            </a:r>
            <a:endParaRPr lang="fr-FR" sz="8000" b="1" dirty="0"/>
          </a:p>
        </p:txBody>
      </p:sp>
      <p:cxnSp>
        <p:nvCxnSpPr>
          <p:cNvPr id="21" name="Connecteur droit 20">
            <a:extLst>
              <a:ext uri="{FF2B5EF4-FFF2-40B4-BE49-F238E27FC236}">
                <a16:creationId xmlns:a16="http://schemas.microsoft.com/office/drawing/2014/main" id="{DD607EC4-D04A-A83B-99C1-2F3380ABF120}"/>
              </a:ext>
            </a:extLst>
          </p:cNvPr>
          <p:cNvCxnSpPr>
            <a:cxnSpLocks/>
          </p:cNvCxnSpPr>
          <p:nvPr/>
        </p:nvCxnSpPr>
        <p:spPr>
          <a:xfrm flipH="1">
            <a:off x="6629401" y="5677704"/>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D6715F56-64E9-D6AD-D100-66BDC2981905}"/>
              </a:ext>
            </a:extLst>
          </p:cNvPr>
          <p:cNvSpPr txBox="1"/>
          <p:nvPr/>
        </p:nvSpPr>
        <p:spPr>
          <a:xfrm>
            <a:off x="7522629" y="4320593"/>
            <a:ext cx="1011772" cy="1323439"/>
          </a:xfrm>
          <a:prstGeom prst="rect">
            <a:avLst/>
          </a:prstGeom>
          <a:noFill/>
        </p:spPr>
        <p:txBody>
          <a:bodyPr wrap="square" rtlCol="0">
            <a:spAutoFit/>
          </a:bodyPr>
          <a:lstStyle/>
          <a:p>
            <a:r>
              <a:rPr lang="ar-MA" sz="8000" b="1" dirty="0">
                <a:solidFill>
                  <a:srgbClr val="0097B2"/>
                </a:solidFill>
              </a:rPr>
              <a:t>4</a:t>
            </a:r>
            <a:endParaRPr lang="fr-FR" sz="8000" b="1" dirty="0">
              <a:solidFill>
                <a:srgbClr val="0097B2"/>
              </a:solidFill>
            </a:endParaRPr>
          </a:p>
        </p:txBody>
      </p:sp>
      <p:sp>
        <p:nvSpPr>
          <p:cNvPr id="9" name="ZoneTexte 8">
            <a:extLst>
              <a:ext uri="{FF2B5EF4-FFF2-40B4-BE49-F238E27FC236}">
                <a16:creationId xmlns:a16="http://schemas.microsoft.com/office/drawing/2014/main" id="{6A3FCA3B-D3C5-DE16-5824-2088EA068B34}"/>
              </a:ext>
            </a:extLst>
          </p:cNvPr>
          <p:cNvSpPr txBox="1"/>
          <p:nvPr/>
        </p:nvSpPr>
        <p:spPr>
          <a:xfrm>
            <a:off x="8529322" y="6896100"/>
            <a:ext cx="1011772" cy="1323439"/>
          </a:xfrm>
          <a:prstGeom prst="rect">
            <a:avLst/>
          </a:prstGeom>
          <a:noFill/>
        </p:spPr>
        <p:txBody>
          <a:bodyPr wrap="square" rtlCol="0">
            <a:spAutoFit/>
          </a:bodyPr>
          <a:lstStyle/>
          <a:p>
            <a:r>
              <a:rPr lang="ar-SA" sz="8000" b="1" dirty="0"/>
              <a:t>.</a:t>
            </a:r>
            <a:endParaRPr lang="fr-FR" sz="8000" b="1" dirty="0"/>
          </a:p>
        </p:txBody>
      </p:sp>
      <p:sp>
        <p:nvSpPr>
          <p:cNvPr id="11" name="ZoneTexte 10">
            <a:extLst>
              <a:ext uri="{FF2B5EF4-FFF2-40B4-BE49-F238E27FC236}">
                <a16:creationId xmlns:a16="http://schemas.microsoft.com/office/drawing/2014/main" id="{FF4D1F4F-C257-CDE5-47F6-BF488E390749}"/>
              </a:ext>
            </a:extLst>
          </p:cNvPr>
          <p:cNvSpPr txBox="1"/>
          <p:nvPr/>
        </p:nvSpPr>
        <p:spPr>
          <a:xfrm>
            <a:off x="7296927" y="6916519"/>
            <a:ext cx="1011772" cy="1323439"/>
          </a:xfrm>
          <a:prstGeom prst="rect">
            <a:avLst/>
          </a:prstGeom>
          <a:noFill/>
        </p:spPr>
        <p:txBody>
          <a:bodyPr wrap="square" rtlCol="0">
            <a:spAutoFit/>
          </a:bodyPr>
          <a:lstStyle/>
          <a:p>
            <a:r>
              <a:rPr lang="ar-SA" sz="8000" b="1" dirty="0"/>
              <a:t>.</a:t>
            </a:r>
            <a:endParaRPr lang="fr-FR" sz="8000" b="1" dirty="0"/>
          </a:p>
        </p:txBody>
      </p:sp>
      <p:sp>
        <p:nvSpPr>
          <p:cNvPr id="13" name="ZoneTexte 12">
            <a:extLst>
              <a:ext uri="{FF2B5EF4-FFF2-40B4-BE49-F238E27FC236}">
                <a16:creationId xmlns:a16="http://schemas.microsoft.com/office/drawing/2014/main" id="{E98AAFC0-8638-52F3-F9EE-6B023A30AC66}"/>
              </a:ext>
            </a:extLst>
          </p:cNvPr>
          <p:cNvSpPr txBox="1"/>
          <p:nvPr/>
        </p:nvSpPr>
        <p:spPr>
          <a:xfrm>
            <a:off x="6241064" y="6916519"/>
            <a:ext cx="1011772" cy="1323439"/>
          </a:xfrm>
          <a:prstGeom prst="rect">
            <a:avLst/>
          </a:prstGeom>
          <a:noFill/>
        </p:spPr>
        <p:txBody>
          <a:bodyPr wrap="square" rtlCol="0">
            <a:spAutoFit/>
          </a:bodyPr>
          <a:lstStyle/>
          <a:p>
            <a:r>
              <a:rPr lang="ar-SA" sz="8000" b="1" dirty="0"/>
              <a:t>.</a:t>
            </a:r>
            <a:endParaRPr lang="fr-FR" sz="8000" b="1" dirty="0"/>
          </a:p>
        </p:txBody>
      </p:sp>
      <p:cxnSp>
        <p:nvCxnSpPr>
          <p:cNvPr id="17" name="Connecteur droit 16">
            <a:extLst>
              <a:ext uri="{FF2B5EF4-FFF2-40B4-BE49-F238E27FC236}">
                <a16:creationId xmlns:a16="http://schemas.microsoft.com/office/drawing/2014/main" id="{625112C9-2129-F457-E088-45C56EE48CCB}"/>
              </a:ext>
            </a:extLst>
          </p:cNvPr>
          <p:cNvCxnSpPr>
            <a:cxnSpLocks/>
          </p:cNvCxnSpPr>
          <p:nvPr/>
        </p:nvCxnSpPr>
        <p:spPr>
          <a:xfrm flipH="1" flipV="1">
            <a:off x="5562600" y="8219539"/>
            <a:ext cx="3693871" cy="204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69F50248-836A-20E7-B536-2C869F9CDD22}"/>
              </a:ext>
            </a:extLst>
          </p:cNvPr>
          <p:cNvSpPr txBox="1"/>
          <p:nvPr/>
        </p:nvSpPr>
        <p:spPr>
          <a:xfrm>
            <a:off x="8529322" y="8286565"/>
            <a:ext cx="1011772" cy="1323439"/>
          </a:xfrm>
          <a:prstGeom prst="rect">
            <a:avLst/>
          </a:prstGeom>
          <a:noFill/>
        </p:spPr>
        <p:txBody>
          <a:bodyPr wrap="square" rtlCol="0">
            <a:spAutoFit/>
          </a:bodyPr>
          <a:lstStyle/>
          <a:p>
            <a:r>
              <a:rPr lang="ar-SA" sz="8000" b="1" dirty="0"/>
              <a:t>.</a:t>
            </a:r>
            <a:endParaRPr lang="fr-FR" sz="8000" b="1" dirty="0"/>
          </a:p>
        </p:txBody>
      </p:sp>
      <p:sp>
        <p:nvSpPr>
          <p:cNvPr id="22" name="ZoneTexte 21">
            <a:extLst>
              <a:ext uri="{FF2B5EF4-FFF2-40B4-BE49-F238E27FC236}">
                <a16:creationId xmlns:a16="http://schemas.microsoft.com/office/drawing/2014/main" id="{0AC6AC88-F2CC-D871-576E-78F7098D38D8}"/>
              </a:ext>
            </a:extLst>
          </p:cNvPr>
          <p:cNvSpPr txBox="1"/>
          <p:nvPr/>
        </p:nvSpPr>
        <p:spPr>
          <a:xfrm>
            <a:off x="7296927" y="8306984"/>
            <a:ext cx="1011772" cy="1323439"/>
          </a:xfrm>
          <a:prstGeom prst="rect">
            <a:avLst/>
          </a:prstGeom>
          <a:noFill/>
        </p:spPr>
        <p:txBody>
          <a:bodyPr wrap="square" rtlCol="0">
            <a:spAutoFit/>
          </a:bodyPr>
          <a:lstStyle/>
          <a:p>
            <a:r>
              <a:rPr lang="ar-SA" sz="8000" b="1" dirty="0"/>
              <a:t>.</a:t>
            </a:r>
            <a:endParaRPr lang="fr-FR" sz="8000" b="1" dirty="0"/>
          </a:p>
        </p:txBody>
      </p:sp>
      <p:sp>
        <p:nvSpPr>
          <p:cNvPr id="24" name="ZoneTexte 23">
            <a:extLst>
              <a:ext uri="{FF2B5EF4-FFF2-40B4-BE49-F238E27FC236}">
                <a16:creationId xmlns:a16="http://schemas.microsoft.com/office/drawing/2014/main" id="{7DCC1265-127B-C22A-EB9F-6BD295ADB682}"/>
              </a:ext>
            </a:extLst>
          </p:cNvPr>
          <p:cNvSpPr txBox="1"/>
          <p:nvPr/>
        </p:nvSpPr>
        <p:spPr>
          <a:xfrm>
            <a:off x="6241064" y="8306984"/>
            <a:ext cx="1011772" cy="1323439"/>
          </a:xfrm>
          <a:prstGeom prst="rect">
            <a:avLst/>
          </a:prstGeom>
          <a:noFill/>
        </p:spPr>
        <p:txBody>
          <a:bodyPr wrap="square" rtlCol="0">
            <a:spAutoFit/>
          </a:bodyPr>
          <a:lstStyle/>
          <a:p>
            <a:r>
              <a:rPr lang="ar-SA" sz="8000" b="1" dirty="0"/>
              <a:t>.</a:t>
            </a:r>
            <a:endParaRPr lang="fr-FR" sz="8000" b="1" dirty="0"/>
          </a:p>
        </p:txBody>
      </p:sp>
      <p:sp>
        <p:nvSpPr>
          <p:cNvPr id="19" name="ZoneTexte 18">
            <a:extLst>
              <a:ext uri="{FF2B5EF4-FFF2-40B4-BE49-F238E27FC236}">
                <a16:creationId xmlns:a16="http://schemas.microsoft.com/office/drawing/2014/main" id="{205DD5C7-FD2D-359B-605A-81047CBB4286}"/>
              </a:ext>
            </a:extLst>
          </p:cNvPr>
          <p:cNvSpPr txBox="1"/>
          <p:nvPr/>
        </p:nvSpPr>
        <p:spPr>
          <a:xfrm>
            <a:off x="4259427" y="66883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Tree>
    <p:extLst>
      <p:ext uri="{BB962C8B-B14F-4D97-AF65-F5344CB8AC3E}">
        <p14:creationId xmlns:p14="http://schemas.microsoft.com/office/powerpoint/2010/main" val="1336519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4675C-67EE-65CD-74CA-3CB5DF1765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D83DBA7-2BE5-984D-2D9B-C046649380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4E67AC-D277-8048-8F65-0DB996E8843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28CCD1-C6DF-603A-4B41-F15468943161}"/>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37C7A27-4977-50F1-CBF2-F6B78A73FCF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BF0B67B-708E-84A9-364E-5727088A04A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20A4310-C1A8-5CFC-367A-C7244698082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3E1DCE87-E24B-F448-4EA7-A0FA3BC77DA3}"/>
              </a:ext>
            </a:extLst>
          </p:cNvPr>
          <p:cNvSpPr txBox="1"/>
          <p:nvPr/>
        </p:nvSpPr>
        <p:spPr>
          <a:xfrm>
            <a:off x="5334000" y="41529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EBA1B6C8-DE2E-AD7D-0506-F4658BBF1B51}"/>
              </a:ext>
            </a:extLst>
          </p:cNvPr>
          <p:cNvSpPr txBox="1"/>
          <p:nvPr/>
        </p:nvSpPr>
        <p:spPr>
          <a:xfrm>
            <a:off x="8435697" y="3162300"/>
            <a:ext cx="1011772" cy="1323439"/>
          </a:xfrm>
          <a:prstGeom prst="rect">
            <a:avLst/>
          </a:prstGeom>
          <a:noFill/>
        </p:spPr>
        <p:txBody>
          <a:bodyPr wrap="square" rtlCol="0">
            <a:spAutoFit/>
          </a:bodyPr>
          <a:lstStyle/>
          <a:p>
            <a:r>
              <a:rPr lang="ar-MA" sz="8000" b="1" dirty="0">
                <a:solidFill>
                  <a:srgbClr val="C00000"/>
                </a:solidFill>
              </a:rPr>
              <a:t>7</a:t>
            </a:r>
            <a:endParaRPr lang="fr-FR" sz="8000" b="1" dirty="0">
              <a:solidFill>
                <a:srgbClr val="C00000"/>
              </a:solidFill>
            </a:endParaRPr>
          </a:p>
        </p:txBody>
      </p:sp>
      <p:sp>
        <p:nvSpPr>
          <p:cNvPr id="10" name="ZoneTexte 9">
            <a:extLst>
              <a:ext uri="{FF2B5EF4-FFF2-40B4-BE49-F238E27FC236}">
                <a16:creationId xmlns:a16="http://schemas.microsoft.com/office/drawing/2014/main" id="{1D800A4A-22BC-2CD2-3A64-ED593B14D1EA}"/>
              </a:ext>
            </a:extLst>
          </p:cNvPr>
          <p:cNvSpPr txBox="1"/>
          <p:nvPr/>
        </p:nvSpPr>
        <p:spPr>
          <a:xfrm>
            <a:off x="8437029" y="4323560"/>
            <a:ext cx="1011772" cy="1323439"/>
          </a:xfrm>
          <a:prstGeom prst="rect">
            <a:avLst/>
          </a:prstGeom>
          <a:noFill/>
        </p:spPr>
        <p:txBody>
          <a:bodyPr wrap="square" rtlCol="0">
            <a:spAutoFit/>
          </a:bodyPr>
          <a:lstStyle/>
          <a:p>
            <a:r>
              <a:rPr lang="ar-MA" sz="8000" b="1" dirty="0">
                <a:solidFill>
                  <a:srgbClr val="C00000"/>
                </a:solidFill>
              </a:rPr>
              <a:t>9</a:t>
            </a:r>
            <a:endParaRPr lang="fr-FR" sz="8000" b="1" dirty="0">
              <a:solidFill>
                <a:srgbClr val="C00000"/>
              </a:solidFill>
            </a:endParaRPr>
          </a:p>
        </p:txBody>
      </p:sp>
      <p:sp>
        <p:nvSpPr>
          <p:cNvPr id="12" name="ZoneTexte 11">
            <a:extLst>
              <a:ext uri="{FF2B5EF4-FFF2-40B4-BE49-F238E27FC236}">
                <a16:creationId xmlns:a16="http://schemas.microsoft.com/office/drawing/2014/main" id="{46405E85-836C-060F-72B2-46920E96399E}"/>
              </a:ext>
            </a:extLst>
          </p:cNvPr>
          <p:cNvSpPr txBox="1"/>
          <p:nvPr/>
        </p:nvSpPr>
        <p:spPr>
          <a:xfrm>
            <a:off x="7242678" y="5875222"/>
            <a:ext cx="1011772" cy="1323439"/>
          </a:xfrm>
          <a:prstGeom prst="rect">
            <a:avLst/>
          </a:prstGeom>
          <a:noFill/>
        </p:spPr>
        <p:txBody>
          <a:bodyPr wrap="square" rtlCol="0">
            <a:spAutoFit/>
          </a:bodyPr>
          <a:lstStyle/>
          <a:p>
            <a:r>
              <a:rPr lang="ar-MA" sz="8000" b="1" dirty="0">
                <a:solidFill>
                  <a:srgbClr val="00B050"/>
                </a:solidFill>
              </a:rPr>
              <a:t>1</a:t>
            </a:r>
            <a:endParaRPr lang="fr-FR" sz="8000" b="1" dirty="0">
              <a:solidFill>
                <a:srgbClr val="00B050"/>
              </a:solidFill>
            </a:endParaRPr>
          </a:p>
        </p:txBody>
      </p:sp>
      <p:sp>
        <p:nvSpPr>
          <p:cNvPr id="14" name="ZoneTexte 13">
            <a:extLst>
              <a:ext uri="{FF2B5EF4-FFF2-40B4-BE49-F238E27FC236}">
                <a16:creationId xmlns:a16="http://schemas.microsoft.com/office/drawing/2014/main" id="{C222A0C6-C026-A961-3010-C2C55132E893}"/>
              </a:ext>
            </a:extLst>
          </p:cNvPr>
          <p:cNvSpPr txBox="1"/>
          <p:nvPr/>
        </p:nvSpPr>
        <p:spPr>
          <a:xfrm>
            <a:off x="7522629" y="3162300"/>
            <a:ext cx="1011772" cy="1323439"/>
          </a:xfrm>
          <a:prstGeom prst="rect">
            <a:avLst/>
          </a:prstGeom>
          <a:noFill/>
        </p:spPr>
        <p:txBody>
          <a:bodyPr wrap="square" rtlCol="0">
            <a:spAutoFit/>
          </a:bodyPr>
          <a:lstStyle/>
          <a:p>
            <a:r>
              <a:rPr lang="ar-MA" sz="8000" b="1" dirty="0">
                <a:solidFill>
                  <a:srgbClr val="0097B2"/>
                </a:solidFill>
              </a:rPr>
              <a:t>5</a:t>
            </a:r>
            <a:endParaRPr lang="fr-FR" sz="8000" b="1" dirty="0">
              <a:solidFill>
                <a:srgbClr val="0097B2"/>
              </a:solidFill>
            </a:endParaRPr>
          </a:p>
        </p:txBody>
      </p:sp>
      <p:sp>
        <p:nvSpPr>
          <p:cNvPr id="16" name="ZoneTexte 15">
            <a:extLst>
              <a:ext uri="{FF2B5EF4-FFF2-40B4-BE49-F238E27FC236}">
                <a16:creationId xmlns:a16="http://schemas.microsoft.com/office/drawing/2014/main" id="{B9321E0A-E20C-0BAD-3E4A-776D4F69D0E4}"/>
              </a:ext>
            </a:extLst>
          </p:cNvPr>
          <p:cNvSpPr txBox="1"/>
          <p:nvPr/>
        </p:nvSpPr>
        <p:spPr>
          <a:xfrm>
            <a:off x="6235985" y="5861502"/>
            <a:ext cx="1011772" cy="1323439"/>
          </a:xfrm>
          <a:prstGeom prst="rect">
            <a:avLst/>
          </a:prstGeom>
          <a:noFill/>
        </p:spPr>
        <p:txBody>
          <a:bodyPr wrap="square" rtlCol="0">
            <a:spAutoFit/>
          </a:bodyPr>
          <a:lstStyle/>
          <a:p>
            <a:r>
              <a:rPr lang="ar-MA" sz="8000" b="1" dirty="0">
                <a:solidFill>
                  <a:srgbClr val="00B050"/>
                </a:solidFill>
              </a:rPr>
              <a:t>5</a:t>
            </a:r>
            <a:endParaRPr lang="fr-FR" sz="8000" b="1" dirty="0">
              <a:solidFill>
                <a:srgbClr val="00B050"/>
              </a:solidFill>
            </a:endParaRPr>
          </a:p>
        </p:txBody>
      </p:sp>
      <p:sp>
        <p:nvSpPr>
          <p:cNvPr id="18" name="ZoneTexte 17">
            <a:extLst>
              <a:ext uri="{FF2B5EF4-FFF2-40B4-BE49-F238E27FC236}">
                <a16:creationId xmlns:a16="http://schemas.microsoft.com/office/drawing/2014/main" id="{1D068D13-A71E-FABB-B71B-6DE5B96A2FA1}"/>
              </a:ext>
            </a:extLst>
          </p:cNvPr>
          <p:cNvSpPr txBox="1"/>
          <p:nvPr/>
        </p:nvSpPr>
        <p:spPr>
          <a:xfrm>
            <a:off x="8534401" y="5872779"/>
            <a:ext cx="1011772" cy="1323439"/>
          </a:xfrm>
          <a:prstGeom prst="rect">
            <a:avLst/>
          </a:prstGeom>
          <a:noFill/>
          <a:ln>
            <a:solidFill>
              <a:schemeClr val="bg1"/>
            </a:solidFill>
          </a:ln>
        </p:spPr>
        <p:txBody>
          <a:bodyPr wrap="square" rtlCol="0">
            <a:spAutoFit/>
          </a:bodyPr>
          <a:lstStyle/>
          <a:p>
            <a:r>
              <a:rPr lang="ar-MA" sz="8000" b="1" dirty="0">
                <a:solidFill>
                  <a:srgbClr val="00B050"/>
                </a:solidFill>
              </a:rPr>
              <a:t>3</a:t>
            </a:r>
            <a:endParaRPr lang="fr-FR" sz="8000" b="1" dirty="0">
              <a:solidFill>
                <a:srgbClr val="00B050"/>
              </a:solidFill>
            </a:endParaRPr>
          </a:p>
        </p:txBody>
      </p:sp>
      <p:cxnSp>
        <p:nvCxnSpPr>
          <p:cNvPr id="21" name="Connecteur droit 20">
            <a:extLst>
              <a:ext uri="{FF2B5EF4-FFF2-40B4-BE49-F238E27FC236}">
                <a16:creationId xmlns:a16="http://schemas.microsoft.com/office/drawing/2014/main" id="{12029EA3-2658-04FB-22D6-A7E24C3E92E3}"/>
              </a:ext>
            </a:extLst>
          </p:cNvPr>
          <p:cNvCxnSpPr>
            <a:cxnSpLocks/>
          </p:cNvCxnSpPr>
          <p:nvPr/>
        </p:nvCxnSpPr>
        <p:spPr>
          <a:xfrm flipH="1">
            <a:off x="6629401" y="5677704"/>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2ACB4CF5-8F48-0F42-F2D5-3F266F3A4BD7}"/>
              </a:ext>
            </a:extLst>
          </p:cNvPr>
          <p:cNvSpPr txBox="1"/>
          <p:nvPr/>
        </p:nvSpPr>
        <p:spPr>
          <a:xfrm>
            <a:off x="7522629" y="4320593"/>
            <a:ext cx="1011772" cy="1323439"/>
          </a:xfrm>
          <a:prstGeom prst="rect">
            <a:avLst/>
          </a:prstGeom>
          <a:noFill/>
        </p:spPr>
        <p:txBody>
          <a:bodyPr wrap="square" rtlCol="0">
            <a:spAutoFit/>
          </a:bodyPr>
          <a:lstStyle/>
          <a:p>
            <a:r>
              <a:rPr lang="ar-MA" sz="8000" b="1" dirty="0">
                <a:solidFill>
                  <a:srgbClr val="0097B2"/>
                </a:solidFill>
              </a:rPr>
              <a:t>4</a:t>
            </a:r>
            <a:endParaRPr lang="fr-FR" sz="8000" b="1" dirty="0">
              <a:solidFill>
                <a:srgbClr val="0097B2"/>
              </a:solidFill>
            </a:endParaRPr>
          </a:p>
        </p:txBody>
      </p:sp>
      <p:sp>
        <p:nvSpPr>
          <p:cNvPr id="9" name="ZoneTexte 8">
            <a:extLst>
              <a:ext uri="{FF2B5EF4-FFF2-40B4-BE49-F238E27FC236}">
                <a16:creationId xmlns:a16="http://schemas.microsoft.com/office/drawing/2014/main" id="{6CA0A2F2-FDC4-69BD-8D90-15BA32E8BD6E}"/>
              </a:ext>
            </a:extLst>
          </p:cNvPr>
          <p:cNvSpPr txBox="1"/>
          <p:nvPr/>
        </p:nvSpPr>
        <p:spPr>
          <a:xfrm>
            <a:off x="8529322" y="6896100"/>
            <a:ext cx="1011772" cy="1323439"/>
          </a:xfrm>
          <a:prstGeom prst="rect">
            <a:avLst/>
          </a:prstGeom>
          <a:noFill/>
        </p:spPr>
        <p:txBody>
          <a:bodyPr wrap="square" rtlCol="0">
            <a:spAutoFit/>
          </a:bodyPr>
          <a:lstStyle/>
          <a:p>
            <a:r>
              <a:rPr lang="ar-MA" sz="8000" b="1" dirty="0">
                <a:solidFill>
                  <a:srgbClr val="FF0000"/>
                </a:solidFill>
              </a:rPr>
              <a:t>0</a:t>
            </a:r>
            <a:endParaRPr lang="fr-FR" sz="8000" b="1" dirty="0">
              <a:solidFill>
                <a:srgbClr val="FF0000"/>
              </a:solidFill>
            </a:endParaRPr>
          </a:p>
        </p:txBody>
      </p:sp>
      <p:sp>
        <p:nvSpPr>
          <p:cNvPr id="11" name="ZoneTexte 10">
            <a:extLst>
              <a:ext uri="{FF2B5EF4-FFF2-40B4-BE49-F238E27FC236}">
                <a16:creationId xmlns:a16="http://schemas.microsoft.com/office/drawing/2014/main" id="{A9A57FD1-25BD-1C42-4468-8EA11D5C969F}"/>
              </a:ext>
            </a:extLst>
          </p:cNvPr>
          <p:cNvSpPr txBox="1"/>
          <p:nvPr/>
        </p:nvSpPr>
        <p:spPr>
          <a:xfrm>
            <a:off x="7296927" y="6916519"/>
            <a:ext cx="1011772" cy="1323439"/>
          </a:xfrm>
          <a:prstGeom prst="rect">
            <a:avLst/>
          </a:prstGeom>
          <a:noFill/>
        </p:spPr>
        <p:txBody>
          <a:bodyPr wrap="square" rtlCol="0">
            <a:spAutoFit/>
          </a:bodyPr>
          <a:lstStyle/>
          <a:p>
            <a:r>
              <a:rPr lang="ar-MA" sz="8000" b="1" dirty="0">
                <a:solidFill>
                  <a:srgbClr val="FF0000"/>
                </a:solidFill>
              </a:rPr>
              <a:t>8</a:t>
            </a:r>
            <a:endParaRPr lang="fr-FR" sz="8000" b="1" dirty="0">
              <a:solidFill>
                <a:srgbClr val="FF0000"/>
              </a:solidFill>
            </a:endParaRPr>
          </a:p>
        </p:txBody>
      </p:sp>
      <p:sp>
        <p:nvSpPr>
          <p:cNvPr id="13" name="ZoneTexte 12">
            <a:extLst>
              <a:ext uri="{FF2B5EF4-FFF2-40B4-BE49-F238E27FC236}">
                <a16:creationId xmlns:a16="http://schemas.microsoft.com/office/drawing/2014/main" id="{02D3CEFF-3529-13BC-384A-8779B186658C}"/>
              </a:ext>
            </a:extLst>
          </p:cNvPr>
          <p:cNvSpPr txBox="1"/>
          <p:nvPr/>
        </p:nvSpPr>
        <p:spPr>
          <a:xfrm>
            <a:off x="6241064" y="6916519"/>
            <a:ext cx="1011772" cy="1323439"/>
          </a:xfrm>
          <a:prstGeom prst="rect">
            <a:avLst/>
          </a:prstGeom>
          <a:noFill/>
        </p:spPr>
        <p:txBody>
          <a:bodyPr wrap="square" rtlCol="0">
            <a:spAutoFit/>
          </a:bodyPr>
          <a:lstStyle/>
          <a:p>
            <a:r>
              <a:rPr lang="ar-MA" sz="8000" b="1" dirty="0">
                <a:solidFill>
                  <a:srgbClr val="FF0000"/>
                </a:solidFill>
              </a:rPr>
              <a:t>2</a:t>
            </a:r>
            <a:endParaRPr lang="fr-FR" sz="8000" b="1" dirty="0">
              <a:solidFill>
                <a:srgbClr val="FF0000"/>
              </a:solidFill>
            </a:endParaRPr>
          </a:p>
        </p:txBody>
      </p:sp>
      <p:cxnSp>
        <p:nvCxnSpPr>
          <p:cNvPr id="17" name="Connecteur droit 16">
            <a:extLst>
              <a:ext uri="{FF2B5EF4-FFF2-40B4-BE49-F238E27FC236}">
                <a16:creationId xmlns:a16="http://schemas.microsoft.com/office/drawing/2014/main" id="{066C1BCB-9A44-427B-FD14-22452E2A4219}"/>
              </a:ext>
            </a:extLst>
          </p:cNvPr>
          <p:cNvCxnSpPr>
            <a:cxnSpLocks/>
          </p:cNvCxnSpPr>
          <p:nvPr/>
        </p:nvCxnSpPr>
        <p:spPr>
          <a:xfrm flipH="1" flipV="1">
            <a:off x="5562600" y="8219539"/>
            <a:ext cx="3693871" cy="204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2F1D4371-7B6E-8023-6CA9-EC2CE5AD2D9C}"/>
              </a:ext>
            </a:extLst>
          </p:cNvPr>
          <p:cNvSpPr txBox="1"/>
          <p:nvPr/>
        </p:nvSpPr>
        <p:spPr>
          <a:xfrm>
            <a:off x="8529322" y="8286565"/>
            <a:ext cx="1011772" cy="1323439"/>
          </a:xfrm>
          <a:prstGeom prst="rect">
            <a:avLst/>
          </a:prstGeom>
          <a:noFill/>
        </p:spPr>
        <p:txBody>
          <a:bodyPr wrap="square" rtlCol="0">
            <a:spAutoFit/>
          </a:bodyPr>
          <a:lstStyle/>
          <a:p>
            <a:r>
              <a:rPr lang="ar-MA" sz="8000" b="1" dirty="0"/>
              <a:t>3</a:t>
            </a:r>
            <a:endParaRPr lang="fr-FR" sz="8000" b="1" dirty="0"/>
          </a:p>
        </p:txBody>
      </p:sp>
      <p:sp>
        <p:nvSpPr>
          <p:cNvPr id="22" name="ZoneTexte 21">
            <a:extLst>
              <a:ext uri="{FF2B5EF4-FFF2-40B4-BE49-F238E27FC236}">
                <a16:creationId xmlns:a16="http://schemas.microsoft.com/office/drawing/2014/main" id="{54F560AF-6BD8-A2AB-C1C1-77D5D43D927C}"/>
              </a:ext>
            </a:extLst>
          </p:cNvPr>
          <p:cNvSpPr txBox="1"/>
          <p:nvPr/>
        </p:nvSpPr>
        <p:spPr>
          <a:xfrm>
            <a:off x="7296927" y="8306984"/>
            <a:ext cx="1011772" cy="1323439"/>
          </a:xfrm>
          <a:prstGeom prst="rect">
            <a:avLst/>
          </a:prstGeom>
          <a:noFill/>
        </p:spPr>
        <p:txBody>
          <a:bodyPr wrap="square" rtlCol="0">
            <a:spAutoFit/>
          </a:bodyPr>
          <a:lstStyle/>
          <a:p>
            <a:r>
              <a:rPr lang="ar-MA" sz="8000" b="1" dirty="0"/>
              <a:t>9</a:t>
            </a:r>
            <a:endParaRPr lang="fr-FR" sz="8000" b="1" dirty="0"/>
          </a:p>
        </p:txBody>
      </p:sp>
      <p:sp>
        <p:nvSpPr>
          <p:cNvPr id="24" name="ZoneTexte 23">
            <a:extLst>
              <a:ext uri="{FF2B5EF4-FFF2-40B4-BE49-F238E27FC236}">
                <a16:creationId xmlns:a16="http://schemas.microsoft.com/office/drawing/2014/main" id="{432E0E10-0F91-F7AE-B07E-3616AE95609B}"/>
              </a:ext>
            </a:extLst>
          </p:cNvPr>
          <p:cNvSpPr txBox="1"/>
          <p:nvPr/>
        </p:nvSpPr>
        <p:spPr>
          <a:xfrm>
            <a:off x="6241064" y="8306984"/>
            <a:ext cx="1011772" cy="1323439"/>
          </a:xfrm>
          <a:prstGeom prst="rect">
            <a:avLst/>
          </a:prstGeom>
          <a:noFill/>
        </p:spPr>
        <p:txBody>
          <a:bodyPr wrap="square" rtlCol="0">
            <a:spAutoFit/>
          </a:bodyPr>
          <a:lstStyle/>
          <a:p>
            <a:r>
              <a:rPr lang="ar-MA" sz="8000" b="1" dirty="0"/>
              <a:t>7</a:t>
            </a:r>
            <a:endParaRPr lang="fr-FR" sz="8000" b="1" dirty="0"/>
          </a:p>
        </p:txBody>
      </p:sp>
      <p:pic>
        <p:nvPicPr>
          <p:cNvPr id="19" name="Image 18" descr="Une image contenant dessin humoristique, Dessin d’enfant, clipart, Dessin animé&#10;&#10;Le contenu généré par l’IA peut être incorrect.">
            <a:extLst>
              <a:ext uri="{FF2B5EF4-FFF2-40B4-BE49-F238E27FC236}">
                <a16:creationId xmlns:a16="http://schemas.microsoft.com/office/drawing/2014/main" id="{B985AA49-9B51-B4B4-872B-C9B4D53D63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184559"/>
            <a:ext cx="1148959" cy="821798"/>
          </a:xfrm>
          <a:prstGeom prst="rect">
            <a:avLst/>
          </a:prstGeom>
        </p:spPr>
      </p:pic>
      <p:sp>
        <p:nvSpPr>
          <p:cNvPr id="25" name="ZoneTexte 24">
            <a:extLst>
              <a:ext uri="{FF2B5EF4-FFF2-40B4-BE49-F238E27FC236}">
                <a16:creationId xmlns:a16="http://schemas.microsoft.com/office/drawing/2014/main" id="{5A88DE69-6A62-A49A-A24E-3BDDBCED73B6}"/>
              </a:ext>
            </a:extLst>
          </p:cNvPr>
          <p:cNvSpPr txBox="1"/>
          <p:nvPr/>
        </p:nvSpPr>
        <p:spPr>
          <a:xfrm>
            <a:off x="7497073" y="2956761"/>
            <a:ext cx="600036" cy="646331"/>
          </a:xfrm>
          <a:prstGeom prst="rect">
            <a:avLst/>
          </a:prstGeom>
          <a:noFill/>
        </p:spPr>
        <p:txBody>
          <a:bodyPr wrap="square" rtlCol="0">
            <a:spAutoFit/>
          </a:bodyPr>
          <a:lstStyle/>
          <a:p>
            <a:r>
              <a:rPr lang="ar-MA" sz="3600" b="1" dirty="0">
                <a:solidFill>
                  <a:srgbClr val="00B050"/>
                </a:solidFill>
              </a:rPr>
              <a:t>6</a:t>
            </a:r>
            <a:endParaRPr lang="fr-FR" sz="2400" b="1" dirty="0">
              <a:solidFill>
                <a:srgbClr val="00B050"/>
              </a:solidFill>
            </a:endParaRPr>
          </a:p>
        </p:txBody>
      </p:sp>
      <p:cxnSp>
        <p:nvCxnSpPr>
          <p:cNvPr id="28" name="Connecteur droit avec flèche 27">
            <a:extLst>
              <a:ext uri="{FF2B5EF4-FFF2-40B4-BE49-F238E27FC236}">
                <a16:creationId xmlns:a16="http://schemas.microsoft.com/office/drawing/2014/main" id="{BAD0CBFA-CA1F-90D9-D6E6-37D401396C92}"/>
              </a:ext>
            </a:extLst>
          </p:cNvPr>
          <p:cNvCxnSpPr/>
          <p:nvPr/>
        </p:nvCxnSpPr>
        <p:spPr>
          <a:xfrm flipV="1">
            <a:off x="8839200" y="4102269"/>
            <a:ext cx="0" cy="507831"/>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B184D10F-2666-D98D-55A9-8EC795F4B161}"/>
              </a:ext>
            </a:extLst>
          </p:cNvPr>
          <p:cNvCxnSpPr>
            <a:cxnSpLocks/>
          </p:cNvCxnSpPr>
          <p:nvPr/>
        </p:nvCxnSpPr>
        <p:spPr>
          <a:xfrm flipH="1" flipV="1">
            <a:off x="7957846" y="4090647"/>
            <a:ext cx="679847" cy="46286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EF3B6A57-0A7E-EC4D-3102-2CA5D6977F6E}"/>
              </a:ext>
            </a:extLst>
          </p:cNvPr>
          <p:cNvCxnSpPr>
            <a:cxnSpLocks/>
          </p:cNvCxnSpPr>
          <p:nvPr/>
        </p:nvCxnSpPr>
        <p:spPr>
          <a:xfrm flipV="1">
            <a:off x="7885328" y="4095756"/>
            <a:ext cx="0" cy="5078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F511E74B-0DB5-CE6C-C059-AE1FBC1F4CED}"/>
              </a:ext>
            </a:extLst>
          </p:cNvPr>
          <p:cNvCxnSpPr>
            <a:cxnSpLocks/>
          </p:cNvCxnSpPr>
          <p:nvPr/>
        </p:nvCxnSpPr>
        <p:spPr>
          <a:xfrm flipV="1">
            <a:off x="7956514" y="4147627"/>
            <a:ext cx="859370" cy="5151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125D05D8-9511-C086-0646-27E05DC68A78}"/>
              </a:ext>
            </a:extLst>
          </p:cNvPr>
          <p:cNvSpPr txBox="1"/>
          <p:nvPr/>
        </p:nvSpPr>
        <p:spPr>
          <a:xfrm>
            <a:off x="7137704" y="3128210"/>
            <a:ext cx="600036" cy="646331"/>
          </a:xfrm>
          <a:prstGeom prst="rect">
            <a:avLst/>
          </a:prstGeom>
          <a:noFill/>
        </p:spPr>
        <p:txBody>
          <a:bodyPr wrap="square" rtlCol="0">
            <a:spAutoFit/>
          </a:bodyPr>
          <a:lstStyle/>
          <a:p>
            <a:r>
              <a:rPr lang="ar-MA" sz="3600" b="1" dirty="0">
                <a:solidFill>
                  <a:srgbClr val="FF0000"/>
                </a:solidFill>
              </a:rPr>
              <a:t>2</a:t>
            </a:r>
            <a:endParaRPr lang="fr-FR" sz="2400" b="1" dirty="0">
              <a:solidFill>
                <a:srgbClr val="FF0000"/>
              </a:solidFill>
            </a:endParaRPr>
          </a:p>
        </p:txBody>
      </p:sp>
      <p:sp>
        <p:nvSpPr>
          <p:cNvPr id="32" name="ZoneTexte 31">
            <a:extLst>
              <a:ext uri="{FF2B5EF4-FFF2-40B4-BE49-F238E27FC236}">
                <a16:creationId xmlns:a16="http://schemas.microsoft.com/office/drawing/2014/main" id="{C8FDF85B-57B2-DFD8-A3EC-3999CE20662C}"/>
              </a:ext>
            </a:extLst>
          </p:cNvPr>
          <p:cNvSpPr txBox="1"/>
          <p:nvPr/>
        </p:nvSpPr>
        <p:spPr>
          <a:xfrm>
            <a:off x="5364576" y="6926728"/>
            <a:ext cx="1011772" cy="1323439"/>
          </a:xfrm>
          <a:prstGeom prst="rect">
            <a:avLst/>
          </a:prstGeom>
          <a:noFill/>
        </p:spPr>
        <p:txBody>
          <a:bodyPr wrap="square" rtlCol="0">
            <a:spAutoFit/>
          </a:bodyPr>
          <a:lstStyle/>
          <a:p>
            <a:r>
              <a:rPr lang="ar-MA" sz="8000" b="1" dirty="0">
                <a:solidFill>
                  <a:srgbClr val="FF0000"/>
                </a:solidFill>
              </a:rPr>
              <a:t>2</a:t>
            </a:r>
            <a:endParaRPr lang="fr-FR" sz="8000" b="1" dirty="0">
              <a:solidFill>
                <a:srgbClr val="FF0000"/>
              </a:solidFill>
            </a:endParaRPr>
          </a:p>
        </p:txBody>
      </p:sp>
      <p:sp>
        <p:nvSpPr>
          <p:cNvPr id="33" name="ZoneTexte 32">
            <a:extLst>
              <a:ext uri="{FF2B5EF4-FFF2-40B4-BE49-F238E27FC236}">
                <a16:creationId xmlns:a16="http://schemas.microsoft.com/office/drawing/2014/main" id="{95EF59C4-A46A-C878-610C-73CA230F8360}"/>
              </a:ext>
            </a:extLst>
          </p:cNvPr>
          <p:cNvSpPr txBox="1"/>
          <p:nvPr/>
        </p:nvSpPr>
        <p:spPr>
          <a:xfrm>
            <a:off x="5364576" y="8315861"/>
            <a:ext cx="1011772" cy="1323439"/>
          </a:xfrm>
          <a:prstGeom prst="rect">
            <a:avLst/>
          </a:prstGeom>
          <a:noFill/>
        </p:spPr>
        <p:txBody>
          <a:bodyPr wrap="square" rtlCol="0">
            <a:spAutoFit/>
          </a:bodyPr>
          <a:lstStyle/>
          <a:p>
            <a:r>
              <a:rPr lang="ar-MA" sz="8000" b="1" dirty="0"/>
              <a:t>2</a:t>
            </a:r>
            <a:endParaRPr lang="fr-FR" sz="8000" b="1" dirty="0"/>
          </a:p>
        </p:txBody>
      </p:sp>
      <p:sp>
        <p:nvSpPr>
          <p:cNvPr id="34" name="ZoneTexte 33">
            <a:extLst>
              <a:ext uri="{FF2B5EF4-FFF2-40B4-BE49-F238E27FC236}">
                <a16:creationId xmlns:a16="http://schemas.microsoft.com/office/drawing/2014/main" id="{8538B5EA-D366-96F9-0566-2620E5E0C3B5}"/>
              </a:ext>
            </a:extLst>
          </p:cNvPr>
          <p:cNvSpPr txBox="1"/>
          <p:nvPr/>
        </p:nvSpPr>
        <p:spPr>
          <a:xfrm>
            <a:off x="4449663" y="6388268"/>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Tree>
    <p:extLst>
      <p:ext uri="{BB962C8B-B14F-4D97-AF65-F5344CB8AC3E}">
        <p14:creationId xmlns:p14="http://schemas.microsoft.com/office/powerpoint/2010/main" val="3724093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srgbClr val="FF0000"/>
                </a:solidFill>
                <a:latin typeface="Microsoft Uighur" panose="02000000000000000000" pitchFamily="2" charset="-78"/>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400" dirty="0">
                <a:solidFill>
                  <a:schemeClr val="tx1"/>
                </a:solidFill>
                <a:latin typeface="Microsoft Uighur" panose="02000000000000000000" pitchFamily="2" charset="-78"/>
                <a:cs typeface="Microsoft Uighur" panose="02000000000000000000" pitchFamily="2" charset="-78"/>
              </a:rPr>
              <a:t>ل</a:t>
            </a:r>
            <a:r>
              <a:rPr lang="ar-SA" sz="4400" dirty="0" err="1">
                <a:solidFill>
                  <a:schemeClr val="tx1"/>
                </a:solidFill>
                <a:latin typeface="Microsoft Uighur" panose="02000000000000000000" pitchFamily="2" charset="-78"/>
                <a:cs typeface="Microsoft Uighur" panose="02000000000000000000" pitchFamily="2" charset="-78"/>
              </a:rPr>
              <a:t>إ</a:t>
            </a:r>
            <a:r>
              <a:rPr lang="ar-MA" sz="4400" dirty="0">
                <a:solidFill>
                  <a:schemeClr val="tx1"/>
                </a:solidFill>
                <a:latin typeface="Microsoft Uighur" panose="02000000000000000000" pitchFamily="2" charset="-78"/>
                <a:cs typeface="Microsoft Uighur" panose="02000000000000000000" pitchFamily="2" charset="-78"/>
              </a:rPr>
              <a:t>نجاز عملية ضرب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الأولى</a:t>
            </a:r>
            <a:endParaRPr lang="fr-FR" sz="3200" b="1" dirty="0">
              <a:latin typeface="Microsoft Uighur" panose="02000000000000000000" pitchFamily="2" charset="-78"/>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الثانية</a:t>
            </a:r>
            <a:endParaRPr lang="fr-FR" sz="3200" b="1"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الثالثة</a:t>
            </a:r>
            <a:endParaRPr lang="fr-FR" sz="3200" b="1" dirty="0">
              <a:latin typeface="Microsoft Uighur" panose="02000000000000000000" pitchFamily="2" charset="-78"/>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أضع العملية عموديا وأبدأ بالعدد الأكبر؛</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أحسب الجداء الأول، أي رقم وحدات العامل الثاني في العامل الأول؛</a:t>
            </a:r>
            <a:endParaRPr lang="ar-SA" sz="32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أضع 0 وأحسب الجداء الثاني، أي رقم عشرات العامل الثاني في العامل الأول؛</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pic>
        <p:nvPicPr>
          <p:cNvPr id="5" name="Image 4" descr="Une image contenant Rectangle, Post-it, capture d’écran, conception&#10;&#10;Le contenu généré par l’IA peut être incorrect.">
            <a:extLst>
              <a:ext uri="{FF2B5EF4-FFF2-40B4-BE49-F238E27FC236}">
                <a16:creationId xmlns:a16="http://schemas.microsoft.com/office/drawing/2014/main" id="{9576F226-6060-1AA1-0C8A-C97AF32F7090}"/>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8905470"/>
            <a:ext cx="12339934" cy="886229"/>
          </a:xfrm>
          <a:prstGeom prst="rect">
            <a:avLst/>
          </a:prstGeom>
        </p:spPr>
      </p:pic>
      <p:sp>
        <p:nvSpPr>
          <p:cNvPr id="6" name="ZoneTexte 5">
            <a:extLst>
              <a:ext uri="{FF2B5EF4-FFF2-40B4-BE49-F238E27FC236}">
                <a16:creationId xmlns:a16="http://schemas.microsoft.com/office/drawing/2014/main" id="{2BB56E54-582B-89C8-A12D-250581492F1A}"/>
              </a:ext>
            </a:extLst>
          </p:cNvPr>
          <p:cNvSpPr txBox="1"/>
          <p:nvPr/>
        </p:nvSpPr>
        <p:spPr>
          <a:xfrm>
            <a:off x="10947798" y="8801100"/>
            <a:ext cx="1911350"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الخامسة</a:t>
            </a:r>
            <a:endParaRPr lang="fr-FR" sz="3200" b="1" dirty="0">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256B3CB6-9A44-2D47-7BC5-9AFE9692103A}"/>
              </a:ext>
            </a:extLst>
          </p:cNvPr>
          <p:cNvSpPr txBox="1"/>
          <p:nvPr/>
        </p:nvSpPr>
        <p:spPr>
          <a:xfrm>
            <a:off x="1205862" y="9073264"/>
            <a:ext cx="9526617" cy="584775"/>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أنتبه للاحتفاظ في جميع المراحل.</a:t>
            </a:r>
            <a:endParaRPr lang="ar-SA" sz="3200" dirty="0">
              <a:latin typeface="Microsoft Uighur" panose="02000000000000000000" pitchFamily="2" charset="-78"/>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795398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الرابعة</a:t>
            </a:r>
            <a:endParaRPr lang="fr-FR" sz="3200" b="1" dirty="0">
              <a:latin typeface="Microsoft Uighur" panose="02000000000000000000" pitchFamily="2" charset="-78"/>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1116414" y="8104882"/>
            <a:ext cx="9841709" cy="1077218"/>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أحسب مجموع </a:t>
            </a:r>
            <a:r>
              <a:rPr lang="ar-MA" sz="3200" dirty="0" err="1">
                <a:latin typeface="Microsoft Uighur" panose="02000000000000000000" pitchFamily="2" charset="-78"/>
                <a:cs typeface="Microsoft Uighur" panose="02000000000000000000" pitchFamily="2" charset="-78"/>
              </a:rPr>
              <a:t>الجداءين</a:t>
            </a:r>
            <a:r>
              <a:rPr lang="ar-MA" sz="3200" dirty="0">
                <a:latin typeface="Microsoft Uighur" panose="02000000000000000000" pitchFamily="2" charset="-78"/>
                <a:cs typeface="Microsoft Uighur" panose="02000000000000000000" pitchFamily="2" charset="-78"/>
              </a:rPr>
              <a:t>؛</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591614" y="3609841"/>
            <a:ext cx="12514786" cy="5184404"/>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8000" dirty="0">
                <a:solidFill>
                  <a:schemeClr val="tx1"/>
                </a:solidFill>
                <a:latin typeface="Microsoft Uighur" panose="02000000000000000000" pitchFamily="2" charset="-78"/>
                <a:cs typeface="Microsoft Uighur" panose="02000000000000000000" pitchFamily="2" charset="-78"/>
              </a:rPr>
              <a:t>تتكون تجزئة سكنية من 19 عمارة، تضم كل عمارة 13 شقة.</a:t>
            </a:r>
            <a:endParaRPr lang="fr-FR" sz="8000" dirty="0">
              <a:solidFill>
                <a:schemeClr val="tx1"/>
              </a:solidFill>
              <a:latin typeface="Microsoft Uighur" panose="02000000000000000000" pitchFamily="2" charset="-78"/>
              <a:cs typeface="Microsoft Uighur" panose="02000000000000000000" pitchFamily="2" charset="-78"/>
            </a:endParaRPr>
          </a:p>
          <a:p>
            <a:pPr algn="r" rtl="1"/>
            <a:r>
              <a:rPr lang="ar-MA" sz="8000" dirty="0">
                <a:solidFill>
                  <a:schemeClr val="tx1"/>
                </a:solidFill>
                <a:latin typeface="Microsoft Uighur" panose="02000000000000000000" pitchFamily="2" charset="-78"/>
                <a:cs typeface="Microsoft Uighur" panose="02000000000000000000" pitchFamily="2" charset="-78"/>
              </a:rPr>
              <a:t>ما هو عدد الشقق السكنية في التجزئة؟</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a:t>
            </a:r>
            <a:r>
              <a:rPr lang="ar-MA" sz="3200" dirty="0">
                <a:solidFill>
                  <a:prstClr val="white">
                    <a:lumMod val="65000"/>
                  </a:prstClr>
                </a:solidFill>
                <a:latin typeface="Microsoft Uighur" panose="02000000000000000000" pitchFamily="2" charset="-78"/>
                <a:cs typeface="Microsoft Uighur" panose="02000000000000000000" pitchFamily="2" charset="-78"/>
              </a:rPr>
              <a:t>سنتذكر جميعا </a:t>
            </a:r>
            <a:r>
              <a:rPr lang="ar-SA" sz="3200" dirty="0">
                <a:solidFill>
                  <a:prstClr val="white">
                    <a:lumMod val="65000"/>
                  </a:prstClr>
                </a:solidFill>
                <a:latin typeface="Microsoft Uighur" panose="02000000000000000000" pitchFamily="2" charset="-78"/>
                <a:cs typeface="Microsoft Uighur" panose="02000000000000000000" pitchFamily="2" charset="-78"/>
              </a:rPr>
              <a:t>كيفية حل المسالة باستخدام استراتيجية الأسئلة الأربعة.</a:t>
            </a: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سنحاول أولا استخراج المعلومات الواردة في المسألة.</a:t>
            </a:r>
            <a:endParaRPr lang="fr-FR" sz="24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تتكون تجزئة سكنية من 19 عمارة، تضم كل عمارة 13 شقة.</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الشقق السكنية في التجزئة؟</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algn="r" rtl="1"/>
            <a:r>
              <a:rPr lang="ar-SA" sz="6000" dirty="0">
                <a:solidFill>
                  <a:srgbClr val="FF0000"/>
                </a:solidFill>
              </a:rPr>
              <a:t>1- </a:t>
            </a:r>
            <a:r>
              <a:rPr lang="ar-MA" sz="7200" dirty="0">
                <a:solidFill>
                  <a:srgbClr val="FF0000"/>
                </a:solidFill>
                <a:latin typeface="Microsoft Uighur" panose="02000000000000000000" pitchFamily="2" charset="-78"/>
                <a:cs typeface="Microsoft Uighur" panose="02000000000000000000" pitchFamily="2" charset="-78"/>
              </a:rPr>
              <a:t>من يذكرني بالسؤال الأول</a:t>
            </a:r>
            <a:r>
              <a:rPr lang="ar-SA" sz="7200" dirty="0">
                <a:solidFill>
                  <a:srgbClr val="FF0000"/>
                </a:solidFill>
                <a:latin typeface="Microsoft Uighur" panose="02000000000000000000" pitchFamily="2" charset="-78"/>
                <a:cs typeface="Microsoft Uighur" panose="02000000000000000000" pitchFamily="2" charset="-78"/>
              </a:rPr>
              <a:t>؟</a:t>
            </a:r>
            <a:endParaRPr lang="fr-FR" sz="7200" dirty="0"/>
          </a:p>
        </p:txBody>
      </p:sp>
    </p:spTree>
    <p:extLst>
      <p:ext uri="{BB962C8B-B14F-4D97-AF65-F5344CB8AC3E}">
        <p14:creationId xmlns:p14="http://schemas.microsoft.com/office/powerpoint/2010/main" val="114278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الأول هو</a:t>
            </a:r>
            <a:r>
              <a:rPr lang="ar-SA" sz="3200" dirty="0">
                <a:solidFill>
                  <a:prstClr val="white">
                    <a:lumMod val="65000"/>
                  </a:prstClr>
                </a:solidFill>
                <a:latin typeface="Microsoft Uighur" panose="02000000000000000000" pitchFamily="2" charset="-78"/>
                <a:cs typeface="Microsoft Uighur" panose="02000000000000000000" pitchFamily="2" charset="-78"/>
              </a:rPr>
              <a:t>.</a:t>
            </a:r>
            <a:endParaRPr lang="fr-FR" sz="24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algn="r" rtl="1"/>
            <a:r>
              <a:rPr lang="ar-SA" sz="6000" dirty="0">
                <a:solidFill>
                  <a:srgbClr val="FF0000"/>
                </a:solidFill>
              </a:rPr>
              <a:t>1- </a:t>
            </a:r>
            <a:r>
              <a:rPr lang="ar-SA" sz="7200" dirty="0">
                <a:solidFill>
                  <a:srgbClr val="FF0000"/>
                </a:solidFill>
                <a:latin typeface="Microsoft Uighur" panose="02000000000000000000" pitchFamily="2" charset="-78"/>
                <a:cs typeface="Microsoft Uighur" panose="02000000000000000000" pitchFamily="2" charset="-78"/>
              </a:rPr>
              <a:t>ما المعلومات الواردة في المسألة؟</a:t>
            </a:r>
            <a:endParaRPr lang="fr-FR" sz="7200" dirty="0"/>
          </a:p>
        </p:txBody>
      </p:sp>
      <p:sp>
        <p:nvSpPr>
          <p:cNvPr id="7" name="Rectangle : coins arrondis 4">
            <a:extLst>
              <a:ext uri="{FF2B5EF4-FFF2-40B4-BE49-F238E27FC236}">
                <a16:creationId xmlns:a16="http://schemas.microsoft.com/office/drawing/2014/main" id="{612978ED-6157-0291-487F-5B87856E249D}"/>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تتكون تجزئة سكنية من 19 عمارة، تضم كل عمارة 13 شقة.</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الشقق السكنية في التجزئة؟</a:t>
            </a:r>
          </a:p>
        </p:txBody>
      </p:sp>
    </p:spTree>
    <p:extLst>
      <p:ext uri="{BB962C8B-B14F-4D97-AF65-F5344CB8AC3E}">
        <p14:creationId xmlns:p14="http://schemas.microsoft.com/office/powerpoint/2010/main" val="355160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يوجه الأستاذ المتعلمين لاستخراج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2308324"/>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المعلومات الواردة في المسألة هي:</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تتكون التجزئة من 19 عمارة</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تضم كل عمارة 13 شقة سكنية</a:t>
            </a:r>
          </a:p>
        </p:txBody>
      </p:sp>
      <p:sp>
        <p:nvSpPr>
          <p:cNvPr id="4" name="Rectangle : coins arrondis 4">
            <a:extLst>
              <a:ext uri="{FF2B5EF4-FFF2-40B4-BE49-F238E27FC236}">
                <a16:creationId xmlns:a16="http://schemas.microsoft.com/office/drawing/2014/main" id="{25A6A12E-4040-6C98-B58C-3B313B0A0C2F}"/>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تتكون تجزئة سكنية من 19 عمارة، تضم كل عمارة 13 شقة.</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الشقق السكنية في التجزئة؟</a:t>
            </a:r>
          </a:p>
        </p:txBody>
      </p:sp>
    </p:spTree>
    <p:extLst>
      <p:ext uri="{BB962C8B-B14F-4D97-AF65-F5344CB8AC3E}">
        <p14:creationId xmlns:p14="http://schemas.microsoft.com/office/powerpoint/2010/main" val="4081750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 coins arrondis 4">
            <a:extLst>
              <a:ext uri="{FF2B5EF4-FFF2-40B4-BE49-F238E27FC236}">
                <a16:creationId xmlns:a16="http://schemas.microsoft.com/office/drawing/2014/main" id="{6E4C0C0A-1813-3491-DB55-1439A455E941}"/>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تتكون تجزئة سكنية من 19 عمارة، تضم كل عمارة 13 شقة.</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الشقق السكنية في التجزئة؟</a:t>
            </a:r>
          </a:p>
        </p:txBody>
      </p:sp>
    </p:spTree>
    <p:extLst>
      <p:ext uri="{BB962C8B-B14F-4D97-AF65-F5344CB8AC3E}">
        <p14:creationId xmlns:p14="http://schemas.microsoft.com/office/powerpoint/2010/main" val="382030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الثاني هو</a:t>
            </a:r>
            <a:r>
              <a:rPr lang="ar-SA" sz="3200" dirty="0">
                <a:solidFill>
                  <a:prstClr val="white">
                    <a:lumMod val="65000"/>
                  </a:prstClr>
                </a:solidFill>
                <a:latin typeface="Microsoft Uighur" panose="02000000000000000000" pitchFamily="2" charset="-78"/>
                <a:cs typeface="Microsoft Uighur" panose="02000000000000000000" pitchFamily="2" charset="-78"/>
              </a:rPr>
              <a:t>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algn="r" rtl="1"/>
            <a:r>
              <a:rPr lang="ar-SA" sz="6000" dirty="0">
                <a:solidFill>
                  <a:srgbClr val="FF0000"/>
                </a:solidFill>
              </a:rPr>
              <a:t>2- </a:t>
            </a:r>
            <a:r>
              <a:rPr lang="ar-SA" sz="7200" dirty="0">
                <a:solidFill>
                  <a:srgbClr val="FF0000"/>
                </a:solidFill>
                <a:latin typeface="Microsoft Uighur" panose="02000000000000000000" pitchFamily="2" charset="-78"/>
                <a:cs typeface="Microsoft Uighur" panose="02000000000000000000" pitchFamily="2" charset="-78"/>
              </a:rPr>
              <a:t>ما المطلوب مني؟</a:t>
            </a:r>
            <a:endParaRPr lang="fr-FR" sz="7200" dirty="0"/>
          </a:p>
        </p:txBody>
      </p:sp>
      <p:sp>
        <p:nvSpPr>
          <p:cNvPr id="5" name="Rectangle : coins arrondis 4">
            <a:extLst>
              <a:ext uri="{FF2B5EF4-FFF2-40B4-BE49-F238E27FC236}">
                <a16:creationId xmlns:a16="http://schemas.microsoft.com/office/drawing/2014/main" id="{7AF45CAE-C7C5-D0F3-F1AB-14AE31531F51}"/>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تتكون تجزئة سكنية من 19 عمارة، تضم كل عمارة 13 شقة.</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الشقق السكنية في التجزئة؟</a:t>
            </a:r>
          </a:p>
        </p:txBody>
      </p:sp>
    </p:spTree>
    <p:extLst>
      <p:ext uri="{BB962C8B-B14F-4D97-AF65-F5344CB8AC3E}">
        <p14:creationId xmlns:p14="http://schemas.microsoft.com/office/powerpoint/2010/main" val="403505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لتحديد المطلوب.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المط</a:t>
            </a:r>
            <a:r>
              <a:rPr lang="ar-MA" sz="4800" b="1" dirty="0">
                <a:latin typeface="Microsoft Uighur" panose="02000000000000000000" pitchFamily="2" charset="-78"/>
                <a:cs typeface="Microsoft Uighur" panose="02000000000000000000" pitchFamily="2" charset="-78"/>
              </a:rPr>
              <a:t>ل</a:t>
            </a:r>
            <a:r>
              <a:rPr lang="ar-SA" sz="4800" b="1" dirty="0">
                <a:latin typeface="Microsoft Uighur" panose="02000000000000000000" pitchFamily="2" charset="-78"/>
                <a:cs typeface="Microsoft Uighur" panose="02000000000000000000" pitchFamily="2" charset="-78"/>
              </a:rPr>
              <a:t>وب هو  </a:t>
            </a:r>
            <a:r>
              <a:rPr lang="ar-MA" sz="4800" b="1" dirty="0">
                <a:latin typeface="Microsoft Uighur" panose="02000000000000000000" pitchFamily="2" charset="-78"/>
                <a:cs typeface="Microsoft Uighur" panose="02000000000000000000" pitchFamily="2" charset="-78"/>
              </a:rPr>
              <a:t>إيجاد عدد الشقق السكنية في التجزئة</a:t>
            </a:r>
            <a:r>
              <a:rPr lang="ar-SA" sz="4800" b="1" dirty="0">
                <a:latin typeface="Microsoft Uighur" panose="02000000000000000000" pitchFamily="2" charset="-78"/>
                <a:cs typeface="Microsoft Uighur" panose="02000000000000000000" pitchFamily="2" charset="-78"/>
              </a:rPr>
              <a:t>.</a:t>
            </a:r>
            <a:endParaRPr lang="fr-FR" sz="4800" b="1" dirty="0">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293EA579-EB0D-9449-1C36-7541C5D71CF9}"/>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تتكون تجزئة سكنية من 19 عمارة، تضم كل عمارة 13 شقة.</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الشقق السكنية في التجزئة؟</a:t>
            </a:r>
          </a:p>
        </p:txBody>
      </p:sp>
    </p:spTree>
    <p:extLst>
      <p:ext uri="{BB962C8B-B14F-4D97-AF65-F5344CB8AC3E}">
        <p14:creationId xmlns:p14="http://schemas.microsoft.com/office/powerpoint/2010/main" val="1805133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2159626" y="4882189"/>
            <a:ext cx="9396747"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828801" y="4926897"/>
            <a:ext cx="906999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جدول التفكيك</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1" y="5524500"/>
            <a:ext cx="7738157"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ضرب (رقمان في رقمين)</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585756"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 coins arrondis 4">
            <a:extLst>
              <a:ext uri="{FF2B5EF4-FFF2-40B4-BE49-F238E27FC236}">
                <a16:creationId xmlns:a16="http://schemas.microsoft.com/office/drawing/2014/main" id="{DD5B463D-CAC4-61CE-173C-6A78EE9F4832}"/>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تتكون تجزئة سكنية من 19 عمارة، تضم كل عمارة 13 شقة.</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الشقق السكنية في التجزئة؟</a:t>
            </a:r>
          </a:p>
        </p:txBody>
      </p:sp>
    </p:spTree>
    <p:extLst>
      <p:ext uri="{BB962C8B-B14F-4D97-AF65-F5344CB8AC3E}">
        <p14:creationId xmlns:p14="http://schemas.microsoft.com/office/powerpoint/2010/main" val="161662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السؤالان الأخيران هما</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algn="r" rtl="1"/>
            <a:r>
              <a:rPr lang="fr-FR" sz="6000" dirty="0">
                <a:solidFill>
                  <a:srgbClr val="FF0000"/>
                </a:solidFill>
              </a:rPr>
              <a:t> 3</a:t>
            </a:r>
            <a:r>
              <a:rPr lang="ar-SA" sz="6000" dirty="0">
                <a:solidFill>
                  <a:srgbClr val="FF0000"/>
                </a:solidFill>
              </a:rPr>
              <a:t>- </a:t>
            </a:r>
            <a:r>
              <a:rPr lang="ar-SA" sz="7200" dirty="0">
                <a:solidFill>
                  <a:srgbClr val="FF0000"/>
                </a:solidFill>
                <a:latin typeface="Microsoft Uighur" panose="02000000000000000000" pitchFamily="2" charset="-78"/>
                <a:cs typeface="Microsoft Uighur" panose="02000000000000000000" pitchFamily="2" charset="-78"/>
              </a:rPr>
              <a:t>ماذا علينا أن نفعل؟ ولماذا؟</a:t>
            </a:r>
            <a:endParaRPr lang="fr-FR" sz="7200" dirty="0"/>
          </a:p>
        </p:txBody>
      </p:sp>
      <p:sp>
        <p:nvSpPr>
          <p:cNvPr id="5" name="Rectangle : coins arrondis 4">
            <a:extLst>
              <a:ext uri="{FF2B5EF4-FFF2-40B4-BE49-F238E27FC236}">
                <a16:creationId xmlns:a16="http://schemas.microsoft.com/office/drawing/2014/main" id="{7EEBB7B3-8960-9514-8127-DA67B89B0E9A}"/>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ينتج مصنع للملابس 18 مجموعة من القمصان يوميا، تحتوي كل مجموعة على 35 قميصا.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spTree>
    <p:extLst>
      <p:ext uri="{BB962C8B-B14F-4D97-AF65-F5344CB8AC3E}">
        <p14:creationId xmlns:p14="http://schemas.microsoft.com/office/powerpoint/2010/main" val="290466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الجواب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21FEF18-C2CB-BCAC-5EF5-BAC97B349304}"/>
              </a:ext>
            </a:extLst>
          </p:cNvPr>
          <p:cNvSpPr/>
          <p:nvPr/>
        </p:nvSpPr>
        <p:spPr>
          <a:xfrm>
            <a:off x="829410" y="2705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3698472"/>
            <a:ext cx="6186141" cy="5944181"/>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591443" y="3667185"/>
            <a:ext cx="6037956" cy="3785652"/>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تتكون التجزئة من 19 عمارة</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تضم كل عمارة 13 شقة سكنية</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ما هو عدد الشقق السكنية في التجزئة؟</a:t>
            </a:r>
          </a:p>
          <a:p>
            <a:pPr marL="914400" indent="-914400" algn="r" rtl="1">
              <a:buFont typeface="+mj-lt"/>
              <a:buAutoNum type="arabicPeriod"/>
            </a:pPr>
            <a:endParaRPr lang="ar-SA" sz="4800" b="1" dirty="0">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405374" y="6858002"/>
            <a:ext cx="6619486" cy="1754326"/>
          </a:xfrm>
          <a:prstGeom prst="rect">
            <a:avLst/>
          </a:prstGeom>
          <a:noFill/>
        </p:spPr>
        <p:txBody>
          <a:bodyPr wrap="square" rtlCol="0">
            <a:spAutoFit/>
          </a:bodyPr>
          <a:lstStyle/>
          <a:p>
            <a:pPr algn="r" rtl="1"/>
            <a:r>
              <a:rPr lang="ar-SA" sz="5400" dirty="0">
                <a:solidFill>
                  <a:srgbClr val="C00000"/>
                </a:solidFill>
                <a:latin typeface="Microsoft Uighur" panose="02000000000000000000" pitchFamily="2" charset="-78"/>
                <a:cs typeface="Microsoft Uighur" panose="02000000000000000000" pitchFamily="2" charset="-78"/>
              </a:rPr>
              <a:t>عليّ أن أقوم بعملية </a:t>
            </a:r>
            <a:r>
              <a:rPr lang="ar-MA" sz="5400" dirty="0">
                <a:solidFill>
                  <a:srgbClr val="C00000"/>
                </a:solidFill>
                <a:latin typeface="Microsoft Uighur" panose="02000000000000000000" pitchFamily="2" charset="-78"/>
                <a:cs typeface="Microsoft Uighur" panose="02000000000000000000" pitchFamily="2" charset="-78"/>
              </a:rPr>
              <a:t>الضرب</a:t>
            </a:r>
            <a:r>
              <a:rPr lang="ar-SA" sz="5400" dirty="0">
                <a:solidFill>
                  <a:srgbClr val="C00000"/>
                </a:solidFill>
                <a:latin typeface="Microsoft Uighur" panose="02000000000000000000" pitchFamily="2" charset="-78"/>
                <a:cs typeface="Microsoft Uighur" panose="02000000000000000000" pitchFamily="2" charset="-78"/>
              </a:rPr>
              <a:t>.</a:t>
            </a:r>
            <a:endParaRPr lang="ar-MA" sz="5400" dirty="0">
              <a:solidFill>
                <a:srgbClr val="C00000"/>
              </a:solidFill>
              <a:latin typeface="Microsoft Uighur" panose="02000000000000000000" pitchFamily="2" charset="-78"/>
              <a:cs typeface="Microsoft Uighur" panose="02000000000000000000" pitchFamily="2" charset="-78"/>
            </a:endParaRPr>
          </a:p>
          <a:p>
            <a:pPr algn="r" rtl="1"/>
            <a:r>
              <a:rPr lang="ar-MA" sz="5400" dirty="0">
                <a:solidFill>
                  <a:srgbClr val="C00000"/>
                </a:solidFill>
                <a:latin typeface="Microsoft Uighur" panose="02000000000000000000" pitchFamily="2" charset="-78"/>
                <a:cs typeface="Microsoft Uighur" panose="02000000000000000000" pitchFamily="2" charset="-78"/>
              </a:rPr>
              <a:t>لإيجاد عدد الشقق السكنية في التجزئة.</a:t>
            </a:r>
            <a:endParaRPr lang="ar-SA" sz="5400"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9416DB02-B34E-4185-7778-95135150FD62}"/>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تتكون تجزئة سكنية من 19 عمارة، تضم كل عمارة 13 شقة.</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الشقق السكنية في التجزئة؟</a:t>
            </a:r>
          </a:p>
        </p:txBody>
      </p:sp>
    </p:spTree>
    <p:extLst>
      <p:ext uri="{BB962C8B-B14F-4D97-AF65-F5344CB8AC3E}">
        <p14:creationId xmlns:p14="http://schemas.microsoft.com/office/powerpoint/2010/main" val="121948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005A9-F8CB-51D6-71EE-B72FC3B6811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419078-CCDC-E886-1152-043630F934C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A57C571-F95D-7303-6625-1807C4B9F0F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071B55C-BDC8-2994-83DB-B4BDBEA9AB2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0AB65DE-DF8C-17BB-28FA-937BE1F041F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لماذا سنجري عملية ال</a:t>
            </a:r>
            <a:r>
              <a:rPr lang="ar-MA" sz="3200" dirty="0">
                <a:solidFill>
                  <a:prstClr val="white">
                    <a:lumMod val="65000"/>
                  </a:prstClr>
                </a:solidFill>
                <a:latin typeface="Microsoft Uighur" panose="02000000000000000000" pitchFamily="2" charset="-78"/>
                <a:cs typeface="Microsoft Uighur" panose="02000000000000000000" pitchFamily="2" charset="-78"/>
              </a:rPr>
              <a:t>ضرب</a:t>
            </a:r>
            <a:r>
              <a:rPr lang="ar-SA" sz="3200" dirty="0">
                <a:solidFill>
                  <a:prstClr val="white">
                    <a:lumMod val="65000"/>
                  </a:prstClr>
                </a:solidFill>
                <a:latin typeface="Microsoft Uighur" panose="02000000000000000000" pitchFamily="2" charset="-78"/>
                <a:cs typeface="Microsoft Uighur" panose="02000000000000000000" pitchFamily="2" charset="-78"/>
              </a:rPr>
              <a:t> لإيجاد حل المسألة.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219576D-DE13-FA9C-5381-C6100CF8F49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9B26014-0200-9681-3DA0-72CAE0B832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FA945F87-117F-B13A-671F-53DDE3A6824D}"/>
              </a:ext>
            </a:extLst>
          </p:cNvPr>
          <p:cNvSpPr/>
          <p:nvPr/>
        </p:nvSpPr>
        <p:spPr>
          <a:xfrm>
            <a:off x="4876800"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عدد الشقق في كل عمارة</a:t>
            </a:r>
          </a:p>
        </p:txBody>
      </p:sp>
      <p:sp>
        <p:nvSpPr>
          <p:cNvPr id="6" name="Rectangle : coins arrondis 4">
            <a:extLst>
              <a:ext uri="{FF2B5EF4-FFF2-40B4-BE49-F238E27FC236}">
                <a16:creationId xmlns:a16="http://schemas.microsoft.com/office/drawing/2014/main" id="{BD7CD9E5-599F-8088-87C8-7900CEED4FB4}"/>
              </a:ext>
            </a:extLst>
          </p:cNvPr>
          <p:cNvSpPr/>
          <p:nvPr/>
        </p:nvSpPr>
        <p:spPr>
          <a:xfrm>
            <a:off x="3810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عدد العمارات في التجزئة</a:t>
            </a:r>
          </a:p>
        </p:txBody>
      </p:sp>
      <p:sp>
        <p:nvSpPr>
          <p:cNvPr id="10" name="ZoneTexte 9">
            <a:extLst>
              <a:ext uri="{FF2B5EF4-FFF2-40B4-BE49-F238E27FC236}">
                <a16:creationId xmlns:a16="http://schemas.microsoft.com/office/drawing/2014/main" id="{760085BA-2C78-3001-925D-230948B99F65}"/>
              </a:ext>
            </a:extLst>
          </p:cNvPr>
          <p:cNvSpPr txBox="1"/>
          <p:nvPr/>
        </p:nvSpPr>
        <p:spPr>
          <a:xfrm>
            <a:off x="3810000" y="4975120"/>
            <a:ext cx="1324347" cy="2646878"/>
          </a:xfrm>
          <a:prstGeom prst="rect">
            <a:avLst/>
          </a:prstGeom>
          <a:noFill/>
        </p:spPr>
        <p:txBody>
          <a:bodyPr wrap="square" rtlCol="0">
            <a:spAutoFit/>
          </a:bodyPr>
          <a:lstStyle/>
          <a:p>
            <a:r>
              <a:rPr lang="fr-FR" sz="16600" dirty="0"/>
              <a:t>?</a:t>
            </a:r>
          </a:p>
        </p:txBody>
      </p:sp>
      <p:sp>
        <p:nvSpPr>
          <p:cNvPr id="11" name="ZoneTexte 10">
            <a:extLst>
              <a:ext uri="{FF2B5EF4-FFF2-40B4-BE49-F238E27FC236}">
                <a16:creationId xmlns:a16="http://schemas.microsoft.com/office/drawing/2014/main" id="{45F3B22C-AF66-235C-8681-AFEC5C724307}"/>
              </a:ext>
            </a:extLst>
          </p:cNvPr>
          <p:cNvSpPr txBox="1"/>
          <p:nvPr/>
        </p:nvSpPr>
        <p:spPr>
          <a:xfrm>
            <a:off x="8077200" y="4916971"/>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EEF6569E-F12A-64A4-C957-467D6BF1E513}"/>
              </a:ext>
            </a:extLst>
          </p:cNvPr>
          <p:cNvSpPr/>
          <p:nvPr/>
        </p:nvSpPr>
        <p:spPr>
          <a:xfrm>
            <a:off x="9297358" y="5228725"/>
            <a:ext cx="4129802"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ما هو عدد الشقق السكنية في التجزئة؟</a:t>
            </a:r>
          </a:p>
        </p:txBody>
      </p:sp>
    </p:spTree>
    <p:extLst>
      <p:ext uri="{BB962C8B-B14F-4D97-AF65-F5344CB8AC3E}">
        <p14:creationId xmlns:p14="http://schemas.microsoft.com/office/powerpoint/2010/main" val="6167661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464B5-34F5-9369-39FC-F6A4784D27B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E73CEAA-146A-10DE-96EC-01D03F559B0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FD1FCC-B178-009E-B56B-1D91476E7E1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35FFE4B-3AE2-D770-021B-80431F7C151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03F478D-80A3-FF12-75E3-12195D280AEE}"/>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نعم </a:t>
            </a:r>
            <a:r>
              <a:rPr lang="ar-MA" sz="3200" dirty="0">
                <a:solidFill>
                  <a:prstClr val="white">
                    <a:lumMod val="65000"/>
                  </a:prstClr>
                </a:solidFill>
                <a:latin typeface="Microsoft Uighur" panose="02000000000000000000" pitchFamily="2" charset="-78"/>
                <a:cs typeface="Microsoft Uighur" panose="02000000000000000000" pitchFamily="2" charset="-78"/>
              </a:rPr>
              <a:t>سنضرب عدد العمارات في عدد الشقق السكنية في كل عمارة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9EA49E9-BE94-715E-E5A9-D40801F972E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D7E98AC-F73B-7C69-EB9B-ED1C82CDA43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5843551B-1BF6-A53D-41BB-9C4769202F22}"/>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MA" sz="13800" dirty="0">
                <a:solidFill>
                  <a:schemeClr val="tx1"/>
                </a:solidFill>
                <a:latin typeface="Microsoft Uighur" panose="02000000000000000000" pitchFamily="2" charset="-78"/>
                <a:cs typeface="Microsoft Uighur" panose="02000000000000000000" pitchFamily="2" charset="-78"/>
              </a:rPr>
              <a:t>13</a:t>
            </a:r>
          </a:p>
        </p:txBody>
      </p:sp>
      <p:sp>
        <p:nvSpPr>
          <p:cNvPr id="6" name="Rectangle : coins arrondis 4">
            <a:extLst>
              <a:ext uri="{FF2B5EF4-FFF2-40B4-BE49-F238E27FC236}">
                <a16:creationId xmlns:a16="http://schemas.microsoft.com/office/drawing/2014/main" id="{24494F80-DA97-30EF-A5BB-E1B67B716D20}"/>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MA" sz="13800" dirty="0">
                <a:solidFill>
                  <a:schemeClr val="tx1"/>
                </a:solidFill>
                <a:latin typeface="Microsoft Uighur" panose="02000000000000000000" pitchFamily="2" charset="-78"/>
                <a:cs typeface="Microsoft Uighur" panose="02000000000000000000" pitchFamily="2" charset="-78"/>
              </a:rPr>
              <a:t>19</a:t>
            </a:r>
          </a:p>
        </p:txBody>
      </p:sp>
      <p:sp>
        <p:nvSpPr>
          <p:cNvPr id="10" name="ZoneTexte 9">
            <a:extLst>
              <a:ext uri="{FF2B5EF4-FFF2-40B4-BE49-F238E27FC236}">
                <a16:creationId xmlns:a16="http://schemas.microsoft.com/office/drawing/2014/main" id="{5117090C-E555-41AA-644F-C58851432B87}"/>
              </a:ext>
            </a:extLst>
          </p:cNvPr>
          <p:cNvSpPr txBox="1"/>
          <p:nvPr/>
        </p:nvSpPr>
        <p:spPr>
          <a:xfrm>
            <a:off x="3886200" y="4975120"/>
            <a:ext cx="1324347" cy="2646878"/>
          </a:xfrm>
          <a:prstGeom prst="rect">
            <a:avLst/>
          </a:prstGeom>
          <a:noFill/>
        </p:spPr>
        <p:txBody>
          <a:bodyPr wrap="square" rtlCol="0">
            <a:spAutoFit/>
          </a:bodyPr>
          <a:lstStyle/>
          <a:p>
            <a:r>
              <a:rPr lang="ar-MA" sz="16600" dirty="0">
                <a:solidFill>
                  <a:srgbClr val="FF0000"/>
                </a:solidFill>
              </a:rPr>
              <a:t>×</a:t>
            </a:r>
            <a:endParaRPr lang="fr-FR" sz="16600" dirty="0">
              <a:solidFill>
                <a:srgbClr val="FF0000"/>
              </a:solidFill>
            </a:endParaRPr>
          </a:p>
        </p:txBody>
      </p:sp>
      <p:sp>
        <p:nvSpPr>
          <p:cNvPr id="11" name="ZoneTexte 10">
            <a:extLst>
              <a:ext uri="{FF2B5EF4-FFF2-40B4-BE49-F238E27FC236}">
                <a16:creationId xmlns:a16="http://schemas.microsoft.com/office/drawing/2014/main" id="{4EA522B2-0939-FF14-2BC8-DC6154E984EB}"/>
              </a:ext>
            </a:extLst>
          </p:cNvPr>
          <p:cNvSpPr txBox="1"/>
          <p:nvPr/>
        </p:nvSpPr>
        <p:spPr>
          <a:xfrm>
            <a:off x="8201611" y="4906910"/>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549778D2-7568-263A-9955-15695993345F}"/>
              </a:ext>
            </a:extLst>
          </p:cNvPr>
          <p:cNvSpPr/>
          <p:nvPr/>
        </p:nvSpPr>
        <p:spPr>
          <a:xfrm>
            <a:off x="9525958" y="4838700"/>
            <a:ext cx="3914188"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الشقق السكنية في التجزئة؟</a:t>
            </a:r>
          </a:p>
        </p:txBody>
      </p:sp>
    </p:spTree>
    <p:extLst>
      <p:ext uri="{BB962C8B-B14F-4D97-AF65-F5344CB8AC3E}">
        <p14:creationId xmlns:p14="http://schemas.microsoft.com/office/powerpoint/2010/main" val="33357547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حل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4000" dirty="0">
                <a:solidFill>
                  <a:schemeClr val="tx1"/>
                </a:solidFill>
                <a:latin typeface="Microsoft Uighur" panose="02000000000000000000" pitchFamily="2" charset="-78"/>
                <a:cs typeface="Microsoft Uighur" panose="02000000000000000000" pitchFamily="2" charset="-78"/>
              </a:rPr>
              <a:t>ما هو عدد الشقق السكنية في التجزئة؟</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819078" y="4828788"/>
            <a:ext cx="6038922" cy="2600712"/>
          </a:xfrm>
          <a:prstGeom prst="rect">
            <a:avLst/>
          </a:prstGeom>
          <a:noFill/>
        </p:spPr>
        <p:txBody>
          <a:bodyPr wrap="square" rtlCol="0">
            <a:spAutoFit/>
          </a:bodyPr>
          <a:lstStyle/>
          <a:p>
            <a:pPr algn="r" rtl="1"/>
            <a:r>
              <a:rPr lang="ar-MA" sz="4800" b="1" dirty="0">
                <a:latin typeface="Microsoft Uighur" panose="02000000000000000000" pitchFamily="2" charset="-78"/>
                <a:cs typeface="Microsoft Uighur" panose="02000000000000000000" pitchFamily="2" charset="-78"/>
              </a:rPr>
              <a:t>عدد الشقق السكنية في التجزئة </a:t>
            </a:r>
            <a:r>
              <a:rPr lang="ar-SA" sz="4800" b="1" dirty="0">
                <a:latin typeface="Microsoft Uighur" panose="02000000000000000000" pitchFamily="2" charset="-78"/>
                <a:cs typeface="Microsoft Uighur" panose="02000000000000000000" pitchFamily="2" charset="-78"/>
              </a:rPr>
              <a:t>هو:</a:t>
            </a:r>
          </a:p>
          <a:p>
            <a:pPr algn="ctr" rtl="1"/>
            <a:r>
              <a:rPr lang="fr-FR" sz="11500" b="1" dirty="0">
                <a:solidFill>
                  <a:srgbClr val="C00000"/>
                </a:solidFill>
                <a:latin typeface="Microsoft Uighur" panose="02000000000000000000" pitchFamily="2" charset="-78"/>
                <a:cs typeface="Microsoft Uighur" panose="02000000000000000000" pitchFamily="2" charset="-78"/>
              </a:rPr>
              <a:t>19×13=247</a:t>
            </a:r>
            <a:endParaRPr lang="ar-SA" sz="11500" b="1"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E88C2EDB-2565-FA8D-0353-AE84A5481C44}"/>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تتكون تجزئة سكنية من 19 عمارة، تضم كل عمارة 13 شقة.</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الشقق السكنية في التجزئة؟</a:t>
            </a:r>
          </a:p>
        </p:txBody>
      </p:sp>
    </p:spTree>
    <p:extLst>
      <p:ext uri="{BB962C8B-B14F-4D97-AF65-F5344CB8AC3E}">
        <p14:creationId xmlns:p14="http://schemas.microsoft.com/office/powerpoint/2010/main" val="207406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descr="Une image contenant cercle, capture d’écran, Symétrie, art&#10;&#10;Le contenu généré par l’IA peut être incorrect.">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2375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خدوا كراساتكم سننجز التمارين الصفحة </a:t>
            </a:r>
            <a:r>
              <a:rPr lang="fr-FR" sz="3200" dirty="0">
                <a:solidFill>
                  <a:prstClr val="white">
                    <a:lumMod val="65000"/>
                  </a:prstClr>
                </a:solidFill>
                <a:latin typeface="Microsoft Uighur" panose="02000000000000000000" pitchFamily="2" charset="-78"/>
                <a:cs typeface="Microsoft Uighur" panose="02000000000000000000" pitchFamily="2" charset="-78"/>
              </a:rPr>
              <a:t>23</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7" name="Image 6">
            <a:extLst>
              <a:ext uri="{FF2B5EF4-FFF2-40B4-BE49-F238E27FC236}">
                <a16:creationId xmlns:a16="http://schemas.microsoft.com/office/drawing/2014/main" id="{C4B2B733-164F-B33E-69CA-0F0C72FC743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4875" y="4452503"/>
            <a:ext cx="13206248" cy="3515593"/>
          </a:xfrm>
          <a:prstGeom prst="rect">
            <a:avLst/>
          </a:prstGeom>
        </p:spPr>
      </p:pic>
      <p:sp>
        <p:nvSpPr>
          <p:cNvPr id="4" name="Rectangle 3">
            <a:extLst>
              <a:ext uri="{FF2B5EF4-FFF2-40B4-BE49-F238E27FC236}">
                <a16:creationId xmlns:a16="http://schemas.microsoft.com/office/drawing/2014/main" id="{C40D607A-A35E-0023-3283-887768D3DB79}"/>
              </a:ext>
            </a:extLst>
          </p:cNvPr>
          <p:cNvSpPr/>
          <p:nvPr/>
        </p:nvSpPr>
        <p:spPr>
          <a:xfrm>
            <a:off x="457200" y="5524500"/>
            <a:ext cx="4952999" cy="21102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5765190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1B75F-06BD-CC05-9518-2ED9AD4C5B4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54BE6EB-D06C-06D1-EA67-8C47DFB79D92}"/>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CDFDA80-6E61-0588-40BC-D7771485879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B0A3215-F200-2F5E-DFA9-DB07690DE29B}"/>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10BDDB-3207-BAA5-7934-3B1CE065EF76}"/>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7D892F2-E4EB-3044-EA41-EDEABB7108F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FC74CC8-E42D-A81F-F553-447B11DB3E5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CE0C4795-131C-F6A4-8B69-DB2674998B7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4875" y="4452503"/>
            <a:ext cx="13206248" cy="3515593"/>
          </a:xfrm>
          <a:prstGeom prst="rect">
            <a:avLst/>
          </a:prstGeom>
        </p:spPr>
      </p:pic>
      <p:sp>
        <p:nvSpPr>
          <p:cNvPr id="4" name="Rectangle 3">
            <a:extLst>
              <a:ext uri="{FF2B5EF4-FFF2-40B4-BE49-F238E27FC236}">
                <a16:creationId xmlns:a16="http://schemas.microsoft.com/office/drawing/2014/main" id="{202514DD-32B3-A99E-474C-E21773B8E6F1}"/>
              </a:ext>
            </a:extLst>
          </p:cNvPr>
          <p:cNvSpPr/>
          <p:nvPr/>
        </p:nvSpPr>
        <p:spPr>
          <a:xfrm>
            <a:off x="457200" y="5524500"/>
            <a:ext cx="4952999" cy="21102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5" name="ZoneTexte 4">
            <a:extLst>
              <a:ext uri="{FF2B5EF4-FFF2-40B4-BE49-F238E27FC236}">
                <a16:creationId xmlns:a16="http://schemas.microsoft.com/office/drawing/2014/main" id="{E3788149-369E-85F7-8BCA-C765D0E5D42F}"/>
              </a:ext>
            </a:extLst>
          </p:cNvPr>
          <p:cNvSpPr txBox="1"/>
          <p:nvPr/>
        </p:nvSpPr>
        <p:spPr>
          <a:xfrm>
            <a:off x="1905000" y="5753100"/>
            <a:ext cx="685800" cy="584775"/>
          </a:xfrm>
          <a:prstGeom prst="rect">
            <a:avLst/>
          </a:prstGeom>
          <a:noFill/>
        </p:spPr>
        <p:txBody>
          <a:bodyPr wrap="square" rtlCol="0">
            <a:spAutoFit/>
          </a:bodyPr>
          <a:lstStyle/>
          <a:p>
            <a:pPr algn="ctr"/>
            <a:r>
              <a:rPr lang="fr-FR" sz="3200" b="1" dirty="0">
                <a:solidFill>
                  <a:srgbClr val="FF0000"/>
                </a:solidFill>
                <a:latin typeface="+mj-lt"/>
              </a:rPr>
              <a:t>8</a:t>
            </a:r>
            <a:endParaRPr lang="fr-FR" sz="2400" b="1" dirty="0">
              <a:solidFill>
                <a:srgbClr val="FF0000"/>
              </a:solidFill>
              <a:latin typeface="+mj-lt"/>
            </a:endParaRPr>
          </a:p>
        </p:txBody>
      </p:sp>
      <p:sp>
        <p:nvSpPr>
          <p:cNvPr id="7" name="ZoneTexte 6">
            <a:extLst>
              <a:ext uri="{FF2B5EF4-FFF2-40B4-BE49-F238E27FC236}">
                <a16:creationId xmlns:a16="http://schemas.microsoft.com/office/drawing/2014/main" id="{DC183ADB-F0D3-A357-E6E0-41ADFDB7AC2A}"/>
              </a:ext>
            </a:extLst>
          </p:cNvPr>
          <p:cNvSpPr txBox="1"/>
          <p:nvPr/>
        </p:nvSpPr>
        <p:spPr>
          <a:xfrm>
            <a:off x="1905000" y="6743700"/>
            <a:ext cx="685800" cy="584775"/>
          </a:xfrm>
          <a:prstGeom prst="rect">
            <a:avLst/>
          </a:prstGeom>
          <a:noFill/>
        </p:spPr>
        <p:txBody>
          <a:bodyPr wrap="square" rtlCol="0">
            <a:spAutoFit/>
          </a:bodyPr>
          <a:lstStyle/>
          <a:p>
            <a:pPr algn="ctr"/>
            <a:r>
              <a:rPr lang="fr-FR" sz="3200" b="1" dirty="0">
                <a:solidFill>
                  <a:srgbClr val="FF0000"/>
                </a:solidFill>
              </a:rPr>
              <a:t>64</a:t>
            </a:r>
            <a:endParaRPr lang="fr-FR" sz="2400" b="1" dirty="0">
              <a:solidFill>
                <a:srgbClr val="FF0000"/>
              </a:solidFill>
            </a:endParaRPr>
          </a:p>
        </p:txBody>
      </p:sp>
      <p:sp>
        <p:nvSpPr>
          <p:cNvPr id="9" name="ZoneTexte 8">
            <a:extLst>
              <a:ext uri="{FF2B5EF4-FFF2-40B4-BE49-F238E27FC236}">
                <a16:creationId xmlns:a16="http://schemas.microsoft.com/office/drawing/2014/main" id="{FCC70693-CDBC-7E9A-E40A-36BFFE26B016}"/>
              </a:ext>
            </a:extLst>
          </p:cNvPr>
          <p:cNvSpPr txBox="1"/>
          <p:nvPr/>
        </p:nvSpPr>
        <p:spPr>
          <a:xfrm>
            <a:off x="4495800" y="6743700"/>
            <a:ext cx="685800" cy="584775"/>
          </a:xfrm>
          <a:prstGeom prst="rect">
            <a:avLst/>
          </a:prstGeom>
          <a:noFill/>
        </p:spPr>
        <p:txBody>
          <a:bodyPr wrap="square" rtlCol="0">
            <a:spAutoFit/>
          </a:bodyPr>
          <a:lstStyle/>
          <a:p>
            <a:pPr algn="ctr"/>
            <a:r>
              <a:rPr lang="fr-FR" sz="3200" b="1" dirty="0">
                <a:solidFill>
                  <a:srgbClr val="FF0000"/>
                </a:solidFill>
              </a:rPr>
              <a:t>16</a:t>
            </a:r>
            <a:endParaRPr lang="fr-FR" sz="2400" b="1" dirty="0">
              <a:solidFill>
                <a:srgbClr val="FF0000"/>
              </a:solidFill>
            </a:endParaRPr>
          </a:p>
        </p:txBody>
      </p:sp>
      <p:sp>
        <p:nvSpPr>
          <p:cNvPr id="10" name="ZoneTexte 9">
            <a:extLst>
              <a:ext uri="{FF2B5EF4-FFF2-40B4-BE49-F238E27FC236}">
                <a16:creationId xmlns:a16="http://schemas.microsoft.com/office/drawing/2014/main" id="{41B8AD40-40AB-AA53-D56E-380CFD7B943A}"/>
              </a:ext>
            </a:extLst>
          </p:cNvPr>
          <p:cNvSpPr txBox="1"/>
          <p:nvPr/>
        </p:nvSpPr>
        <p:spPr>
          <a:xfrm>
            <a:off x="4495800" y="5753100"/>
            <a:ext cx="685800" cy="584775"/>
          </a:xfrm>
          <a:prstGeom prst="rect">
            <a:avLst/>
          </a:prstGeom>
          <a:noFill/>
        </p:spPr>
        <p:txBody>
          <a:bodyPr wrap="square" rtlCol="0">
            <a:spAutoFit/>
          </a:bodyPr>
          <a:lstStyle/>
          <a:p>
            <a:pPr algn="ctr"/>
            <a:r>
              <a:rPr lang="fr-FR" sz="3200" b="1" dirty="0">
                <a:solidFill>
                  <a:srgbClr val="FF0000"/>
                </a:solidFill>
              </a:rPr>
              <a:t>48</a:t>
            </a:r>
            <a:endParaRPr lang="fr-FR" sz="2400" b="1" dirty="0">
              <a:solidFill>
                <a:srgbClr val="FF0000"/>
              </a:solidFill>
            </a:endParaRPr>
          </a:p>
        </p:txBody>
      </p:sp>
    </p:spTree>
    <p:extLst>
      <p:ext uri="{BB962C8B-B14F-4D97-AF65-F5344CB8AC3E}">
        <p14:creationId xmlns:p14="http://schemas.microsoft.com/office/powerpoint/2010/main" val="10402415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268C-B533-4D39-7095-F468A6AA96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820389-B17D-D420-B5C8-20B4330422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B895F2-C9D1-17FA-14C9-76551497CD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EFA14C-A9CB-8592-A48F-3BA0A409E08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4A86F8-0E8F-AF81-62CB-983465113E4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أنجزوا المقارنات المطلوبة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AE0D526-A9F3-EEA6-122D-F84B6DCB788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E1E1FDF-0EC3-424B-93E4-B5F49A4323A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6BEFEBF5-4BE2-1706-BCAE-8A2BA59F891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1950" y="4351635"/>
            <a:ext cx="12969992" cy="3605766"/>
          </a:xfrm>
          <a:prstGeom prst="rect">
            <a:avLst/>
          </a:prstGeom>
        </p:spPr>
      </p:pic>
      <p:sp>
        <p:nvSpPr>
          <p:cNvPr id="7" name="Rectangle 6">
            <a:extLst>
              <a:ext uri="{FF2B5EF4-FFF2-40B4-BE49-F238E27FC236}">
                <a16:creationId xmlns:a16="http://schemas.microsoft.com/office/drawing/2014/main" id="{A9978B8A-48AB-17ED-37B2-43E7CB8D9870}"/>
              </a:ext>
            </a:extLst>
          </p:cNvPr>
          <p:cNvSpPr/>
          <p:nvPr/>
        </p:nvSpPr>
        <p:spPr>
          <a:xfrm>
            <a:off x="811727" y="5448300"/>
            <a:ext cx="8256073" cy="2209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503025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0" name="Image 9">
            <a:extLst>
              <a:ext uri="{FF2B5EF4-FFF2-40B4-BE49-F238E27FC236}">
                <a16:creationId xmlns:a16="http://schemas.microsoft.com/office/drawing/2014/main" id="{9E49BE5A-F8DD-8DC9-678F-891EF6B30BE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784558" y="4348069"/>
            <a:ext cx="2438399" cy="3056010"/>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FB5A9-AC67-F244-1D1C-3A6D11DDE62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D12102-198C-EF24-ED89-662DBE39D20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A7405B1-8561-6203-26B8-59E1828D13B9}"/>
              </a:ext>
            </a:extLst>
          </p:cNvPr>
          <p:cNvSpPr/>
          <p:nvPr/>
        </p:nvSpPr>
        <p:spPr>
          <a:xfrm>
            <a:off x="214576" y="2382618"/>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5E4C810-B30D-0420-178A-4C2ED790A8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072977B-5A32-FACF-8A07-A26844D6D144}"/>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59C3059-888B-314B-91E1-9B289D88FB58}"/>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9D24E34-CB32-3176-CD34-8E9869782D3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E1908943-A4AB-CD42-143F-B1609E19DC8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1950" y="4351635"/>
            <a:ext cx="12969992" cy="3605766"/>
          </a:xfrm>
          <a:prstGeom prst="rect">
            <a:avLst/>
          </a:prstGeom>
        </p:spPr>
      </p:pic>
      <p:sp>
        <p:nvSpPr>
          <p:cNvPr id="7" name="Rectangle 6">
            <a:extLst>
              <a:ext uri="{FF2B5EF4-FFF2-40B4-BE49-F238E27FC236}">
                <a16:creationId xmlns:a16="http://schemas.microsoft.com/office/drawing/2014/main" id="{2E354EA5-17D4-23DC-D7D8-82BCEC244BEF}"/>
              </a:ext>
            </a:extLst>
          </p:cNvPr>
          <p:cNvSpPr/>
          <p:nvPr/>
        </p:nvSpPr>
        <p:spPr>
          <a:xfrm>
            <a:off x="811727" y="5448300"/>
            <a:ext cx="8256073" cy="2209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4" name="ZoneTexte 3">
            <a:extLst>
              <a:ext uri="{FF2B5EF4-FFF2-40B4-BE49-F238E27FC236}">
                <a16:creationId xmlns:a16="http://schemas.microsoft.com/office/drawing/2014/main" id="{DC90098E-DA65-85F5-141F-050B30602DA8}"/>
              </a:ext>
            </a:extLst>
          </p:cNvPr>
          <p:cNvSpPr txBox="1"/>
          <p:nvPr/>
        </p:nvSpPr>
        <p:spPr>
          <a:xfrm>
            <a:off x="6477000" y="5676900"/>
            <a:ext cx="685800" cy="707886"/>
          </a:xfrm>
          <a:prstGeom prst="rect">
            <a:avLst/>
          </a:prstGeom>
          <a:noFill/>
        </p:spPr>
        <p:txBody>
          <a:bodyPr wrap="square" rtlCol="0">
            <a:spAutoFit/>
          </a:bodyPr>
          <a:lstStyle/>
          <a:p>
            <a:pPr algn="ctr"/>
            <a:r>
              <a:rPr lang="fr-FR" sz="4000" b="1" dirty="0">
                <a:solidFill>
                  <a:srgbClr val="FF0000"/>
                </a:solidFill>
                <a:latin typeface="+mj-lt"/>
              </a:rPr>
              <a:t>&lt;</a:t>
            </a:r>
            <a:endParaRPr lang="fr-FR" sz="2400" b="1" dirty="0">
              <a:solidFill>
                <a:srgbClr val="FF0000"/>
              </a:solidFill>
              <a:latin typeface="+mj-lt"/>
            </a:endParaRPr>
          </a:p>
        </p:txBody>
      </p:sp>
      <p:sp>
        <p:nvSpPr>
          <p:cNvPr id="5" name="ZoneTexte 4">
            <a:extLst>
              <a:ext uri="{FF2B5EF4-FFF2-40B4-BE49-F238E27FC236}">
                <a16:creationId xmlns:a16="http://schemas.microsoft.com/office/drawing/2014/main" id="{F44514B6-D4FF-F034-47DB-00B66D63155B}"/>
              </a:ext>
            </a:extLst>
          </p:cNvPr>
          <p:cNvSpPr txBox="1"/>
          <p:nvPr/>
        </p:nvSpPr>
        <p:spPr>
          <a:xfrm>
            <a:off x="6443601" y="6721614"/>
            <a:ext cx="685800" cy="707886"/>
          </a:xfrm>
          <a:prstGeom prst="rect">
            <a:avLst/>
          </a:prstGeom>
          <a:noFill/>
        </p:spPr>
        <p:txBody>
          <a:bodyPr wrap="square" rtlCol="0">
            <a:spAutoFit/>
          </a:bodyPr>
          <a:lstStyle/>
          <a:p>
            <a:pPr algn="ctr"/>
            <a:r>
              <a:rPr lang="fr-FR" sz="4000" b="1" dirty="0">
                <a:solidFill>
                  <a:srgbClr val="FF0000"/>
                </a:solidFill>
                <a:latin typeface="+mj-lt"/>
              </a:rPr>
              <a:t>&lt;</a:t>
            </a:r>
            <a:endParaRPr lang="fr-FR" sz="2400" b="1" dirty="0">
              <a:solidFill>
                <a:srgbClr val="FF0000"/>
              </a:solidFill>
              <a:latin typeface="+mj-lt"/>
            </a:endParaRPr>
          </a:p>
        </p:txBody>
      </p:sp>
      <p:sp>
        <p:nvSpPr>
          <p:cNvPr id="6" name="ZoneTexte 5">
            <a:extLst>
              <a:ext uri="{FF2B5EF4-FFF2-40B4-BE49-F238E27FC236}">
                <a16:creationId xmlns:a16="http://schemas.microsoft.com/office/drawing/2014/main" id="{12BBC8A7-31BA-A3A8-CD52-D5FB156F3FEF}"/>
              </a:ext>
            </a:extLst>
          </p:cNvPr>
          <p:cNvSpPr txBox="1"/>
          <p:nvPr/>
        </p:nvSpPr>
        <p:spPr>
          <a:xfrm>
            <a:off x="2438400" y="6721614"/>
            <a:ext cx="685800" cy="707886"/>
          </a:xfrm>
          <a:prstGeom prst="rect">
            <a:avLst/>
          </a:prstGeom>
          <a:noFill/>
        </p:spPr>
        <p:txBody>
          <a:bodyPr wrap="square" rtlCol="0">
            <a:spAutoFit/>
          </a:bodyPr>
          <a:lstStyle/>
          <a:p>
            <a:pPr algn="ctr"/>
            <a:r>
              <a:rPr lang="fr-FR" sz="4000" b="1" dirty="0">
                <a:solidFill>
                  <a:srgbClr val="FF0000"/>
                </a:solidFill>
                <a:latin typeface="+mj-lt"/>
              </a:rPr>
              <a:t>&gt;</a:t>
            </a:r>
            <a:endParaRPr lang="fr-FR" sz="2400" b="1" dirty="0">
              <a:solidFill>
                <a:srgbClr val="FF0000"/>
              </a:solidFill>
              <a:latin typeface="+mj-lt"/>
            </a:endParaRPr>
          </a:p>
        </p:txBody>
      </p:sp>
    </p:spTree>
    <p:extLst>
      <p:ext uri="{BB962C8B-B14F-4D97-AF65-F5344CB8AC3E}">
        <p14:creationId xmlns:p14="http://schemas.microsoft.com/office/powerpoint/2010/main" val="41009751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أنجزوا التمرين 3 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23</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428A32D9-B45E-EF2D-D417-1E4CD51D636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09203" y="3848100"/>
            <a:ext cx="12897197" cy="5086726"/>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7860216" y="4867034"/>
            <a:ext cx="5181600" cy="373453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8632419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ADDF0-30C8-BF70-0D83-EF54131A08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625F38C-B24B-8D32-F53C-2A9A20B1284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36B8F11-3730-3B7A-F0F0-2E302A6114F4}"/>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AC1EF02-5790-0E62-B093-8889C7E0D2D3}"/>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DD1EE80-3AFC-E267-7983-963039326C44}"/>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72EE938-B4D4-9033-C66D-60EE29A0528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E985173-647F-259A-7AF9-1F5FDFCC690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61167796-FA5C-73AB-6E9A-5BE39AFD2FD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09203" y="3848100"/>
            <a:ext cx="12897197" cy="5086726"/>
          </a:xfrm>
          <a:prstGeom prst="rect">
            <a:avLst/>
          </a:prstGeom>
        </p:spPr>
      </p:pic>
      <p:sp>
        <p:nvSpPr>
          <p:cNvPr id="6" name="Rectangle 5">
            <a:extLst>
              <a:ext uri="{FF2B5EF4-FFF2-40B4-BE49-F238E27FC236}">
                <a16:creationId xmlns:a16="http://schemas.microsoft.com/office/drawing/2014/main" id="{C6AFC308-7848-9C6A-52A9-7DC3EE4E00E7}"/>
              </a:ext>
            </a:extLst>
          </p:cNvPr>
          <p:cNvSpPr/>
          <p:nvPr/>
        </p:nvSpPr>
        <p:spPr>
          <a:xfrm>
            <a:off x="7887925" y="4877368"/>
            <a:ext cx="5181600" cy="373453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4" name="ZoneTexte 3">
            <a:extLst>
              <a:ext uri="{FF2B5EF4-FFF2-40B4-BE49-F238E27FC236}">
                <a16:creationId xmlns:a16="http://schemas.microsoft.com/office/drawing/2014/main" id="{DC3BBD43-2EBD-B974-DE9E-1D111D505690}"/>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9420659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ابحثوا </a:t>
            </a:r>
            <a:r>
              <a:rPr lang="ar-SA" sz="3200" dirty="0">
                <a:solidFill>
                  <a:prstClr val="white">
                    <a:lumMod val="65000"/>
                  </a:prstClr>
                </a:solidFill>
                <a:latin typeface="Microsoft Uighur" panose="02000000000000000000" pitchFamily="2" charset="-78"/>
                <a:cs typeface="Microsoft Uighur" panose="02000000000000000000" pitchFamily="2" charset="-78"/>
              </a:rPr>
              <a:t>عن حل المسألة </a:t>
            </a:r>
            <a:r>
              <a:rPr lang="ar-MA" sz="3200">
                <a:solidFill>
                  <a:prstClr val="white">
                    <a:lumMod val="65000"/>
                  </a:prstClr>
                </a:solidFill>
                <a:latin typeface="Microsoft Uighur" panose="02000000000000000000" pitchFamily="2" charset="-78"/>
                <a:cs typeface="Microsoft Uighur" panose="02000000000000000000" pitchFamily="2" charset="-78"/>
              </a:rPr>
              <a:t>المحددة </a:t>
            </a:r>
            <a:r>
              <a:rPr lang="ar-SA" sz="3200">
                <a:solidFill>
                  <a:prstClr val="white">
                    <a:lumMod val="65000"/>
                  </a:prstClr>
                </a:solidFill>
                <a:latin typeface="Microsoft Uighur" panose="02000000000000000000" pitchFamily="2" charset="-78"/>
                <a:cs typeface="Microsoft Uighur" panose="02000000000000000000" pitchFamily="2" charset="-78"/>
              </a:rPr>
              <a:t>مع </a:t>
            </a:r>
            <a:r>
              <a:rPr lang="ar-SA" sz="3200" dirty="0">
                <a:solidFill>
                  <a:prstClr val="white">
                    <a:lumMod val="65000"/>
                  </a:prstClr>
                </a:solidFill>
                <a:latin typeface="Microsoft Uighur" panose="02000000000000000000" pitchFamily="2" charset="-78"/>
                <a:cs typeface="Microsoft Uighur" panose="02000000000000000000" pitchFamily="2" charset="-78"/>
              </a:rPr>
              <a:t>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9864" y="3813202"/>
            <a:ext cx="13056272" cy="4388510"/>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6858000" y="4902394"/>
            <a:ext cx="6528136" cy="32482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72229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93EC9-B0FD-C76B-3660-DCB4513DEE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D3091E3-7B13-D30C-DC26-89F25BF434F4}"/>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E1424E8-CA98-D9C4-DFCB-65752016960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0D160D4-1071-1D51-9C44-603A1A367E5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A46AEEB-765A-877B-1C8C-2A5DE5E6AC0A}"/>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5BD635A-CF81-851E-710C-F140E68F46B0}"/>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CE5822-B765-C6C3-D270-201036AA8D6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BDD9A9FC-9DA0-50CB-691B-B14333F8CCD0}"/>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7" name="Image 6">
            <a:extLst>
              <a:ext uri="{FF2B5EF4-FFF2-40B4-BE49-F238E27FC236}">
                <a16:creationId xmlns:a16="http://schemas.microsoft.com/office/drawing/2014/main" id="{9217B32E-51DE-4760-B6D5-5AAB8C298F7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9864" y="3813202"/>
            <a:ext cx="13056272" cy="4388510"/>
          </a:xfrm>
          <a:prstGeom prst="rect">
            <a:avLst/>
          </a:prstGeom>
        </p:spPr>
      </p:pic>
      <p:sp>
        <p:nvSpPr>
          <p:cNvPr id="18" name="Rectangle 17">
            <a:extLst>
              <a:ext uri="{FF2B5EF4-FFF2-40B4-BE49-F238E27FC236}">
                <a16:creationId xmlns:a16="http://schemas.microsoft.com/office/drawing/2014/main" id="{8033EC68-7A9F-C74F-B82D-AE971BB41F2E}"/>
              </a:ext>
            </a:extLst>
          </p:cNvPr>
          <p:cNvSpPr/>
          <p:nvPr/>
        </p:nvSpPr>
        <p:spPr>
          <a:xfrm>
            <a:off x="6858000" y="4902394"/>
            <a:ext cx="6528136" cy="32482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4" name="ZoneTexte 3">
            <a:extLst>
              <a:ext uri="{FF2B5EF4-FFF2-40B4-BE49-F238E27FC236}">
                <a16:creationId xmlns:a16="http://schemas.microsoft.com/office/drawing/2014/main" id="{CD0F0D74-6E2B-211A-2D91-0D9158856BE6}"/>
              </a:ext>
            </a:extLst>
          </p:cNvPr>
          <p:cNvSpPr txBox="1"/>
          <p:nvPr/>
        </p:nvSpPr>
        <p:spPr>
          <a:xfrm>
            <a:off x="7924800" y="7363480"/>
            <a:ext cx="2603332" cy="523220"/>
          </a:xfrm>
          <a:prstGeom prst="rect">
            <a:avLst/>
          </a:prstGeom>
          <a:noFill/>
        </p:spPr>
        <p:txBody>
          <a:bodyPr wrap="square" rtlCol="0">
            <a:spAutoFit/>
          </a:bodyPr>
          <a:lstStyle/>
          <a:p>
            <a:pPr algn="ctr"/>
            <a:r>
              <a:rPr lang="fr-FR" sz="2800" b="1" dirty="0">
                <a:solidFill>
                  <a:srgbClr val="FF0000"/>
                </a:solidFill>
              </a:rPr>
              <a:t>47×25=1175</a:t>
            </a:r>
          </a:p>
        </p:txBody>
      </p:sp>
    </p:spTree>
    <p:extLst>
      <p:ext uri="{BB962C8B-B14F-4D97-AF65-F5344CB8AC3E}">
        <p14:creationId xmlns:p14="http://schemas.microsoft.com/office/powerpoint/2010/main" val="28410822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marR="0" lvl="0" indent="0" algn="ctr" defTabSz="685834" rtl="1" eaLnBrk="1" fontAlgn="auto" latinLnBrk="0" hangingPunct="1">
              <a:lnSpc>
                <a:spcPts val="11099"/>
              </a:lnSpc>
              <a:spcBef>
                <a:spcPts val="0"/>
              </a:spcBef>
              <a:spcAft>
                <a:spcPts val="0"/>
              </a:spcAft>
              <a:buClrTx/>
              <a:buSzTx/>
              <a:buFontTx/>
              <a:buNone/>
              <a:tabLst/>
              <a:defRPr/>
            </a:pPr>
            <a:r>
              <a:rPr kumimoji="0" lang="ar-S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لعبة</a:t>
            </a:r>
            <a:r>
              <a:rPr kumimoji="0" lang="ar-M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 المعداد الورقي</a:t>
            </a:r>
            <a:endParaRPr kumimoji="0" lang="en-US"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114833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086212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8713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737665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pic>
        <p:nvPicPr>
          <p:cNvPr id="2" name="Image 1">
            <a:extLst>
              <a:ext uri="{FF2B5EF4-FFF2-40B4-BE49-F238E27FC236}">
                <a16:creationId xmlns:a16="http://schemas.microsoft.com/office/drawing/2014/main" id="{D0EEEDEC-26B2-DA33-7F5C-9A76C71C7ADA}"/>
              </a:ext>
            </a:extLst>
          </p:cNvPr>
          <p:cNvPicPr>
            <a:picLocks noChangeAspect="1"/>
          </p:cNvPicPr>
          <p:nvPr/>
        </p:nvPicPr>
        <p:blipFill rotWithShape="1">
          <a:blip r:embed="rId3"/>
          <a:srcRect t="3067" b="13512"/>
          <a:stretch/>
        </p:blipFill>
        <p:spPr>
          <a:xfrm>
            <a:off x="0" y="1285876"/>
            <a:ext cx="13716000" cy="7739848"/>
          </a:xfrm>
          <a:prstGeom prst="rect">
            <a:avLst/>
          </a:prstGeom>
        </p:spPr>
      </p:pic>
      <p:sp>
        <p:nvSpPr>
          <p:cNvPr id="10" name="Google Shape;146;p4">
            <a:extLst>
              <a:ext uri="{FF2B5EF4-FFF2-40B4-BE49-F238E27FC236}">
                <a16:creationId xmlns:a16="http://schemas.microsoft.com/office/drawing/2014/main" id="{05254FFD-BBF7-9C80-0842-310D219BA628}"/>
              </a:ext>
            </a:extLst>
          </p:cNvPr>
          <p:cNvSpPr txBox="1">
            <a:spLocks/>
          </p:cNvSpPr>
          <p:nvPr/>
        </p:nvSpPr>
        <p:spPr>
          <a:xfrm>
            <a:off x="16976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lnSpcReduction="10000"/>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5400" b="1" dirty="0">
                <a:solidFill>
                  <a:prstClr val="black"/>
                </a:solidFill>
                <a:latin typeface="Microsoft Uighur" panose="02000000000000000000" pitchFamily="2" charset="-78"/>
                <a:ea typeface="+mn-ea"/>
                <a:cs typeface="Microsoft Uighur" panose="02000000000000000000" pitchFamily="2" charset="-78"/>
                <a:sym typeface="Arial Black"/>
              </a:rPr>
              <a:t> الضرب باستخدام تقنية الصندوق</a:t>
            </a:r>
          </a:p>
        </p:txBody>
      </p:sp>
      <p:graphicFrame>
        <p:nvGraphicFramePr>
          <p:cNvPr id="12" name="Tableau 11">
            <a:extLst>
              <a:ext uri="{FF2B5EF4-FFF2-40B4-BE49-F238E27FC236}">
                <a16:creationId xmlns:a16="http://schemas.microsoft.com/office/drawing/2014/main" id="{F109E455-08DC-4359-5A9E-76F51337E39A}"/>
              </a:ext>
            </a:extLst>
          </p:cNvPr>
          <p:cNvGraphicFramePr>
            <a:graphicFrameLocks noGrp="1"/>
          </p:cNvGraphicFramePr>
          <p:nvPr/>
        </p:nvGraphicFramePr>
        <p:xfrm>
          <a:off x="-1" y="2093604"/>
          <a:ext cx="13716001" cy="6869422"/>
        </p:xfrm>
        <a:graphic>
          <a:graphicData uri="http://schemas.openxmlformats.org/drawingml/2006/table">
            <a:tbl>
              <a:tblPr firstRow="1" bandRow="1">
                <a:tableStyleId>{5940675A-B579-460E-94D1-54222C63F5DA}</a:tableStyleId>
              </a:tblPr>
              <a:tblGrid>
                <a:gridCol w="11970460">
                  <a:extLst>
                    <a:ext uri="{9D8B030D-6E8A-4147-A177-3AD203B41FA5}">
                      <a16:colId xmlns:a16="http://schemas.microsoft.com/office/drawing/2014/main" val="2904711255"/>
                    </a:ext>
                  </a:extLst>
                </a:gridCol>
                <a:gridCol w="1745541">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748730">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13" name="TextBox 1">
            <a:extLst>
              <a:ext uri="{FF2B5EF4-FFF2-40B4-BE49-F238E27FC236}">
                <a16:creationId xmlns:a16="http://schemas.microsoft.com/office/drawing/2014/main" id="{C369C5C3-9E1C-BE62-D99B-25EE08974E92}"/>
              </a:ext>
            </a:extLst>
          </p:cNvPr>
          <p:cNvSpPr txBox="1"/>
          <p:nvPr/>
        </p:nvSpPr>
        <p:spPr>
          <a:xfrm>
            <a:off x="2754655" y="4338498"/>
            <a:ext cx="10887075" cy="4356962"/>
          </a:xfrm>
          <a:prstGeom prst="rect">
            <a:avLst/>
          </a:prstGeom>
          <a:noFill/>
        </p:spPr>
        <p:txBody>
          <a:bodyPr wrap="square" rtlCol="0">
            <a:spAutoFit/>
          </a:bodyPr>
          <a:lstStyle/>
          <a:p>
            <a:pPr algn="just" defTabSz="1028700" rtl="1">
              <a:spcBef>
                <a:spcPts val="681"/>
              </a:spcBef>
            </a:pPr>
            <a:r>
              <a:rPr lang="ar-MA" sz="2588" dirty="0">
                <a:solidFill>
                  <a:prstClr val="black"/>
                </a:solidFill>
                <a:latin typeface="Calibri-Bold"/>
                <a:cs typeface="Times New Roman" panose="02020603050405020304" pitchFamily="18" charset="0"/>
              </a:rPr>
              <a:t>بعد تمكن المتعلمين من مفهوم الجداء باستعمال تقنية السلم وباستخدام الخشيبات، يقوم الميسر بكتابة أمثلة من عمليات الجداء، ويدعو المتعلمين لملاحظتها: </a:t>
            </a:r>
          </a:p>
          <a:p>
            <a:pPr marL="385763" marR="427196" indent="-385763" algn="just" defTabSz="1028700" rtl="1">
              <a:spcBef>
                <a:spcPts val="664"/>
              </a:spcBef>
              <a:buClr>
                <a:srgbClr val="151616"/>
              </a:buClr>
              <a:buSzPts val="1200"/>
              <a:buFont typeface="Cambria" panose="02040503050406030204" pitchFamily="18" charset="0"/>
              <a:buChar char="◾"/>
              <a:tabLst>
                <a:tab pos="1047988" algn="l"/>
              </a:tabLst>
            </a:pPr>
            <a:r>
              <a:rPr lang="ar-S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يطلب الميسر من المتعلمين حساب الجداءات التالية </a:t>
            </a:r>
            <a:r>
              <a:rPr lang="ar-M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على </a:t>
            </a:r>
            <a:r>
              <a:rPr lang="ar-S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غرار الأمثلة المذكورة آنفا:</a:t>
            </a:r>
            <a:endParaRPr lang="fr-FR" sz="2588" dirty="0">
              <a:solidFill>
                <a:prstClr val="black"/>
              </a:solidFill>
              <a:latin typeface="Calibri" panose="020F0502020204030204" pitchFamily="34" charset="0"/>
              <a:ea typeface="Cambria" panose="02040503050406030204" pitchFamily="18" charset="0"/>
            </a:endParaRPr>
          </a:p>
          <a:p>
            <a:pPr marL="1047274" algn="just" defTabSz="1028700" rtl="1">
              <a:spcBef>
                <a:spcPts val="332"/>
              </a:spcBef>
              <a:tabLst>
                <a:tab pos="2307431" algn="l"/>
                <a:tab pos="3336131" algn="l"/>
              </a:tabLst>
            </a:pPr>
            <a:r>
              <a:rPr lang="en-US" sz="2588" dirty="0">
                <a:solidFill>
                  <a:srgbClr val="151616"/>
                </a:solidFill>
                <a:latin typeface="Calibri" panose="020F0502020204030204" pitchFamily="34" charset="0"/>
                <a:ea typeface="Calibri" panose="020F0502020204030204" pitchFamily="34" charset="0"/>
              </a:rPr>
              <a:t>6</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  </a:t>
            </a:r>
            <a:r>
              <a:rPr lang="en-US" sz="2588" spc="180"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	60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	600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a:t>
            </a:r>
            <a:endParaRPr lang="fr-FR" sz="2588" dirty="0">
              <a:solidFill>
                <a:prstClr val="black"/>
              </a:solidFill>
              <a:latin typeface="Calibri" panose="020F0502020204030204" pitchFamily="34" charset="0"/>
              <a:ea typeface="Calibri" panose="020F0502020204030204" pitchFamily="34" charset="0"/>
            </a:endParaRPr>
          </a:p>
          <a:p>
            <a:pPr marL="1047274" algn="just" defTabSz="1028700" rtl="1">
              <a:spcBef>
                <a:spcPts val="326"/>
              </a:spcBef>
              <a:tabLst>
                <a:tab pos="2307431" algn="l"/>
                <a:tab pos="3336131" algn="l"/>
              </a:tabLst>
            </a:pPr>
            <a:r>
              <a:rPr lang="en-US" sz="2588" dirty="0">
                <a:solidFill>
                  <a:srgbClr val="151616"/>
                </a:solidFill>
                <a:latin typeface="Calibri" panose="020F0502020204030204" pitchFamily="34" charset="0"/>
                <a:ea typeface="Calibri" panose="020F0502020204030204" pitchFamily="34" charset="0"/>
              </a:rPr>
              <a:t>6</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	6x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400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	60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a:t>
            </a:r>
            <a:endParaRPr lang="fr-FR" sz="2588" dirty="0">
              <a:solidFill>
                <a:prstClr val="black"/>
              </a:solidFill>
              <a:latin typeface="Calibri" panose="020F0502020204030204" pitchFamily="34" charset="0"/>
              <a:ea typeface="Calibri" panose="020F0502020204030204" pitchFamily="34" charset="0"/>
            </a:endParaRPr>
          </a:p>
          <a:p>
            <a:pPr marL="385763" marR="427196" indent="-385763" algn="just" defTabSz="1028700" rtl="1">
              <a:spcBef>
                <a:spcPts val="332"/>
              </a:spcBef>
              <a:buClr>
                <a:srgbClr val="151616"/>
              </a:buClr>
              <a:buSzPts val="1200"/>
              <a:buFont typeface="Cambria" panose="02040503050406030204" pitchFamily="18" charset="0"/>
              <a:buChar char="◾"/>
              <a:tabLst>
                <a:tab pos="1047988" algn="l"/>
              </a:tabLst>
            </a:pPr>
            <a:r>
              <a:rPr lang="ar-S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يقدم للمتعلمين طريقة حساب الجداءات ذهنيا وذلك بحساب جداء الأعداد وإضافة مجموع الأصفار. مثلا 40×30 تعني 4×3 أي 12 ونضيف صفرين في يمين العدد، فنحصل على 1200. من السهل حساب جداء 4×3 </a:t>
            </a:r>
            <a:r>
              <a:rPr lang="ar-M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عوض 40×30.</a:t>
            </a:r>
            <a:endParaRPr lang="fr-FR" sz="2588" dirty="0">
              <a:solidFill>
                <a:prstClr val="black"/>
              </a:solidFill>
              <a:latin typeface="Calibri" panose="020F0502020204030204" pitchFamily="34" charset="0"/>
              <a:ea typeface="Cambria" panose="02040503050406030204" pitchFamily="18" charset="0"/>
            </a:endParaRPr>
          </a:p>
          <a:p>
            <a:pPr marL="385763" indent="-385763" algn="just" defTabSz="1028700" rtl="1">
              <a:spcBef>
                <a:spcPts val="332"/>
              </a:spcBef>
              <a:buClr>
                <a:srgbClr val="151616"/>
              </a:buClr>
              <a:buSzPts val="1200"/>
              <a:buFont typeface="Cambria" panose="02040503050406030204" pitchFamily="18" charset="0"/>
              <a:buChar char="◾"/>
              <a:tabLst>
                <a:tab pos="1047988" algn="l"/>
              </a:tabLst>
            </a:pPr>
            <a:r>
              <a:rPr lang="ar-SA" sz="2588" spc="-6" dirty="0">
                <a:solidFill>
                  <a:srgbClr val="151616"/>
                </a:solidFill>
                <a:latin typeface="Calibri" panose="020F0502020204030204" pitchFamily="34" charset="0"/>
                <a:ea typeface="Cambria" panose="02040503050406030204" pitchFamily="18" charset="0"/>
                <a:cs typeface="Times New Roman" panose="02020603050405020304" pitchFamily="18" charset="0"/>
              </a:rPr>
              <a:t>يعطي للمتعلمين فرصا كافية للتطبيق من خلال حل مسائل مكافئة لمساعدتهم على فهم طريقة الحساب.</a:t>
            </a:r>
            <a:endParaRPr lang="fr-FR" sz="2588" dirty="0">
              <a:solidFill>
                <a:prstClr val="black"/>
              </a:solidFill>
              <a:latin typeface="Calibri" panose="020F0502020204030204" pitchFamily="34" charset="0"/>
              <a:ea typeface="Cambria" panose="02040503050406030204" pitchFamily="18" charset="0"/>
            </a:endParaRPr>
          </a:p>
          <a:p>
            <a:pPr marL="385763" indent="-385763" algn="r" defTabSz="1028700" rtl="1">
              <a:spcBef>
                <a:spcPts val="332"/>
              </a:spcBef>
              <a:buClr>
                <a:srgbClr val="151616"/>
              </a:buClr>
              <a:buSzPts val="1200"/>
              <a:buFont typeface="Cambria" panose="02040503050406030204" pitchFamily="18" charset="0"/>
              <a:buChar char="◾"/>
              <a:tabLst>
                <a:tab pos="1047988" algn="l"/>
              </a:tabLst>
            </a:pPr>
            <a:r>
              <a:rPr lang="ar-SA" sz="2588" spc="-6" dirty="0">
                <a:solidFill>
                  <a:srgbClr val="151616"/>
                </a:solidFill>
                <a:latin typeface="Calibri" panose="020F0502020204030204" pitchFamily="34" charset="0"/>
                <a:ea typeface="Cambria" panose="02040503050406030204" pitchFamily="18" charset="0"/>
                <a:cs typeface="Times New Roman" panose="02020603050405020304" pitchFamily="18" charset="0"/>
              </a:rPr>
              <a:t>بعد ذلك، يعطي للمتعلمين فرصا كافية للتطبيق من خلال حل مسائل مركبة للجداء مثلا 24×15</a:t>
            </a:r>
            <a:endParaRPr lang="fr-FR" sz="2588" dirty="0">
              <a:solidFill>
                <a:prstClr val="black"/>
              </a:solidFill>
              <a:latin typeface="Calibri" panose="020F0502020204030204" pitchFamily="34" charset="0"/>
              <a:ea typeface="Cambria" panose="02040503050406030204" pitchFamily="18" charset="0"/>
            </a:endParaRPr>
          </a:p>
        </p:txBody>
      </p:sp>
      <p:sp>
        <p:nvSpPr>
          <p:cNvPr id="14" name="Text Box 280">
            <a:extLst>
              <a:ext uri="{FF2B5EF4-FFF2-40B4-BE49-F238E27FC236}">
                <a16:creationId xmlns:a16="http://schemas.microsoft.com/office/drawing/2014/main" id="{7CC6CD93-8CFD-80A9-9278-6F06F9F30632}"/>
              </a:ext>
            </a:extLst>
          </p:cNvPr>
          <p:cNvSpPr txBox="1">
            <a:spLocks noChangeArrowheads="1"/>
          </p:cNvSpPr>
          <p:nvPr/>
        </p:nvSpPr>
        <p:spPr bwMode="auto">
          <a:xfrm>
            <a:off x="225767" y="7275273"/>
            <a:ext cx="2303120" cy="1054341"/>
          </a:xfrm>
          <a:prstGeom prst="rect">
            <a:avLst/>
          </a:prstGeom>
          <a:solidFill>
            <a:srgbClr val="ECECEC"/>
          </a:solidFill>
          <a:ln w="6350">
            <a:solidFill>
              <a:srgbClr val="151616"/>
            </a:solidFill>
            <a:prstDash val="solid"/>
            <a:miter lim="800000"/>
            <a:headEnd/>
            <a:tailEnd/>
          </a:ln>
        </p:spPr>
        <p:txBody>
          <a:bodyPr rot="0" vert="horz" wrap="square" lIns="0" tIns="0" rIns="0" bIns="0" anchor="t" anchorCtr="0" upright="1"/>
          <a:lstStyle/>
          <a:p>
            <a:pPr marL="435054" indent="-287893" defTabSz="1028700">
              <a:spcBef>
                <a:spcPts val="39"/>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97"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40</a:t>
            </a:r>
            <a:r>
              <a:rPr lang="en-US" b="1" spc="-169"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30</a:t>
            </a:r>
            <a:r>
              <a:rPr lang="en-US" b="1" spc="-169"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400</a:t>
            </a:r>
            <a:r>
              <a:rPr lang="en-US" b="1" spc="-236"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225"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300</a:t>
            </a:r>
            <a:r>
              <a:rPr lang="en-US" b="1" spc="-236"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225"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120000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Box 279">
            <a:extLst>
              <a:ext uri="{FF2B5EF4-FFF2-40B4-BE49-F238E27FC236}">
                <a16:creationId xmlns:a16="http://schemas.microsoft.com/office/drawing/2014/main" id="{5C719B09-F85E-D55E-35C6-C6127E2408A7}"/>
              </a:ext>
            </a:extLst>
          </p:cNvPr>
          <p:cNvSpPr txBox="1">
            <a:spLocks noChangeArrowheads="1"/>
          </p:cNvSpPr>
          <p:nvPr/>
        </p:nvSpPr>
        <p:spPr bwMode="auto">
          <a:xfrm>
            <a:off x="225767" y="6005679"/>
            <a:ext cx="2303120" cy="1054341"/>
          </a:xfrm>
          <a:prstGeom prst="rect">
            <a:avLst/>
          </a:prstGeom>
          <a:solidFill>
            <a:srgbClr val="ECECEC"/>
          </a:solidFill>
          <a:ln w="6350">
            <a:solidFill>
              <a:srgbClr val="151616"/>
            </a:solidFill>
            <a:prstDash val="solid"/>
            <a:miter lim="800000"/>
            <a:headEnd/>
            <a:tailEnd/>
          </a:ln>
        </p:spPr>
        <p:txBody>
          <a:bodyPr rot="0" vert="horz" wrap="square" lIns="0" tIns="0" rIns="0" bIns="0" anchor="t" anchorCtr="0" upright="1"/>
          <a:lstStyle/>
          <a:p>
            <a:pPr marL="435054" indent="-287893" defTabSz="1028700">
              <a:spcBef>
                <a:spcPts val="39"/>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97"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80"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74"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30</a:t>
            </a:r>
            <a:r>
              <a:rPr lang="en-US" b="1" spc="-186"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74"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300</a:t>
            </a:r>
            <a:r>
              <a:rPr lang="en-US" b="1" spc="-169"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Text Box 278">
            <a:extLst>
              <a:ext uri="{FF2B5EF4-FFF2-40B4-BE49-F238E27FC236}">
                <a16:creationId xmlns:a16="http://schemas.microsoft.com/office/drawing/2014/main" id="{20CAFA09-61C8-104F-980F-FC876A9034F7}"/>
              </a:ext>
            </a:extLst>
          </p:cNvPr>
          <p:cNvSpPr txBox="1">
            <a:spLocks noChangeArrowheads="1"/>
          </p:cNvSpPr>
          <p:nvPr/>
        </p:nvSpPr>
        <p:spPr bwMode="auto">
          <a:xfrm>
            <a:off x="225767" y="4736085"/>
            <a:ext cx="2303120" cy="1054341"/>
          </a:xfrm>
          <a:prstGeom prst="rect">
            <a:avLst/>
          </a:prstGeom>
          <a:solidFill>
            <a:srgbClr val="ECECEC"/>
          </a:solidFill>
          <a:ln w="6350">
            <a:solidFill>
              <a:srgbClr val="151616"/>
            </a:solidFill>
            <a:prstDash val="solid"/>
            <a:miter lim="800000"/>
            <a:headEnd/>
            <a:tailEnd/>
          </a:ln>
        </p:spPr>
        <p:txBody>
          <a:bodyPr rot="0" vert="horz" wrap="square" lIns="0" tIns="0" rIns="0" bIns="0" anchor="t" anchorCtr="0" upright="1"/>
          <a:lstStyle/>
          <a:p>
            <a:pPr marL="435054" indent="-287893" defTabSz="1028700">
              <a:spcBef>
                <a:spcPts val="39"/>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97"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40</a:t>
            </a:r>
            <a:r>
              <a:rPr lang="en-US" b="1" spc="-186"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80"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74"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74"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400</a:t>
            </a:r>
            <a:r>
              <a:rPr lang="en-US" b="1" spc="-169"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Connecteur droit avec flèche 3">
            <a:extLst>
              <a:ext uri="{FF2B5EF4-FFF2-40B4-BE49-F238E27FC236}">
                <a16:creationId xmlns:a16="http://schemas.microsoft.com/office/drawing/2014/main" id="{6809CB4F-0C69-4B19-A46B-132C5D10FA0F}"/>
              </a:ext>
            </a:extLst>
          </p:cNvPr>
          <p:cNvCxnSpPr/>
          <p:nvPr/>
        </p:nvCxnSpPr>
        <p:spPr>
          <a:xfrm flipH="1">
            <a:off x="2528887" y="4736085"/>
            <a:ext cx="519113" cy="4074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DB3FE2ED-22AF-1319-DF7E-2CDC431A45A2}"/>
              </a:ext>
            </a:extLst>
          </p:cNvPr>
          <p:cNvCxnSpPr>
            <a:cxnSpLocks/>
          </p:cNvCxnSpPr>
          <p:nvPr/>
        </p:nvCxnSpPr>
        <p:spPr>
          <a:xfrm flipH="1">
            <a:off x="2528887" y="4686300"/>
            <a:ext cx="519113" cy="18552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CF595120-417F-9D7A-5FA7-E9F79745ADFC}"/>
              </a:ext>
            </a:extLst>
          </p:cNvPr>
          <p:cNvCxnSpPr>
            <a:cxnSpLocks/>
          </p:cNvCxnSpPr>
          <p:nvPr/>
        </p:nvCxnSpPr>
        <p:spPr>
          <a:xfrm flipH="1">
            <a:off x="2528887" y="4736085"/>
            <a:ext cx="519113" cy="32268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7336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الضرب (رقمان في رقمين)</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بناء 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جدول التفكيك</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pic>
        <p:nvPicPr>
          <p:cNvPr id="2" name="Image 1">
            <a:extLst>
              <a:ext uri="{FF2B5EF4-FFF2-40B4-BE49-F238E27FC236}">
                <a16:creationId xmlns:a16="http://schemas.microsoft.com/office/drawing/2014/main" id="{D0EEEDEC-26B2-DA33-7F5C-9A76C71C7ADA}"/>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12" name="Tableau 11">
            <a:extLst>
              <a:ext uri="{FF2B5EF4-FFF2-40B4-BE49-F238E27FC236}">
                <a16:creationId xmlns:a16="http://schemas.microsoft.com/office/drawing/2014/main" id="{74A3BB34-CB8E-712C-F33A-EFBA9055C6DE}"/>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pic>
        <p:nvPicPr>
          <p:cNvPr id="13" name="Picture 3" descr="A picture containing text, font, screenshot, number&#10;&#10;Description automatically generated">
            <a:extLst>
              <a:ext uri="{FF2B5EF4-FFF2-40B4-BE49-F238E27FC236}">
                <a16:creationId xmlns:a16="http://schemas.microsoft.com/office/drawing/2014/main" id="{E61F98B7-864E-32D1-5C68-8A6B81DDAE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478" y="3343276"/>
            <a:ext cx="12815888" cy="5122069"/>
          </a:xfrm>
          <a:prstGeom prst="rect">
            <a:avLst/>
          </a:prstGeom>
        </p:spPr>
      </p:pic>
      <p:sp>
        <p:nvSpPr>
          <p:cNvPr id="3" name="Google Shape;146;p4">
            <a:extLst>
              <a:ext uri="{FF2B5EF4-FFF2-40B4-BE49-F238E27FC236}">
                <a16:creationId xmlns:a16="http://schemas.microsoft.com/office/drawing/2014/main" id="{9C5F7C3A-CBC0-93FA-F478-CE8464DFE1FA}"/>
              </a:ext>
            </a:extLst>
          </p:cNvPr>
          <p:cNvSpPr txBox="1">
            <a:spLocks/>
          </p:cNvSpPr>
          <p:nvPr/>
        </p:nvSpPr>
        <p:spPr>
          <a:xfrm>
            <a:off x="16976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lnSpcReduction="10000"/>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5400" b="1" dirty="0">
                <a:solidFill>
                  <a:prstClr val="black"/>
                </a:solidFill>
                <a:latin typeface="Microsoft Uighur" panose="02000000000000000000" pitchFamily="2" charset="-78"/>
                <a:ea typeface="+mn-ea"/>
                <a:cs typeface="Microsoft Uighur" panose="02000000000000000000" pitchFamily="2" charset="-78"/>
                <a:sym typeface="Arial Black"/>
              </a:rPr>
              <a:t> الضرب باستخدام تقنية الصندوق</a:t>
            </a:r>
          </a:p>
        </p:txBody>
      </p:sp>
    </p:spTree>
    <p:extLst>
      <p:ext uri="{BB962C8B-B14F-4D97-AF65-F5344CB8AC3E}">
        <p14:creationId xmlns:p14="http://schemas.microsoft.com/office/powerpoint/2010/main" val="23402175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27627</TotalTime>
  <Words>2210</Words>
  <Application>Microsoft Office PowerPoint</Application>
  <PresentationFormat>Personnalisé</PresentationFormat>
  <Paragraphs>532</Paragraphs>
  <Slides>62</Slides>
  <Notes>5</Notes>
  <HiddenSlides>0</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62</vt:i4>
      </vt:variant>
    </vt:vector>
  </HeadingPairs>
  <TitlesOfParts>
    <vt:vector size="77" baseType="lpstr">
      <vt:lpstr>Dosis</vt:lpstr>
      <vt:lpstr>Dubai</vt:lpstr>
      <vt:lpstr>Microsoft Uighur</vt:lpstr>
      <vt:lpstr>Montserrat</vt:lpstr>
      <vt:lpstr>Arial</vt:lpstr>
      <vt:lpstr>29LT Bukra Regular</vt:lpstr>
      <vt:lpstr>Cambria</vt:lpstr>
      <vt:lpstr>Montserrat Light</vt:lpstr>
      <vt:lpstr>IBM Plex Sans Arabic</vt:lpstr>
      <vt:lpstr>Carelia</vt:lpstr>
      <vt:lpstr>Calibri</vt:lpstr>
      <vt:lpstr>Calibri-Bold</vt:lpstr>
      <vt:lpstr>Montserrat Medium</vt:lpstr>
      <vt:lpstr>Trebuchet MS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235</cp:revision>
  <dcterms:created xsi:type="dcterms:W3CDTF">2006-08-16T00:00:00Z</dcterms:created>
  <dcterms:modified xsi:type="dcterms:W3CDTF">2025-09-28T04:45:32Z</dcterms:modified>
  <dc:identifier>DAFtlvZnwz4</dc:identifier>
</cp:coreProperties>
</file>