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4"/>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581" r:id="rId12"/>
    <p:sldId id="2134805396" r:id="rId13"/>
    <p:sldId id="2134808570" r:id="rId14"/>
    <p:sldId id="2134808446" r:id="rId15"/>
    <p:sldId id="2134808459" r:id="rId16"/>
    <p:sldId id="2134808450" r:id="rId17"/>
    <p:sldId id="2134808530" r:id="rId18"/>
    <p:sldId id="2134808531" r:id="rId19"/>
    <p:sldId id="2134808509" r:id="rId20"/>
    <p:sldId id="2134808566" r:id="rId21"/>
    <p:sldId id="2134808490" r:id="rId22"/>
    <p:sldId id="2134808460" r:id="rId23"/>
    <p:sldId id="2134808453" r:id="rId24"/>
    <p:sldId id="2134808537" r:id="rId25"/>
    <p:sldId id="2134808538" r:id="rId26"/>
    <p:sldId id="2134808540" r:id="rId27"/>
    <p:sldId id="2134808591" r:id="rId28"/>
    <p:sldId id="2134808592" r:id="rId29"/>
    <p:sldId id="2134808593" r:id="rId30"/>
    <p:sldId id="2134808550" r:id="rId31"/>
    <p:sldId id="2134808543" r:id="rId32"/>
    <p:sldId id="2134808454" r:id="rId33"/>
    <p:sldId id="2134808542" r:id="rId34"/>
    <p:sldId id="2134808573" r:id="rId35"/>
    <p:sldId id="2134808574" r:id="rId36"/>
    <p:sldId id="2134808575" r:id="rId37"/>
    <p:sldId id="2134808560" r:id="rId38"/>
    <p:sldId id="2134808576" r:id="rId39"/>
    <p:sldId id="2134808577" r:id="rId40"/>
    <p:sldId id="2134808561" r:id="rId41"/>
    <p:sldId id="2134808578" r:id="rId42"/>
    <p:sldId id="2134808579" r:id="rId43"/>
    <p:sldId id="2134808594" r:id="rId44"/>
    <p:sldId id="2134808595" r:id="rId45"/>
    <p:sldId id="2134808582" r:id="rId46"/>
    <p:sldId id="2134808467" r:id="rId47"/>
    <p:sldId id="2134808468" r:id="rId48"/>
    <p:sldId id="2134808584" r:id="rId49"/>
    <p:sldId id="2134808474" r:id="rId50"/>
    <p:sldId id="2134808585" r:id="rId51"/>
    <p:sldId id="2134808472" r:id="rId52"/>
    <p:sldId id="2134808586" r:id="rId53"/>
    <p:sldId id="2134808518" r:id="rId54"/>
    <p:sldId id="2134808587" r:id="rId55"/>
    <p:sldId id="2147482494" r:id="rId56"/>
    <p:sldId id="2147482495" r:id="rId57"/>
    <p:sldId id="2147482496" r:id="rId58"/>
    <p:sldId id="2147482497" r:id="rId59"/>
    <p:sldId id="2147482492" r:id="rId60"/>
    <p:sldId id="2147482493" r:id="rId61"/>
    <p:sldId id="2147482526" r:id="rId62"/>
    <p:sldId id="2147482527" r:id="rId63"/>
  </p:sldIdLst>
  <p:sldSz cx="13716000" cy="10287000"/>
  <p:notesSz cx="6858000" cy="9144000"/>
  <p:embeddedFontLst>
    <p:embeddedFont>
      <p:font typeface="29LT Bukra Regular"/>
      <p:regular r:id="rId65"/>
    </p:embeddedFont>
    <p:embeddedFont>
      <p:font typeface="Cambria" panose="02040503050406030204" pitchFamily="18" charset="0"/>
      <p:regular r:id="rId66"/>
      <p:bold r:id="rId67"/>
      <p:italic r:id="rId68"/>
      <p:boldItalic r:id="rId69"/>
    </p:embeddedFont>
    <p:embeddedFont>
      <p:font typeface="Carelia" panose="020B0604020202020204" charset="0"/>
      <p:regular r:id="rId70"/>
    </p:embeddedFont>
    <p:embeddedFont>
      <p:font typeface="Dosis" pitchFamily="2" charset="0"/>
      <p:regular r:id="rId71"/>
      <p:bold r:id="rId72"/>
    </p:embeddedFont>
    <p:embeddedFont>
      <p:font typeface="Dubai" panose="020B0503030403030204" pitchFamily="34" charset="-78"/>
      <p:regular r:id="rId73"/>
      <p:bold r:id="rId74"/>
    </p:embeddedFont>
    <p:embeddedFont>
      <p:font typeface="IBM Plex Sans Arabic" panose="020B0604020202020204" charset="-78"/>
      <p:regular r:id="rId75"/>
    </p:embeddedFont>
    <p:embeddedFont>
      <p:font typeface="Microsoft Uighur" panose="02000000000000000000" pitchFamily="2" charset="-78"/>
      <p:regular r:id="rId76"/>
      <p:bold r:id="rId77"/>
    </p:embeddedFont>
    <p:embeddedFont>
      <p:font typeface="Montserrat" panose="00000500000000000000" pitchFamily="2" charset="0"/>
      <p:regular r:id="rId78"/>
      <p:bold r:id="rId79"/>
      <p:italic r:id="rId80"/>
      <p:boldItalic r:id="rId81"/>
    </p:embeddedFont>
    <p:embeddedFont>
      <p:font typeface="Montserrat Light" panose="00000400000000000000" pitchFamily="2" charset="0"/>
      <p:regular r:id="rId82"/>
      <p:italic r:id="rId83"/>
    </p:embeddedFont>
    <p:embeddedFont>
      <p:font typeface="Montserrat Medium" panose="00000600000000000000" pitchFamily="2" charset="0"/>
      <p:regular r:id="rId84"/>
      <p:italic r:id="rId85"/>
    </p:embeddedFont>
    <p:embeddedFont>
      <p:font typeface="Trebuchet MS" panose="020B0603020202020204" pitchFamily="34" charset="0"/>
      <p:regular r:id="rId86"/>
      <p:bold r:id="rId87"/>
      <p:italic r:id="rId88"/>
      <p:boldItalic r:id="rId8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84" Type="http://schemas.openxmlformats.org/officeDocument/2006/relationships/font" Target="fonts/font20.fntdata"/><Relationship Id="rId89" Type="http://schemas.openxmlformats.org/officeDocument/2006/relationships/font" Target="fonts/font25.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notesMaster" Target="notesMasters/notesMaster1.xml"/><Relationship Id="rId69"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font" Target="fonts/font21.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openxmlformats.org/officeDocument/2006/relationships/font" Target="fonts/font24.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7.fntdata"/><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2.fntdata"/><Relationship Id="rId87"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font" Target="fonts/font18.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4" name="Google Shape;1084;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9871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4" name="Google Shape;1084;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234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04119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8.png"/><Relationship Id="rId7"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2.png"/><Relationship Id="rId5" Type="http://schemas.openxmlformats.org/officeDocument/2006/relationships/image" Target="../media/image23.png"/><Relationship Id="rId4" Type="http://schemas.openxmlformats.org/officeDocument/2006/relationships/image" Target="../media/image9.svg"/><Relationship Id="rId9"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0.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9.svg"/><Relationship Id="rId7" Type="http://schemas.openxmlformats.org/officeDocument/2006/relationships/image" Target="../media/image5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9.svg"/><Relationship Id="rId7" Type="http://schemas.openxmlformats.org/officeDocument/2006/relationships/image" Target="../media/image5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9.svg"/><Relationship Id="rId7" Type="http://schemas.openxmlformats.org/officeDocument/2006/relationships/image" Target="../media/image55.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6.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3.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74.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46.png"/><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75.jpe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7.jpg"/></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6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4.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5</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06680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a:t>
            </a:r>
            <a:r>
              <a:rPr lang="ar-MA" sz="3600" dirty="0">
                <a:solidFill>
                  <a:prstClr val="white">
                    <a:lumMod val="65000"/>
                  </a:prstClr>
                </a:solidFill>
                <a:latin typeface="Microsoft Uighur" panose="02000000000000000000" pitchFamily="2" charset="-78"/>
                <a:cs typeface="Microsoft Uighur" panose="02000000000000000000" pitchFamily="2" charset="-78"/>
              </a:rPr>
              <a:t>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a:t>
            </a:r>
            <a:r>
              <a:rPr lang="ar-MA" sz="3600" dirty="0">
                <a:solidFill>
                  <a:prstClr val="white">
                    <a:lumMod val="65000"/>
                  </a:prstClr>
                </a:solidFill>
                <a:latin typeface="Microsoft Uighur" panose="02000000000000000000" pitchFamily="2" charset="-78"/>
                <a:cs typeface="Microsoft Uighur" panose="02000000000000000000" pitchFamily="2" charset="-78"/>
              </a:rPr>
              <a:t>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a:t>
            </a:r>
            <a:r>
              <a:rPr lang="ar-MA" sz="3200" dirty="0">
                <a:solidFill>
                  <a:srgbClr val="FF0000"/>
                </a:solidFill>
                <a:latin typeface="Microsoft Uighur" panose="02000000000000000000" pitchFamily="2" charset="-78"/>
                <a:cs typeface="Microsoft Uighur" panose="02000000000000000000" pitchFamily="2" charset="-78"/>
              </a:rPr>
              <a:t>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lvl="1" indent="-342900" algn="r" defTabSz="685834" rtl="1">
              <a:lnSpc>
                <a:spcPts val="3017"/>
              </a:lnSpc>
              <a:spcBef>
                <a:spcPct val="0"/>
              </a:spcBef>
              <a:buFont typeface="Arial" panose="020B0604020202020204" pitchFamily="34" charset="0"/>
              <a:buChar char="•"/>
            </a:pPr>
            <a:r>
              <a:rPr lang="ar-MA" sz="2800" dirty="0">
                <a:solidFill>
                  <a:prstClr val="white">
                    <a:lumMod val="65000"/>
                  </a:prstClr>
                </a:solidFill>
                <a:latin typeface="Microsoft Uighur" panose="02000000000000000000" pitchFamily="2" charset="-78"/>
                <a:cs typeface="Microsoft Uighur" panose="02000000000000000000" pitchFamily="2" charset="-78"/>
              </a:rPr>
              <a:t>يعين ثنائي في كل مرة (3 إلى 4 ثنائيات على الأكثر)</a:t>
            </a: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ستنعرف على 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SA" sz="2400" dirty="0">
                <a:solidFill>
                  <a:srgbClr val="FF0000"/>
                </a:solidFill>
                <a:latin typeface="Microsoft Uighur" panose="02000000000000000000" pitchFamily="2" charset="-78"/>
                <a:cs typeface="Microsoft Uighur" panose="02000000000000000000" pitchFamily="2" charset="-78"/>
              </a:rPr>
              <a:t>يستعين الأستاذ ببطاقة النشاط لنمذجة النشاط.</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4130780"/>
            <a:ext cx="2833006" cy="3077766"/>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A60A-854E-877B-61FD-F77DCD8F7E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34EEB38-F5FD-4EA4-D826-15FDEF97945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BB38D9-AC5C-3145-01B8-72D4E452662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0B69463-44C8-758C-203A-78D728341F4C}"/>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72F34A-3550-9338-40C7-4DD43D4C074F}"/>
              </a:ext>
            </a:extLst>
          </p:cNvPr>
          <p:cNvSpPr txBox="1"/>
          <p:nvPr/>
        </p:nvSpPr>
        <p:spPr>
          <a:xfrm>
            <a:off x="838200" y="863026"/>
            <a:ext cx="1160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جاء دوركم، </a:t>
            </a:r>
            <a:r>
              <a:rPr lang="ar-MA" sz="3200" dirty="0">
                <a:solidFill>
                  <a:prstClr val="white">
                    <a:lumMod val="65000"/>
                  </a:prstClr>
                </a:solidFill>
                <a:latin typeface="Microsoft Uighur" panose="02000000000000000000" pitchFamily="2" charset="-78"/>
                <a:cs typeface="Microsoft Uighur" panose="02000000000000000000" pitchFamily="2" charset="-78"/>
              </a:rPr>
              <a:t>سأوزع على كل مجموعة  عددا من النقود، قوموا بعدِّها أولا.</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مثلوا العدد 20467 بالنقود</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AFC6F3C8-62A1-8024-37DE-62E971BCF78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6D4E26FF-F189-F450-D4DD-E4A2D52F8FE2}"/>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5BD04ED1-AFF8-5788-0F4C-08E71B0B757A}"/>
              </a:ext>
            </a:extLst>
          </p:cNvPr>
          <p:cNvSpPr/>
          <p:nvPr/>
        </p:nvSpPr>
        <p:spPr>
          <a:xfrm>
            <a:off x="4733908" y="3543300"/>
            <a:ext cx="3810000" cy="32004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E4E9F3D-A585-CA5F-B7ED-5F96FFD28F59}"/>
              </a:ext>
            </a:extLst>
          </p:cNvPr>
          <p:cNvSpPr/>
          <p:nvPr/>
        </p:nvSpPr>
        <p:spPr>
          <a:xfrm>
            <a:off x="5817310" y="7903369"/>
            <a:ext cx="1650290"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fr-FR" sz="3600" dirty="0">
                <a:solidFill>
                  <a:schemeClr val="tx1"/>
                </a:solidFill>
              </a:rPr>
              <a:t>20 467</a:t>
            </a:r>
          </a:p>
        </p:txBody>
      </p:sp>
      <p:cxnSp>
        <p:nvCxnSpPr>
          <p:cNvPr id="19" name="Connecteur droit 18">
            <a:extLst>
              <a:ext uri="{FF2B5EF4-FFF2-40B4-BE49-F238E27FC236}">
                <a16:creationId xmlns:a16="http://schemas.microsoft.com/office/drawing/2014/main" id="{C0E27B51-4FBB-CC38-FED6-12382A7D4171}"/>
              </a:ext>
            </a:extLst>
          </p:cNvPr>
          <p:cNvCxnSpPr>
            <a:cxnSpLocks/>
            <a:stCxn id="3" idx="2"/>
            <a:endCxn id="5" idx="0"/>
          </p:cNvCxnSpPr>
          <p:nvPr/>
        </p:nvCxnSpPr>
        <p:spPr>
          <a:xfrm>
            <a:off x="6638908" y="6743700"/>
            <a:ext cx="3547"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2" name="Image 1" descr="Une image contenant Rectangle, capture d’écran, vert, carré&#10;&#10;Le contenu généré par l’IA peut être incorrect.">
            <a:extLst>
              <a:ext uri="{FF2B5EF4-FFF2-40B4-BE49-F238E27FC236}">
                <a16:creationId xmlns:a16="http://schemas.microsoft.com/office/drawing/2014/main" id="{E8EF8AFA-F3A4-C238-5A4F-D4008EF2C25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50172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56DEF-993F-ED96-C67A-EEF3D46C4B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D5A945-8D68-DE56-4BEC-5775BCCE863B}"/>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8C965C-B065-0FA5-FE49-DE38D7F729E4}"/>
              </a:ext>
            </a:extLst>
          </p:cNvPr>
          <p:cNvSpPr/>
          <p:nvPr/>
        </p:nvSpPr>
        <p:spPr>
          <a:xfrm>
            <a:off x="275852" y="2485756"/>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FB2726-2676-21AE-6855-4894B1A5B64A}"/>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A00B28A-A871-8EC5-BABE-20087107A97C}"/>
              </a:ext>
            </a:extLst>
          </p:cNvPr>
          <p:cNvSpPr txBox="1"/>
          <p:nvPr/>
        </p:nvSpPr>
        <p:spPr>
          <a:xfrm>
            <a:off x="838200" y="863026"/>
            <a:ext cx="1160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20D2C908-047A-F919-A5C2-C64577F825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0F9C7AF-41E3-3422-FC56-D8596718797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3" name="Rectangle : coins arrondis 2">
            <a:extLst>
              <a:ext uri="{FF2B5EF4-FFF2-40B4-BE49-F238E27FC236}">
                <a16:creationId xmlns:a16="http://schemas.microsoft.com/office/drawing/2014/main" id="{43C7D253-F4FC-DB44-FF9D-2109B9852C71}"/>
              </a:ext>
            </a:extLst>
          </p:cNvPr>
          <p:cNvSpPr/>
          <p:nvPr/>
        </p:nvSpPr>
        <p:spPr>
          <a:xfrm>
            <a:off x="3276600" y="2595466"/>
            <a:ext cx="6934200" cy="4681634"/>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5" name="Rectangle : coins arrondis 4">
            <a:extLst>
              <a:ext uri="{FF2B5EF4-FFF2-40B4-BE49-F238E27FC236}">
                <a16:creationId xmlns:a16="http://schemas.microsoft.com/office/drawing/2014/main" id="{1447E5E2-BB4A-EA57-EBE9-7009E706F12D}"/>
              </a:ext>
            </a:extLst>
          </p:cNvPr>
          <p:cNvSpPr/>
          <p:nvPr/>
        </p:nvSpPr>
        <p:spPr>
          <a:xfrm>
            <a:off x="5562600" y="7903369"/>
            <a:ext cx="1738497"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fr-FR" sz="3600" dirty="0">
                <a:solidFill>
                  <a:schemeClr val="tx1"/>
                </a:solidFill>
              </a:rPr>
              <a:t>20 467</a:t>
            </a:r>
          </a:p>
        </p:txBody>
      </p:sp>
      <p:cxnSp>
        <p:nvCxnSpPr>
          <p:cNvPr id="19" name="Connecteur droit 18">
            <a:extLst>
              <a:ext uri="{FF2B5EF4-FFF2-40B4-BE49-F238E27FC236}">
                <a16:creationId xmlns:a16="http://schemas.microsoft.com/office/drawing/2014/main" id="{08D4E68C-54D8-8701-6476-565EFA27E9A1}"/>
              </a:ext>
            </a:extLst>
          </p:cNvPr>
          <p:cNvCxnSpPr>
            <a:cxnSpLocks/>
            <a:endCxn id="5" idx="0"/>
          </p:cNvCxnSpPr>
          <p:nvPr/>
        </p:nvCxnSpPr>
        <p:spPr>
          <a:xfrm>
            <a:off x="6431849" y="7277100"/>
            <a:ext cx="0" cy="626269"/>
          </a:xfrm>
          <a:prstGeom prst="line">
            <a:avLst/>
          </a:prstGeom>
        </p:spPr>
        <p:style>
          <a:lnRef idx="2">
            <a:schemeClr val="accent2"/>
          </a:lnRef>
          <a:fillRef idx="0">
            <a:schemeClr val="accent2"/>
          </a:fillRef>
          <a:effectRef idx="1">
            <a:schemeClr val="accent2"/>
          </a:effectRef>
          <a:fontRef idx="minor">
            <a:schemeClr val="tx1"/>
          </a:fontRef>
        </p:style>
      </p:cxnSp>
      <p:pic>
        <p:nvPicPr>
          <p:cNvPr id="4" name="Image 3" descr="Une image contenant dessin humoristique, Dessin d’enfant, clipart, Dessin animé&#10;&#10;Le contenu généré par l’IA peut être incorrect.">
            <a:extLst>
              <a:ext uri="{FF2B5EF4-FFF2-40B4-BE49-F238E27FC236}">
                <a16:creationId xmlns:a16="http://schemas.microsoft.com/office/drawing/2014/main" id="{9CCCFA35-2F71-3A0B-51CB-8ECCFD2FEB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pic>
        <p:nvPicPr>
          <p:cNvPr id="9" name="Image 8">
            <a:extLst>
              <a:ext uri="{FF2B5EF4-FFF2-40B4-BE49-F238E27FC236}">
                <a16:creationId xmlns:a16="http://schemas.microsoft.com/office/drawing/2014/main" id="{FC35F1D4-B2C8-7530-249B-FAEE4327132F}"/>
              </a:ext>
            </a:extLst>
          </p:cNvPr>
          <p:cNvPicPr>
            <a:picLocks noChangeAspect="1"/>
          </p:cNvPicPr>
          <p:nvPr/>
        </p:nvPicPr>
        <p:blipFill>
          <a:blip r:embed="rId5"/>
          <a:stretch>
            <a:fillRect/>
          </a:stretch>
        </p:blipFill>
        <p:spPr>
          <a:xfrm>
            <a:off x="3505200" y="4204718"/>
            <a:ext cx="1514475" cy="981075"/>
          </a:xfrm>
          <a:prstGeom prst="rect">
            <a:avLst/>
          </a:prstGeom>
        </p:spPr>
      </p:pic>
      <p:pic>
        <p:nvPicPr>
          <p:cNvPr id="11" name="Image 10">
            <a:extLst>
              <a:ext uri="{FF2B5EF4-FFF2-40B4-BE49-F238E27FC236}">
                <a16:creationId xmlns:a16="http://schemas.microsoft.com/office/drawing/2014/main" id="{22DD2C7A-44D6-4944-8106-E48BA307D01D}"/>
              </a:ext>
            </a:extLst>
          </p:cNvPr>
          <p:cNvPicPr>
            <a:picLocks noChangeAspect="1"/>
          </p:cNvPicPr>
          <p:nvPr/>
        </p:nvPicPr>
        <p:blipFill>
          <a:blip r:embed="rId6"/>
          <a:stretch>
            <a:fillRect/>
          </a:stretch>
        </p:blipFill>
        <p:spPr>
          <a:xfrm>
            <a:off x="5560371" y="4229894"/>
            <a:ext cx="1057275" cy="971550"/>
          </a:xfrm>
          <a:prstGeom prst="rect">
            <a:avLst/>
          </a:prstGeom>
        </p:spPr>
      </p:pic>
      <p:pic>
        <p:nvPicPr>
          <p:cNvPr id="14" name="Image 13">
            <a:extLst>
              <a:ext uri="{FF2B5EF4-FFF2-40B4-BE49-F238E27FC236}">
                <a16:creationId xmlns:a16="http://schemas.microsoft.com/office/drawing/2014/main" id="{013107B6-3A82-6A08-FBFF-4AD69D2F693E}"/>
              </a:ext>
            </a:extLst>
          </p:cNvPr>
          <p:cNvPicPr>
            <a:picLocks noChangeAspect="1"/>
          </p:cNvPicPr>
          <p:nvPr/>
        </p:nvPicPr>
        <p:blipFill>
          <a:blip r:embed="rId7"/>
          <a:stretch>
            <a:fillRect/>
          </a:stretch>
        </p:blipFill>
        <p:spPr>
          <a:xfrm>
            <a:off x="7017881" y="4185667"/>
            <a:ext cx="809625" cy="1019175"/>
          </a:xfrm>
          <a:prstGeom prst="rect">
            <a:avLst/>
          </a:prstGeom>
        </p:spPr>
      </p:pic>
      <p:pic>
        <p:nvPicPr>
          <p:cNvPr id="20" name="Image 19">
            <a:extLst>
              <a:ext uri="{FF2B5EF4-FFF2-40B4-BE49-F238E27FC236}">
                <a16:creationId xmlns:a16="http://schemas.microsoft.com/office/drawing/2014/main" id="{FD03D932-8B6B-B90E-E2B2-61920A56D4AC}"/>
              </a:ext>
            </a:extLst>
          </p:cNvPr>
          <p:cNvPicPr>
            <a:picLocks noChangeAspect="1"/>
          </p:cNvPicPr>
          <p:nvPr/>
        </p:nvPicPr>
        <p:blipFill>
          <a:blip r:embed="rId8"/>
          <a:stretch>
            <a:fillRect/>
          </a:stretch>
        </p:blipFill>
        <p:spPr>
          <a:xfrm>
            <a:off x="8527778" y="4199954"/>
            <a:ext cx="609600" cy="990600"/>
          </a:xfrm>
          <a:prstGeom prst="rect">
            <a:avLst/>
          </a:prstGeom>
        </p:spPr>
      </p:pic>
    </p:spTree>
    <p:extLst>
      <p:ext uri="{BB962C8B-B14F-4D97-AF65-F5344CB8AC3E}">
        <p14:creationId xmlns:p14="http://schemas.microsoft.com/office/powerpoint/2010/main" val="3022968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757-AC2E-3552-B4E2-393A3DFA74C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309373-D0C1-560B-CA21-870C11FCE8D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9ED9554-E135-C09B-D12F-3AC0AF9B5C20}"/>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B15A618-5DBE-754D-879B-55AFD94BD3B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28BF466-09E8-C993-97FF-AA3ACD40FDA0}"/>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أكتبوا على ألواحكم العدد المناسب للتمثيل.</a:t>
            </a:r>
          </a:p>
        </p:txBody>
      </p:sp>
      <p:graphicFrame>
        <p:nvGraphicFramePr>
          <p:cNvPr id="13" name="Tableau 12">
            <a:extLst>
              <a:ext uri="{FF2B5EF4-FFF2-40B4-BE49-F238E27FC236}">
                <a16:creationId xmlns:a16="http://schemas.microsoft.com/office/drawing/2014/main" id="{6FD0A553-1397-CF93-D54C-BAB8E0826D3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6E2E763-B682-31DE-3044-DB476A50ECF6}"/>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5CA690A-A091-9296-D7E9-A23D025D1FA8}"/>
              </a:ext>
            </a:extLst>
          </p:cNvPr>
          <p:cNvSpPr/>
          <p:nvPr/>
        </p:nvSpPr>
        <p:spPr>
          <a:xfrm>
            <a:off x="3733800" y="3434190"/>
            <a:ext cx="57912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03747F46-AE73-70AE-ECF9-F3F6401D0CA7}"/>
              </a:ext>
            </a:extLst>
          </p:cNvPr>
          <p:cNvSpPr/>
          <p:nvPr/>
        </p:nvSpPr>
        <p:spPr>
          <a:xfrm>
            <a:off x="5912526" y="7903369"/>
            <a:ext cx="1452764"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763568BE-303A-F322-FB6D-F29984768E8F}"/>
              </a:ext>
            </a:extLst>
          </p:cNvPr>
          <p:cNvCxnSpPr>
            <a:cxnSpLocks/>
            <a:stCxn id="3" idx="2"/>
            <a:endCxn id="4" idx="0"/>
          </p:cNvCxnSpPr>
          <p:nvPr/>
        </p:nvCxnSpPr>
        <p:spPr>
          <a:xfrm>
            <a:off x="6629400" y="6743700"/>
            <a:ext cx="9508"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1AD42A55-7679-CFAA-B21D-C541C81E7D0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17" name="Image 16">
            <a:extLst>
              <a:ext uri="{FF2B5EF4-FFF2-40B4-BE49-F238E27FC236}">
                <a16:creationId xmlns:a16="http://schemas.microsoft.com/office/drawing/2014/main" id="{6C8AA427-4303-FC47-E7D7-14DE074EFB46}"/>
              </a:ext>
            </a:extLst>
          </p:cNvPr>
          <p:cNvPicPr>
            <a:picLocks noChangeAspect="1"/>
          </p:cNvPicPr>
          <p:nvPr/>
        </p:nvPicPr>
        <p:blipFill>
          <a:blip r:embed="rId5"/>
          <a:stretch>
            <a:fillRect/>
          </a:stretch>
        </p:blipFill>
        <p:spPr>
          <a:xfrm>
            <a:off x="4299581" y="3879862"/>
            <a:ext cx="1743075" cy="971550"/>
          </a:xfrm>
          <a:prstGeom prst="rect">
            <a:avLst/>
          </a:prstGeom>
        </p:spPr>
      </p:pic>
      <p:pic>
        <p:nvPicPr>
          <p:cNvPr id="19" name="Image 18">
            <a:extLst>
              <a:ext uri="{FF2B5EF4-FFF2-40B4-BE49-F238E27FC236}">
                <a16:creationId xmlns:a16="http://schemas.microsoft.com/office/drawing/2014/main" id="{66EB435D-68A6-93BB-F789-67B8AEA8FCC7}"/>
              </a:ext>
            </a:extLst>
          </p:cNvPr>
          <p:cNvPicPr>
            <a:picLocks noChangeAspect="1"/>
          </p:cNvPicPr>
          <p:nvPr/>
        </p:nvPicPr>
        <p:blipFill>
          <a:blip r:embed="rId6"/>
          <a:stretch>
            <a:fillRect/>
          </a:stretch>
        </p:blipFill>
        <p:spPr>
          <a:xfrm>
            <a:off x="4566281" y="5241977"/>
            <a:ext cx="1476375" cy="923925"/>
          </a:xfrm>
          <a:prstGeom prst="rect">
            <a:avLst/>
          </a:prstGeom>
        </p:spPr>
      </p:pic>
      <p:pic>
        <p:nvPicPr>
          <p:cNvPr id="22" name="Image 21">
            <a:extLst>
              <a:ext uri="{FF2B5EF4-FFF2-40B4-BE49-F238E27FC236}">
                <a16:creationId xmlns:a16="http://schemas.microsoft.com/office/drawing/2014/main" id="{92D90522-2160-C897-FCC4-F1C4F44310A2}"/>
              </a:ext>
            </a:extLst>
          </p:cNvPr>
          <p:cNvPicPr>
            <a:picLocks noChangeAspect="1"/>
          </p:cNvPicPr>
          <p:nvPr/>
        </p:nvPicPr>
        <p:blipFill>
          <a:blip r:embed="rId7"/>
          <a:stretch>
            <a:fillRect/>
          </a:stretch>
        </p:blipFill>
        <p:spPr>
          <a:xfrm>
            <a:off x="6604316" y="3814719"/>
            <a:ext cx="1228725" cy="904875"/>
          </a:xfrm>
          <a:prstGeom prst="rect">
            <a:avLst/>
          </a:prstGeom>
        </p:spPr>
      </p:pic>
      <p:pic>
        <p:nvPicPr>
          <p:cNvPr id="25" name="Image 24">
            <a:extLst>
              <a:ext uri="{FF2B5EF4-FFF2-40B4-BE49-F238E27FC236}">
                <a16:creationId xmlns:a16="http://schemas.microsoft.com/office/drawing/2014/main" id="{9F07B694-8421-879D-F58F-BEB352608A96}"/>
              </a:ext>
            </a:extLst>
          </p:cNvPr>
          <p:cNvPicPr>
            <a:picLocks noChangeAspect="1"/>
          </p:cNvPicPr>
          <p:nvPr/>
        </p:nvPicPr>
        <p:blipFill>
          <a:blip r:embed="rId8"/>
          <a:stretch>
            <a:fillRect/>
          </a:stretch>
        </p:blipFill>
        <p:spPr>
          <a:xfrm>
            <a:off x="6813866" y="5164410"/>
            <a:ext cx="1019175" cy="942975"/>
          </a:xfrm>
          <a:prstGeom prst="rect">
            <a:avLst/>
          </a:prstGeom>
        </p:spPr>
      </p:pic>
      <p:pic>
        <p:nvPicPr>
          <p:cNvPr id="29" name="Image 28">
            <a:extLst>
              <a:ext uri="{FF2B5EF4-FFF2-40B4-BE49-F238E27FC236}">
                <a16:creationId xmlns:a16="http://schemas.microsoft.com/office/drawing/2014/main" id="{818E9B04-E0BE-8FB9-16DB-790E1B823519}"/>
              </a:ext>
            </a:extLst>
          </p:cNvPr>
          <p:cNvPicPr>
            <a:picLocks noChangeAspect="1"/>
          </p:cNvPicPr>
          <p:nvPr/>
        </p:nvPicPr>
        <p:blipFill>
          <a:blip r:embed="rId9"/>
          <a:stretch>
            <a:fillRect/>
          </a:stretch>
        </p:blipFill>
        <p:spPr>
          <a:xfrm>
            <a:off x="8301353" y="4337062"/>
            <a:ext cx="628650" cy="1028700"/>
          </a:xfrm>
          <a:prstGeom prst="rect">
            <a:avLst/>
          </a:prstGeom>
        </p:spPr>
      </p:pic>
    </p:spTree>
    <p:extLst>
      <p:ext uri="{BB962C8B-B14F-4D97-AF65-F5344CB8AC3E}">
        <p14:creationId xmlns:p14="http://schemas.microsoft.com/office/powerpoint/2010/main" val="223664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34024-81DB-E428-E78C-9D5E9D4B91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51B7781-A702-729A-19BF-9D8B42F0BF95}"/>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8C2906-DD88-C75E-F1B0-14E4150B13FB}"/>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629B68D-B8C0-49CA-96A3-54E87D000F29}"/>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8F6D8B9-6E73-AA74-57B0-DDD1E18B7089}"/>
              </a:ext>
            </a:extLst>
          </p:cNvPr>
          <p:cNvSpPr txBox="1"/>
          <p:nvPr/>
        </p:nvSpPr>
        <p:spPr>
          <a:xfrm>
            <a:off x="838200" y="863026"/>
            <a:ext cx="1160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p:txBody>
      </p:sp>
      <p:graphicFrame>
        <p:nvGraphicFramePr>
          <p:cNvPr id="13" name="Tableau 12">
            <a:extLst>
              <a:ext uri="{FF2B5EF4-FFF2-40B4-BE49-F238E27FC236}">
                <a16:creationId xmlns:a16="http://schemas.microsoft.com/office/drawing/2014/main" id="{C0AA5123-A5C2-657D-D609-0B48E1D6670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CB8A569-6670-C007-91D1-06B03C7A79D7}"/>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17C502-D96C-1402-E718-678F12610A98}"/>
              </a:ext>
            </a:extLst>
          </p:cNvPr>
          <p:cNvSpPr/>
          <p:nvPr/>
        </p:nvSpPr>
        <p:spPr>
          <a:xfrm>
            <a:off x="3733800" y="3434190"/>
            <a:ext cx="5867400" cy="330951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ctangle : coins arrondis 3">
            <a:extLst>
              <a:ext uri="{FF2B5EF4-FFF2-40B4-BE49-F238E27FC236}">
                <a16:creationId xmlns:a16="http://schemas.microsoft.com/office/drawing/2014/main" id="{D377EE4C-DF60-FF27-4F14-6405F79472F2}"/>
              </a:ext>
            </a:extLst>
          </p:cNvPr>
          <p:cNvSpPr/>
          <p:nvPr/>
        </p:nvSpPr>
        <p:spPr>
          <a:xfrm>
            <a:off x="5410199" y="7903369"/>
            <a:ext cx="2422841" cy="754938"/>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3600" dirty="0">
                <a:solidFill>
                  <a:prstClr val="black"/>
                </a:solidFill>
                <a:latin typeface="Calibri"/>
                <a:cs typeface="Arial" panose="020B0604020202020204" pitchFamily="34" charset="0"/>
              </a:rPr>
              <a:t>713 902</a:t>
            </a:r>
            <a:endParaRPr kumimoji="0" lang="fr-FR" sz="3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Connecteur droit 4">
            <a:extLst>
              <a:ext uri="{FF2B5EF4-FFF2-40B4-BE49-F238E27FC236}">
                <a16:creationId xmlns:a16="http://schemas.microsoft.com/office/drawing/2014/main" id="{1C6E753D-8F41-00DA-C913-AAC25ADF5A77}"/>
              </a:ext>
            </a:extLst>
          </p:cNvPr>
          <p:cNvCxnSpPr>
            <a:cxnSpLocks/>
            <a:stCxn id="3" idx="2"/>
            <a:endCxn id="4" idx="0"/>
          </p:cNvCxnSpPr>
          <p:nvPr/>
        </p:nvCxnSpPr>
        <p:spPr>
          <a:xfrm flipH="1">
            <a:off x="6621620" y="6743700"/>
            <a:ext cx="45880" cy="1159669"/>
          </a:xfrm>
          <a:prstGeom prst="line">
            <a:avLst/>
          </a:prstGeom>
        </p:spPr>
        <p:style>
          <a:lnRef idx="2">
            <a:schemeClr val="accent2"/>
          </a:lnRef>
          <a:fillRef idx="0">
            <a:schemeClr val="accent2"/>
          </a:fillRef>
          <a:effectRef idx="1">
            <a:schemeClr val="accent2"/>
          </a:effectRef>
          <a:fontRef idx="minor">
            <a:schemeClr val="tx1"/>
          </a:fontRef>
        </p:style>
      </p:cxnSp>
      <p:pic>
        <p:nvPicPr>
          <p:cNvPr id="7" name="Image 6" descr="Une image contenant Rectangle, capture d’écran, vert, carré&#10;&#10;Le contenu généré par l’IA peut être incorrect.">
            <a:extLst>
              <a:ext uri="{FF2B5EF4-FFF2-40B4-BE49-F238E27FC236}">
                <a16:creationId xmlns:a16="http://schemas.microsoft.com/office/drawing/2014/main" id="{C009BEB6-E297-F5BA-A855-514DDA0C59A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10" name="Image 9">
            <a:extLst>
              <a:ext uri="{FF2B5EF4-FFF2-40B4-BE49-F238E27FC236}">
                <a16:creationId xmlns:a16="http://schemas.microsoft.com/office/drawing/2014/main" id="{45EDB978-9D3A-CEF8-115D-34EAD6D239A0}"/>
              </a:ext>
            </a:extLst>
          </p:cNvPr>
          <p:cNvPicPr>
            <a:picLocks noChangeAspect="1"/>
          </p:cNvPicPr>
          <p:nvPr/>
        </p:nvPicPr>
        <p:blipFill>
          <a:blip r:embed="rId5"/>
          <a:stretch>
            <a:fillRect/>
          </a:stretch>
        </p:blipFill>
        <p:spPr>
          <a:xfrm>
            <a:off x="4299581" y="3879862"/>
            <a:ext cx="1743075" cy="971550"/>
          </a:xfrm>
          <a:prstGeom prst="rect">
            <a:avLst/>
          </a:prstGeom>
        </p:spPr>
      </p:pic>
      <p:pic>
        <p:nvPicPr>
          <p:cNvPr id="11" name="Image 10">
            <a:extLst>
              <a:ext uri="{FF2B5EF4-FFF2-40B4-BE49-F238E27FC236}">
                <a16:creationId xmlns:a16="http://schemas.microsoft.com/office/drawing/2014/main" id="{405E6BA1-6A37-3760-4AE3-A7C9BE1D0E8B}"/>
              </a:ext>
            </a:extLst>
          </p:cNvPr>
          <p:cNvPicPr>
            <a:picLocks noChangeAspect="1"/>
          </p:cNvPicPr>
          <p:nvPr/>
        </p:nvPicPr>
        <p:blipFill>
          <a:blip r:embed="rId6"/>
          <a:stretch>
            <a:fillRect/>
          </a:stretch>
        </p:blipFill>
        <p:spPr>
          <a:xfrm>
            <a:off x="4566281" y="5241977"/>
            <a:ext cx="1476375" cy="923925"/>
          </a:xfrm>
          <a:prstGeom prst="rect">
            <a:avLst/>
          </a:prstGeom>
        </p:spPr>
      </p:pic>
      <p:pic>
        <p:nvPicPr>
          <p:cNvPr id="12" name="Image 11">
            <a:extLst>
              <a:ext uri="{FF2B5EF4-FFF2-40B4-BE49-F238E27FC236}">
                <a16:creationId xmlns:a16="http://schemas.microsoft.com/office/drawing/2014/main" id="{87B97D75-191D-6425-B534-003E0EDF0FE5}"/>
              </a:ext>
            </a:extLst>
          </p:cNvPr>
          <p:cNvPicPr>
            <a:picLocks noChangeAspect="1"/>
          </p:cNvPicPr>
          <p:nvPr/>
        </p:nvPicPr>
        <p:blipFill>
          <a:blip r:embed="rId7"/>
          <a:stretch>
            <a:fillRect/>
          </a:stretch>
        </p:blipFill>
        <p:spPr>
          <a:xfrm>
            <a:off x="6604316" y="3814719"/>
            <a:ext cx="1228725" cy="904875"/>
          </a:xfrm>
          <a:prstGeom prst="rect">
            <a:avLst/>
          </a:prstGeom>
        </p:spPr>
      </p:pic>
      <p:pic>
        <p:nvPicPr>
          <p:cNvPr id="14" name="Image 13">
            <a:extLst>
              <a:ext uri="{FF2B5EF4-FFF2-40B4-BE49-F238E27FC236}">
                <a16:creationId xmlns:a16="http://schemas.microsoft.com/office/drawing/2014/main" id="{5AD7932B-5952-D3B3-5CC9-EF6AF08B8A94}"/>
              </a:ext>
            </a:extLst>
          </p:cNvPr>
          <p:cNvPicPr>
            <a:picLocks noChangeAspect="1"/>
          </p:cNvPicPr>
          <p:nvPr/>
        </p:nvPicPr>
        <p:blipFill>
          <a:blip r:embed="rId8"/>
          <a:stretch>
            <a:fillRect/>
          </a:stretch>
        </p:blipFill>
        <p:spPr>
          <a:xfrm>
            <a:off x="6813866" y="5164410"/>
            <a:ext cx="1019175" cy="942975"/>
          </a:xfrm>
          <a:prstGeom prst="rect">
            <a:avLst/>
          </a:prstGeom>
        </p:spPr>
      </p:pic>
      <p:pic>
        <p:nvPicPr>
          <p:cNvPr id="16" name="Image 15">
            <a:extLst>
              <a:ext uri="{FF2B5EF4-FFF2-40B4-BE49-F238E27FC236}">
                <a16:creationId xmlns:a16="http://schemas.microsoft.com/office/drawing/2014/main" id="{8311FBA7-18C3-5AAC-20C8-7B060929F5BC}"/>
              </a:ext>
            </a:extLst>
          </p:cNvPr>
          <p:cNvPicPr>
            <a:picLocks noChangeAspect="1"/>
          </p:cNvPicPr>
          <p:nvPr/>
        </p:nvPicPr>
        <p:blipFill>
          <a:blip r:embed="rId9"/>
          <a:stretch>
            <a:fillRect/>
          </a:stretch>
        </p:blipFill>
        <p:spPr>
          <a:xfrm>
            <a:off x="8301353" y="4337062"/>
            <a:ext cx="628650" cy="1028700"/>
          </a:xfrm>
          <a:prstGeom prst="rect">
            <a:avLst/>
          </a:prstGeom>
        </p:spPr>
      </p:pic>
    </p:spTree>
    <p:extLst>
      <p:ext uri="{BB962C8B-B14F-4D97-AF65-F5344CB8AC3E}">
        <p14:creationId xmlns:p14="http://schemas.microsoft.com/office/powerpoint/2010/main" val="3775861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8D33-EB11-E8CE-90D4-7544AFF17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58EC1-7C4E-18DE-0F32-B300B11C6253}"/>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2D5DD8-F9C6-5DAB-A959-62FE05CE6DBB}"/>
              </a:ext>
            </a:extLst>
          </p:cNvPr>
          <p:cNvSpPr>
            <a:spLocks noGrp="1" noRot="1" noMove="1" noResize="1" noEditPoints="1" noAdjustHandles="1" noChangeArrowheads="1" noChangeShapeType="1"/>
          </p:cNvSpPr>
          <p:nvPr/>
        </p:nvSpPr>
        <p:spPr>
          <a:xfrm>
            <a:off x="275854" y="21363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997DB4D-B8E4-E529-6428-15F6D19F2539}"/>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3D40C81-400D-ADBD-F303-024CBE32BD90}"/>
              </a:ext>
            </a:extLst>
          </p:cNvPr>
          <p:cNvSpPr txBox="1"/>
          <p:nvPr/>
        </p:nvSpPr>
        <p:spPr>
          <a:xfrm>
            <a:off x="990600" y="863026"/>
            <a:ext cx="114490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ستشتغلون الآن في ثنائيات. يقترح أحدكم على زميله عددا ليمثله باعتماد جدول التفكيك. ثم يتم تبادل الأدوار.</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اشتغلوا في هدوء، سأمر بين الصفوف لأراقب ماذا تفعلون.</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525A66F-C3B2-72F9-22EE-C1F85A7A75F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2A99841-4DBD-5D07-EFDD-29F002E7700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BB7F378-1981-265F-8A33-8D85A54C65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85112" y="966998"/>
            <a:ext cx="1148959" cy="720122"/>
          </a:xfrm>
          <a:prstGeom prst="rect">
            <a:avLst/>
          </a:prstGeom>
        </p:spPr>
      </p:pic>
      <p:pic>
        <p:nvPicPr>
          <p:cNvPr id="20" name="Image 19">
            <a:extLst>
              <a:ext uri="{FF2B5EF4-FFF2-40B4-BE49-F238E27FC236}">
                <a16:creationId xmlns:a16="http://schemas.microsoft.com/office/drawing/2014/main" id="{B8BA90D7-A3FD-4A51-7E7C-A6D35B3CBB3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49700" y="3513344"/>
            <a:ext cx="7816598" cy="4899136"/>
          </a:xfrm>
          <a:prstGeom prst="rect">
            <a:avLst/>
          </a:prstGeom>
        </p:spPr>
      </p:pic>
    </p:spTree>
    <p:extLst>
      <p:ext uri="{BB962C8B-B14F-4D97-AF65-F5344CB8AC3E}">
        <p14:creationId xmlns:p14="http://schemas.microsoft.com/office/powerpoint/2010/main" val="1422244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373" r="373"/>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ضرب باعتماد التقنية الاعتيادية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يقدم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 مجموعة من الأوراق المالية من فئة 10 دراهم ودرهم واحد لأحد التلاميذ يتم اختياره للمشاركة في النشاط</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15116489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DF59B42F-0DA0-7BA0-10FF-3787ABDE57D7}"/>
              </a:ext>
            </a:extLst>
          </p:cNvPr>
          <p:cNvPicPr>
            <a:picLocks noChangeAspect="1"/>
          </p:cNvPicPr>
          <p:nvPr/>
        </p:nvPicPr>
        <p:blipFill>
          <a:blip r:embed="rId4" cstate="print">
            <a:extLst>
              <a:ext uri="{28A0092B-C50C-407E-A947-70E740481C1C}">
                <a14:useLocalDpi xmlns:a14="http://schemas.microsoft.com/office/drawing/2010/main" val="0"/>
              </a:ext>
            </a:extLst>
          </a:blip>
          <a:srcRect t="79" b="79"/>
          <a:stretch/>
        </p:blipFill>
        <p:spPr>
          <a:xfrm>
            <a:off x="614410" y="1219775"/>
            <a:ext cx="774297" cy="937987"/>
          </a:xfrm>
          <a:prstGeom prst="rect">
            <a:avLst/>
          </a:prstGeom>
        </p:spPr>
      </p:pic>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02170" y="4558598"/>
            <a:ext cx="7568555" cy="5043732"/>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B259F-A835-7607-7E76-E22FC3EEBB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D0A73B-00CD-C844-EEE1-85BF81A96D4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177D762-0C02-0593-BAD3-87D0BB432BC6}"/>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8EE463-7B25-C7E8-3E93-31D50BC16BB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BF08FAD-E25B-032A-CEEF-EF541F97CC4E}"/>
              </a:ext>
            </a:extLst>
          </p:cNvPr>
          <p:cNvSpPr txBox="1"/>
          <p:nvPr/>
        </p:nvSpPr>
        <p:spPr>
          <a:xfrm>
            <a:off x="275854" y="863026"/>
            <a:ext cx="12163763"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 حظوا جيدا سأطلب </a:t>
            </a:r>
            <a:r>
              <a:rPr lang="ar-MA" sz="3200" dirty="0">
                <a:solidFill>
                  <a:prstClr val="white">
                    <a:lumMod val="65000"/>
                  </a:prstClr>
                </a:solidFill>
                <a:latin typeface="Microsoft Uighur" panose="02000000000000000000" pitchFamily="2" charset="-78"/>
                <a:cs typeface="Microsoft Uighur" panose="02000000000000000000" pitchFamily="2" charset="-78"/>
              </a:rPr>
              <a:t>من صديقكم أن يعطي لكل واحد من أصدقائكم (12 تلميذا) مبلغا قدره </a:t>
            </a:r>
            <a:r>
              <a:rPr lang="fr-FR" sz="3200" dirty="0">
                <a:solidFill>
                  <a:prstClr val="white">
                    <a:lumMod val="65000"/>
                  </a:prstClr>
                </a:solidFill>
                <a:latin typeface="Microsoft Uighur" panose="02000000000000000000" pitchFamily="2" charset="-78"/>
                <a:cs typeface="Microsoft Uighur" panose="02000000000000000000" pitchFamily="2" charset="-78"/>
              </a:rPr>
              <a:t>78</a:t>
            </a:r>
            <a:r>
              <a:rPr lang="ar-MA" sz="3200" dirty="0">
                <a:solidFill>
                  <a:prstClr val="white">
                    <a:lumMod val="65000"/>
                  </a:prstClr>
                </a:solidFill>
                <a:latin typeface="Microsoft Uighur" panose="02000000000000000000" pitchFamily="2" charset="-78"/>
                <a:cs typeface="Microsoft Uighur" panose="02000000000000000000" pitchFamily="2" charset="-78"/>
              </a:rPr>
              <a:t> درهما</a:t>
            </a:r>
            <a:r>
              <a:rPr lang="ar-SA" sz="3200" dirty="0">
                <a:solidFill>
                  <a:prstClr val="white">
                    <a:lumMod val="65000"/>
                  </a:prstClr>
                </a:solidFill>
                <a:latin typeface="Microsoft Uighur" panose="02000000000000000000" pitchFamily="2" charset="-78"/>
                <a:cs typeface="Microsoft Uighur" panose="02000000000000000000" pitchFamily="2" charset="-78"/>
              </a:rPr>
              <a:t>.</a:t>
            </a:r>
            <a:r>
              <a:rPr lang="ar-MA" sz="3200" dirty="0">
                <a:solidFill>
                  <a:prstClr val="white">
                    <a:lumMod val="65000"/>
                  </a:prstClr>
                </a:solidFill>
                <a:latin typeface="Microsoft Uighur" panose="02000000000000000000" pitchFamily="2" charset="-78"/>
                <a:cs typeface="Microsoft Uighur" panose="02000000000000000000" pitchFamily="2" charset="-78"/>
              </a:rPr>
              <a:t> ما هو المبلغ الإجمالي الذي وزعه؟</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لمساعدتهم على فهم الوضعية  واستنتاج العملية المناسبة.</a:t>
            </a:r>
          </a:p>
        </p:txBody>
      </p:sp>
      <p:sp>
        <p:nvSpPr>
          <p:cNvPr id="3" name="Freeform 8">
            <a:extLst>
              <a:ext uri="{FF2B5EF4-FFF2-40B4-BE49-F238E27FC236}">
                <a16:creationId xmlns:a16="http://schemas.microsoft.com/office/drawing/2014/main" id="{31572992-A8D2-68C6-2E78-29E6BEAC4C3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CD14785C-7E47-D43E-119E-4DB55897FF3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4" name="Image 13">
            <a:extLst>
              <a:ext uri="{FF2B5EF4-FFF2-40B4-BE49-F238E27FC236}">
                <a16:creationId xmlns:a16="http://schemas.microsoft.com/office/drawing/2014/main" id="{207FB55F-312A-48DC-775C-976F472776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01094" y="3800835"/>
            <a:ext cx="7568555" cy="5043732"/>
          </a:xfrm>
          <a:prstGeom prst="rect">
            <a:avLst/>
          </a:prstGeom>
        </p:spPr>
      </p:pic>
    </p:spTree>
    <p:extLst>
      <p:ext uri="{BB962C8B-B14F-4D97-AF65-F5344CB8AC3E}">
        <p14:creationId xmlns:p14="http://schemas.microsoft.com/office/powerpoint/2010/main" val="1782438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إنجاز عملية </a:t>
            </a:r>
            <a:r>
              <a:rPr lang="ar-MA" sz="3200" dirty="0">
                <a:solidFill>
                  <a:prstClr val="white">
                    <a:lumMod val="65000"/>
                  </a:prstClr>
                </a:solidFill>
                <a:latin typeface="Microsoft Uighur" panose="02000000000000000000" pitchFamily="2" charset="-78"/>
                <a:cs typeface="Microsoft Uighur" panose="02000000000000000000" pitchFamily="2" charset="-78"/>
              </a:rPr>
              <a:t>عملية الضرب باستخدام تقنية الصندوق</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يستعين الأستاذ ببطاقة النشاط لنمذجة النشاط.</a:t>
            </a:r>
            <a:endParaRPr kumimoji="0" lang="fr-FR" sz="1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الضرب باستخدام تقنية الصندوق</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478F4584-7358-3AF5-AE04-8E56CAAE825F}"/>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15273CAA-3182-7291-D0AF-270586A63FE5}"/>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6</a:t>
            </a:r>
            <a:endParaRPr lang="fr-FR" sz="8000" b="1" dirty="0">
              <a:solidFill>
                <a:srgbClr val="C00000"/>
              </a:solidFill>
            </a:endParaRPr>
          </a:p>
        </p:txBody>
      </p:sp>
      <p:sp>
        <p:nvSpPr>
          <p:cNvPr id="10" name="ZoneTexte 9">
            <a:extLst>
              <a:ext uri="{FF2B5EF4-FFF2-40B4-BE49-F238E27FC236}">
                <a16:creationId xmlns:a16="http://schemas.microsoft.com/office/drawing/2014/main" id="{0A856243-18C2-00C1-0316-B8232D4077A6}"/>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2" name="ZoneTexte 11">
            <a:extLst>
              <a:ext uri="{FF2B5EF4-FFF2-40B4-BE49-F238E27FC236}">
                <a16:creationId xmlns:a16="http://schemas.microsoft.com/office/drawing/2014/main" id="{FDE1F345-1ABA-CC59-899D-8258249465E2}"/>
              </a:ext>
            </a:extLst>
          </p:cNvPr>
          <p:cNvSpPr txBox="1"/>
          <p:nvPr/>
        </p:nvSpPr>
        <p:spPr>
          <a:xfrm>
            <a:off x="7242678" y="5875222"/>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3</a:t>
            </a:r>
            <a:endParaRPr lang="fr-FR" sz="8000" b="1" dirty="0">
              <a:solidFill>
                <a:srgbClr val="0097B2"/>
              </a:solidFill>
            </a:endParaRPr>
          </a:p>
        </p:txBody>
      </p:sp>
      <p:sp>
        <p:nvSpPr>
          <p:cNvPr id="16" name="ZoneTexte 15">
            <a:extLst>
              <a:ext uri="{FF2B5EF4-FFF2-40B4-BE49-F238E27FC236}">
                <a16:creationId xmlns:a16="http://schemas.microsoft.com/office/drawing/2014/main" id="{C9F1703D-CBE9-B6DB-8DCB-BCCCCAAD0641}"/>
              </a:ext>
            </a:extLst>
          </p:cNvPr>
          <p:cNvSpPr txBox="1"/>
          <p:nvPr/>
        </p:nvSpPr>
        <p:spPr>
          <a:xfrm>
            <a:off x="6235985" y="5861502"/>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1F9BB080-D722-A24B-3A84-1FC343142B38}"/>
              </a:ext>
            </a:extLst>
          </p:cNvPr>
          <p:cNvSpPr txBox="1"/>
          <p:nvPr/>
        </p:nvSpPr>
        <p:spPr>
          <a:xfrm>
            <a:off x="8534401" y="5872779"/>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9F895F40-53CC-A75B-2731-094840D9A8C1}"/>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CA96548F-F7C0-0427-F110-0B9C43DEBB0E}"/>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1</a:t>
            </a:r>
            <a:endParaRPr lang="fr-FR" sz="8000" b="1" dirty="0">
              <a:solidFill>
                <a:srgbClr val="0097B2"/>
              </a:solidFill>
            </a:endParaRPr>
          </a:p>
        </p:txBody>
      </p:sp>
      <p:sp>
        <p:nvSpPr>
          <p:cNvPr id="9" name="ZoneTexte 8">
            <a:extLst>
              <a:ext uri="{FF2B5EF4-FFF2-40B4-BE49-F238E27FC236}">
                <a16:creationId xmlns:a16="http://schemas.microsoft.com/office/drawing/2014/main" id="{81A08A4B-0449-CB09-0198-E10F9341547D}"/>
              </a:ext>
            </a:extLst>
          </p:cNvPr>
          <p:cNvSpPr txBox="1"/>
          <p:nvPr/>
        </p:nvSpPr>
        <p:spPr>
          <a:xfrm>
            <a:off x="8529322" y="6896100"/>
            <a:ext cx="1011772" cy="1323439"/>
          </a:xfrm>
          <a:prstGeom prst="rect">
            <a:avLst/>
          </a:prstGeom>
          <a:noFill/>
        </p:spPr>
        <p:txBody>
          <a:bodyPr wrap="square" rtlCol="0">
            <a:spAutoFit/>
          </a:bodyPr>
          <a:lstStyle/>
          <a:p>
            <a:r>
              <a:rPr lang="ar-SA" sz="8000" b="1" dirty="0"/>
              <a:t>.</a:t>
            </a:r>
            <a:endParaRPr lang="fr-FR" sz="8000" b="1" dirty="0"/>
          </a:p>
        </p:txBody>
      </p:sp>
      <p:sp>
        <p:nvSpPr>
          <p:cNvPr id="11" name="ZoneTexte 10">
            <a:extLst>
              <a:ext uri="{FF2B5EF4-FFF2-40B4-BE49-F238E27FC236}">
                <a16:creationId xmlns:a16="http://schemas.microsoft.com/office/drawing/2014/main" id="{9DFE29BE-5376-6593-F6AD-6C349A00F402}"/>
              </a:ext>
            </a:extLst>
          </p:cNvPr>
          <p:cNvSpPr txBox="1"/>
          <p:nvPr/>
        </p:nvSpPr>
        <p:spPr>
          <a:xfrm>
            <a:off x="7296927" y="6916519"/>
            <a:ext cx="1011772" cy="1323439"/>
          </a:xfrm>
          <a:prstGeom prst="rect">
            <a:avLst/>
          </a:prstGeom>
          <a:noFill/>
        </p:spPr>
        <p:txBody>
          <a:bodyPr wrap="square" rtlCol="0">
            <a:spAutoFit/>
          </a:bodyPr>
          <a:lstStyle/>
          <a:p>
            <a:r>
              <a:rPr lang="ar-SA" sz="8000" b="1" dirty="0"/>
              <a:t>.</a:t>
            </a:r>
            <a:endParaRPr lang="fr-FR" sz="8000" b="1" dirty="0"/>
          </a:p>
        </p:txBody>
      </p:sp>
      <p:sp>
        <p:nvSpPr>
          <p:cNvPr id="13" name="ZoneTexte 12">
            <a:extLst>
              <a:ext uri="{FF2B5EF4-FFF2-40B4-BE49-F238E27FC236}">
                <a16:creationId xmlns:a16="http://schemas.microsoft.com/office/drawing/2014/main" id="{D5BA46D0-C91E-EB94-E480-68722BEC855D}"/>
              </a:ext>
            </a:extLst>
          </p:cNvPr>
          <p:cNvSpPr txBox="1"/>
          <p:nvPr/>
        </p:nvSpPr>
        <p:spPr>
          <a:xfrm>
            <a:off x="6241064" y="6916519"/>
            <a:ext cx="1011772" cy="1323439"/>
          </a:xfrm>
          <a:prstGeom prst="rect">
            <a:avLst/>
          </a:prstGeom>
          <a:noFill/>
        </p:spPr>
        <p:txBody>
          <a:bodyPr wrap="square" rtlCol="0">
            <a:spAutoFit/>
          </a:bodyPr>
          <a:lstStyle/>
          <a:p>
            <a:r>
              <a:rPr lang="ar-SA" sz="8000" b="1" dirty="0"/>
              <a:t>.</a:t>
            </a:r>
            <a:endParaRPr lang="fr-FR" sz="8000" b="1" dirty="0"/>
          </a:p>
        </p:txBody>
      </p:sp>
      <p:cxnSp>
        <p:nvCxnSpPr>
          <p:cNvPr id="17" name="Connecteur droit 16">
            <a:extLst>
              <a:ext uri="{FF2B5EF4-FFF2-40B4-BE49-F238E27FC236}">
                <a16:creationId xmlns:a16="http://schemas.microsoft.com/office/drawing/2014/main" id="{B7D55759-8703-8CEC-63FC-7BC8B84F20C1}"/>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68F47971-66BC-18AB-E622-E7874B9AAEE9}"/>
              </a:ext>
            </a:extLst>
          </p:cNvPr>
          <p:cNvSpPr txBox="1"/>
          <p:nvPr/>
        </p:nvSpPr>
        <p:spPr>
          <a:xfrm>
            <a:off x="8529322" y="8286565"/>
            <a:ext cx="1011772" cy="1323439"/>
          </a:xfrm>
          <a:prstGeom prst="rect">
            <a:avLst/>
          </a:prstGeom>
          <a:noFill/>
        </p:spPr>
        <p:txBody>
          <a:bodyPr wrap="square" rtlCol="0">
            <a:spAutoFit/>
          </a:bodyPr>
          <a:lstStyle/>
          <a:p>
            <a:r>
              <a:rPr lang="ar-SA" sz="8000" b="1" dirty="0"/>
              <a:t>.</a:t>
            </a:r>
            <a:endParaRPr lang="fr-FR" sz="8000" b="1" dirty="0"/>
          </a:p>
        </p:txBody>
      </p:sp>
      <p:sp>
        <p:nvSpPr>
          <p:cNvPr id="22" name="ZoneTexte 21">
            <a:extLst>
              <a:ext uri="{FF2B5EF4-FFF2-40B4-BE49-F238E27FC236}">
                <a16:creationId xmlns:a16="http://schemas.microsoft.com/office/drawing/2014/main" id="{C7495625-323C-78C4-EAE3-B962877335C7}"/>
              </a:ext>
            </a:extLst>
          </p:cNvPr>
          <p:cNvSpPr txBox="1"/>
          <p:nvPr/>
        </p:nvSpPr>
        <p:spPr>
          <a:xfrm>
            <a:off x="7296927" y="8306984"/>
            <a:ext cx="1011772" cy="1323439"/>
          </a:xfrm>
          <a:prstGeom prst="rect">
            <a:avLst/>
          </a:prstGeom>
          <a:noFill/>
        </p:spPr>
        <p:txBody>
          <a:bodyPr wrap="square" rtlCol="0">
            <a:spAutoFit/>
          </a:bodyPr>
          <a:lstStyle/>
          <a:p>
            <a:r>
              <a:rPr lang="ar-SA" sz="8000" b="1" dirty="0"/>
              <a:t>.</a:t>
            </a:r>
            <a:endParaRPr lang="fr-FR" sz="8000" b="1" dirty="0"/>
          </a:p>
        </p:txBody>
      </p:sp>
      <p:sp>
        <p:nvSpPr>
          <p:cNvPr id="24" name="ZoneTexte 23">
            <a:extLst>
              <a:ext uri="{FF2B5EF4-FFF2-40B4-BE49-F238E27FC236}">
                <a16:creationId xmlns:a16="http://schemas.microsoft.com/office/drawing/2014/main" id="{A55F6F1F-ED96-6BDB-99B1-ECD0D1E0C6FD}"/>
              </a:ext>
            </a:extLst>
          </p:cNvPr>
          <p:cNvSpPr txBox="1"/>
          <p:nvPr/>
        </p:nvSpPr>
        <p:spPr>
          <a:xfrm>
            <a:off x="6241064" y="8306984"/>
            <a:ext cx="1011772" cy="1323439"/>
          </a:xfrm>
          <a:prstGeom prst="rect">
            <a:avLst/>
          </a:prstGeom>
          <a:noFill/>
        </p:spPr>
        <p:txBody>
          <a:bodyPr wrap="square" rtlCol="0">
            <a:spAutoFit/>
          </a:bodyPr>
          <a:lstStyle/>
          <a:p>
            <a:r>
              <a:rPr lang="ar-SA" sz="8000" b="1" dirty="0"/>
              <a:t>.</a:t>
            </a:r>
            <a:endParaRPr lang="fr-FR" sz="8000" b="1" dirty="0"/>
          </a:p>
        </p:txBody>
      </p:sp>
      <p:sp>
        <p:nvSpPr>
          <p:cNvPr id="25" name="ZoneTexte 24">
            <a:extLst>
              <a:ext uri="{FF2B5EF4-FFF2-40B4-BE49-F238E27FC236}">
                <a16:creationId xmlns:a16="http://schemas.microsoft.com/office/drawing/2014/main" id="{8DF89F4C-3515-76D1-38AB-6A76C038A1E1}"/>
              </a:ext>
            </a:extLst>
          </p:cNvPr>
          <p:cNvSpPr txBox="1"/>
          <p:nvPr/>
        </p:nvSpPr>
        <p:spPr>
          <a:xfrm>
            <a:off x="4449663" y="66883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4187768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56DE6-FC3A-1EFC-195B-539E8B280D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D48AF7A-5296-410D-FC07-F50C183BFA76}"/>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1BE629-7832-E371-ED92-13BB5B333FBC}"/>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6749E54-1D6F-59CD-C27E-60F23C8C092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F533FED-0592-7120-B4BD-8A25BEA8EDB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E01BBE-B4D7-857A-85F1-9C5D4EFE8C7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88EFECC-E34B-978A-31CE-52B84AE2099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24D526B8-9888-C348-F889-8198F647D306}"/>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4EF311B6-2C06-E4E6-6605-E0C136BA2C1E}"/>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6</a:t>
            </a:r>
            <a:endParaRPr lang="fr-FR" sz="8000" b="1" dirty="0">
              <a:solidFill>
                <a:srgbClr val="C00000"/>
              </a:solidFill>
            </a:endParaRPr>
          </a:p>
        </p:txBody>
      </p:sp>
      <p:sp>
        <p:nvSpPr>
          <p:cNvPr id="10" name="ZoneTexte 9">
            <a:extLst>
              <a:ext uri="{FF2B5EF4-FFF2-40B4-BE49-F238E27FC236}">
                <a16:creationId xmlns:a16="http://schemas.microsoft.com/office/drawing/2014/main" id="{D4F2C67A-AD15-F161-D613-D3C72ECCF452}"/>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7</a:t>
            </a:r>
            <a:endParaRPr lang="fr-FR" sz="8000" b="1" dirty="0">
              <a:solidFill>
                <a:srgbClr val="C00000"/>
              </a:solidFill>
            </a:endParaRPr>
          </a:p>
        </p:txBody>
      </p:sp>
      <p:sp>
        <p:nvSpPr>
          <p:cNvPr id="12" name="ZoneTexte 11">
            <a:extLst>
              <a:ext uri="{FF2B5EF4-FFF2-40B4-BE49-F238E27FC236}">
                <a16:creationId xmlns:a16="http://schemas.microsoft.com/office/drawing/2014/main" id="{7FEC2BAB-1008-05D6-A0ED-04AACB3FEA0D}"/>
              </a:ext>
            </a:extLst>
          </p:cNvPr>
          <p:cNvSpPr txBox="1"/>
          <p:nvPr/>
        </p:nvSpPr>
        <p:spPr>
          <a:xfrm>
            <a:off x="7242678" y="5875222"/>
            <a:ext cx="1011772" cy="1323439"/>
          </a:xfrm>
          <a:prstGeom prst="rect">
            <a:avLst/>
          </a:prstGeom>
          <a:noFill/>
        </p:spPr>
        <p:txBody>
          <a:bodyPr wrap="square" rtlCol="0">
            <a:spAutoFit/>
          </a:bodyPr>
          <a:lstStyle/>
          <a:p>
            <a:r>
              <a:rPr lang="ar-MA" sz="8000" b="1" dirty="0">
                <a:solidFill>
                  <a:srgbClr val="00B050"/>
                </a:solidFill>
              </a:rPr>
              <a:t>5</a:t>
            </a:r>
            <a:endParaRPr lang="fr-FR" sz="8000" b="1" dirty="0">
              <a:solidFill>
                <a:srgbClr val="00B050"/>
              </a:solidFill>
            </a:endParaRPr>
          </a:p>
        </p:txBody>
      </p:sp>
      <p:sp>
        <p:nvSpPr>
          <p:cNvPr id="14" name="ZoneTexte 13">
            <a:extLst>
              <a:ext uri="{FF2B5EF4-FFF2-40B4-BE49-F238E27FC236}">
                <a16:creationId xmlns:a16="http://schemas.microsoft.com/office/drawing/2014/main" id="{208D516D-F053-B781-23A0-E8A804070F23}"/>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3</a:t>
            </a:r>
            <a:endParaRPr lang="fr-FR" sz="8000" b="1" dirty="0">
              <a:solidFill>
                <a:srgbClr val="0097B2"/>
              </a:solidFill>
            </a:endParaRPr>
          </a:p>
        </p:txBody>
      </p:sp>
      <p:sp>
        <p:nvSpPr>
          <p:cNvPr id="16" name="ZoneTexte 15">
            <a:extLst>
              <a:ext uri="{FF2B5EF4-FFF2-40B4-BE49-F238E27FC236}">
                <a16:creationId xmlns:a16="http://schemas.microsoft.com/office/drawing/2014/main" id="{0F2F474B-DDF4-45E8-42DE-5A3FB7B86610}"/>
              </a:ext>
            </a:extLst>
          </p:cNvPr>
          <p:cNvSpPr txBox="1"/>
          <p:nvPr/>
        </p:nvSpPr>
        <p:spPr>
          <a:xfrm>
            <a:off x="6235985" y="5861502"/>
            <a:ext cx="1011772" cy="1323439"/>
          </a:xfrm>
          <a:prstGeom prst="rect">
            <a:avLst/>
          </a:prstGeom>
          <a:noFill/>
        </p:spPr>
        <p:txBody>
          <a:bodyPr wrap="square" rtlCol="0">
            <a:spAutoFit/>
          </a:bodyPr>
          <a:lstStyle/>
          <a:p>
            <a:r>
              <a:rPr lang="ar-MA" sz="8000" b="1" dirty="0">
                <a:solidFill>
                  <a:srgbClr val="00B050"/>
                </a:solidFill>
              </a:rPr>
              <a:t>2</a:t>
            </a:r>
            <a:endParaRPr lang="fr-FR" sz="8000" b="1" dirty="0">
              <a:solidFill>
                <a:srgbClr val="00B050"/>
              </a:solidFill>
            </a:endParaRPr>
          </a:p>
        </p:txBody>
      </p:sp>
      <p:sp>
        <p:nvSpPr>
          <p:cNvPr id="18" name="ZoneTexte 17">
            <a:extLst>
              <a:ext uri="{FF2B5EF4-FFF2-40B4-BE49-F238E27FC236}">
                <a16:creationId xmlns:a16="http://schemas.microsoft.com/office/drawing/2014/main" id="{C81CBC67-68EB-2477-641C-24E7495CB5A9}"/>
              </a:ext>
            </a:extLst>
          </p:cNvPr>
          <p:cNvSpPr txBox="1"/>
          <p:nvPr/>
        </p:nvSpPr>
        <p:spPr>
          <a:xfrm>
            <a:off x="8534401" y="5872779"/>
            <a:ext cx="1011772" cy="1323439"/>
          </a:xfrm>
          <a:prstGeom prst="rect">
            <a:avLst/>
          </a:prstGeom>
          <a:noFill/>
          <a:ln>
            <a:solidFill>
              <a:schemeClr val="bg1"/>
            </a:solidFill>
          </a:ln>
        </p:spPr>
        <p:txBody>
          <a:bodyPr wrap="square" rtlCol="0">
            <a:spAutoFit/>
          </a:bodyPr>
          <a:lstStyle/>
          <a:p>
            <a:r>
              <a:rPr lang="ar-MA" sz="8000" b="1" dirty="0">
                <a:solidFill>
                  <a:srgbClr val="00B050"/>
                </a:solidFill>
              </a:rPr>
              <a:t>2</a:t>
            </a:r>
            <a:endParaRPr lang="fr-FR" sz="8000" b="1" dirty="0">
              <a:solidFill>
                <a:srgbClr val="00B050"/>
              </a:solidFill>
            </a:endParaRPr>
          </a:p>
        </p:txBody>
      </p:sp>
      <p:cxnSp>
        <p:nvCxnSpPr>
          <p:cNvPr id="21" name="Connecteur droit 20">
            <a:extLst>
              <a:ext uri="{FF2B5EF4-FFF2-40B4-BE49-F238E27FC236}">
                <a16:creationId xmlns:a16="http://schemas.microsoft.com/office/drawing/2014/main" id="{E9DD5CF0-3893-EB0B-5B66-8DB716CC54E8}"/>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8ED73374-4FAA-5FB3-CB49-364F82DFE466}"/>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1</a:t>
            </a:r>
            <a:endParaRPr lang="fr-FR" sz="8000" b="1" dirty="0">
              <a:solidFill>
                <a:srgbClr val="0097B2"/>
              </a:solidFill>
            </a:endParaRPr>
          </a:p>
        </p:txBody>
      </p:sp>
      <p:sp>
        <p:nvSpPr>
          <p:cNvPr id="9" name="ZoneTexte 8">
            <a:extLst>
              <a:ext uri="{FF2B5EF4-FFF2-40B4-BE49-F238E27FC236}">
                <a16:creationId xmlns:a16="http://schemas.microsoft.com/office/drawing/2014/main" id="{A69CACCC-C87C-ED98-F65B-0BCE342A0FAA}"/>
              </a:ext>
            </a:extLst>
          </p:cNvPr>
          <p:cNvSpPr txBox="1"/>
          <p:nvPr/>
        </p:nvSpPr>
        <p:spPr>
          <a:xfrm>
            <a:off x="8529322" y="6896100"/>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11" name="ZoneTexte 10">
            <a:extLst>
              <a:ext uri="{FF2B5EF4-FFF2-40B4-BE49-F238E27FC236}">
                <a16:creationId xmlns:a16="http://schemas.microsoft.com/office/drawing/2014/main" id="{7C7C95F3-FF5B-3D6F-15DD-4129490FF582}"/>
              </a:ext>
            </a:extLst>
          </p:cNvPr>
          <p:cNvSpPr txBox="1"/>
          <p:nvPr/>
        </p:nvSpPr>
        <p:spPr>
          <a:xfrm>
            <a:off x="7296927" y="6916519"/>
            <a:ext cx="1011772" cy="1323439"/>
          </a:xfrm>
          <a:prstGeom prst="rect">
            <a:avLst/>
          </a:prstGeom>
          <a:noFill/>
        </p:spPr>
        <p:txBody>
          <a:bodyPr wrap="square" rtlCol="0">
            <a:spAutoFit/>
          </a:bodyPr>
          <a:lstStyle/>
          <a:p>
            <a:r>
              <a:rPr lang="ar-MA" sz="8000" b="1" dirty="0">
                <a:solidFill>
                  <a:srgbClr val="FF0000"/>
                </a:solidFill>
              </a:rPr>
              <a:t>6</a:t>
            </a:r>
            <a:endParaRPr lang="fr-FR" sz="8000" b="1" dirty="0">
              <a:solidFill>
                <a:srgbClr val="FF0000"/>
              </a:solidFill>
            </a:endParaRPr>
          </a:p>
        </p:txBody>
      </p:sp>
      <p:sp>
        <p:nvSpPr>
          <p:cNvPr id="13" name="ZoneTexte 12">
            <a:extLst>
              <a:ext uri="{FF2B5EF4-FFF2-40B4-BE49-F238E27FC236}">
                <a16:creationId xmlns:a16="http://schemas.microsoft.com/office/drawing/2014/main" id="{097F2F32-B034-9C6E-EFA9-2448A58CB6A3}"/>
              </a:ext>
            </a:extLst>
          </p:cNvPr>
          <p:cNvSpPr txBox="1"/>
          <p:nvPr/>
        </p:nvSpPr>
        <p:spPr>
          <a:xfrm>
            <a:off x="6241064" y="6916519"/>
            <a:ext cx="1011772" cy="1323439"/>
          </a:xfrm>
          <a:prstGeom prst="rect">
            <a:avLst/>
          </a:prstGeom>
          <a:noFill/>
        </p:spPr>
        <p:txBody>
          <a:bodyPr wrap="square" rtlCol="0">
            <a:spAutoFit/>
          </a:bodyPr>
          <a:lstStyle/>
          <a:p>
            <a:r>
              <a:rPr lang="ar-MA" sz="8000" b="1" dirty="0">
                <a:solidFill>
                  <a:srgbClr val="FF0000"/>
                </a:solidFill>
              </a:rPr>
              <a:t>3</a:t>
            </a:r>
            <a:endParaRPr lang="fr-FR" sz="8000" b="1" dirty="0">
              <a:solidFill>
                <a:srgbClr val="FF0000"/>
              </a:solidFill>
            </a:endParaRPr>
          </a:p>
        </p:txBody>
      </p:sp>
      <p:cxnSp>
        <p:nvCxnSpPr>
          <p:cNvPr id="17" name="Connecteur droit 16">
            <a:extLst>
              <a:ext uri="{FF2B5EF4-FFF2-40B4-BE49-F238E27FC236}">
                <a16:creationId xmlns:a16="http://schemas.microsoft.com/office/drawing/2014/main" id="{40EE70E3-4016-9EF9-6C71-8A265DBF2205}"/>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DB61A729-A4AD-0A46-A6B3-ABD84B7498BB}"/>
              </a:ext>
            </a:extLst>
          </p:cNvPr>
          <p:cNvSpPr txBox="1"/>
          <p:nvPr/>
        </p:nvSpPr>
        <p:spPr>
          <a:xfrm>
            <a:off x="8529322" y="8286565"/>
            <a:ext cx="1011772" cy="1323439"/>
          </a:xfrm>
          <a:prstGeom prst="rect">
            <a:avLst/>
          </a:prstGeom>
          <a:noFill/>
        </p:spPr>
        <p:txBody>
          <a:bodyPr wrap="square" rtlCol="0">
            <a:spAutoFit/>
          </a:bodyPr>
          <a:lstStyle/>
          <a:p>
            <a:r>
              <a:rPr lang="ar-MA" sz="8000" b="1" dirty="0"/>
              <a:t>2</a:t>
            </a:r>
            <a:endParaRPr lang="fr-FR" sz="8000" b="1" dirty="0"/>
          </a:p>
        </p:txBody>
      </p:sp>
      <p:sp>
        <p:nvSpPr>
          <p:cNvPr id="22" name="ZoneTexte 21">
            <a:extLst>
              <a:ext uri="{FF2B5EF4-FFF2-40B4-BE49-F238E27FC236}">
                <a16:creationId xmlns:a16="http://schemas.microsoft.com/office/drawing/2014/main" id="{DB071080-3EBB-B181-720B-403CDB0219F6}"/>
              </a:ext>
            </a:extLst>
          </p:cNvPr>
          <p:cNvSpPr txBox="1"/>
          <p:nvPr/>
        </p:nvSpPr>
        <p:spPr>
          <a:xfrm>
            <a:off x="7296927" y="8306984"/>
            <a:ext cx="1011772" cy="1323439"/>
          </a:xfrm>
          <a:prstGeom prst="rect">
            <a:avLst/>
          </a:prstGeom>
          <a:noFill/>
        </p:spPr>
        <p:txBody>
          <a:bodyPr wrap="square" rtlCol="0">
            <a:spAutoFit/>
          </a:bodyPr>
          <a:lstStyle/>
          <a:p>
            <a:r>
              <a:rPr lang="ar-MA" sz="8000" b="1" dirty="0"/>
              <a:t>1</a:t>
            </a:r>
            <a:endParaRPr lang="fr-FR" sz="8000" b="1" dirty="0"/>
          </a:p>
        </p:txBody>
      </p:sp>
      <p:sp>
        <p:nvSpPr>
          <p:cNvPr id="24" name="ZoneTexte 23">
            <a:extLst>
              <a:ext uri="{FF2B5EF4-FFF2-40B4-BE49-F238E27FC236}">
                <a16:creationId xmlns:a16="http://schemas.microsoft.com/office/drawing/2014/main" id="{5B8D5A35-BA13-5818-A6F5-28AC0EB159D5}"/>
              </a:ext>
            </a:extLst>
          </p:cNvPr>
          <p:cNvSpPr txBox="1"/>
          <p:nvPr/>
        </p:nvSpPr>
        <p:spPr>
          <a:xfrm>
            <a:off x="6241064" y="8306984"/>
            <a:ext cx="1011772" cy="1323439"/>
          </a:xfrm>
          <a:prstGeom prst="rect">
            <a:avLst/>
          </a:prstGeom>
          <a:noFill/>
        </p:spPr>
        <p:txBody>
          <a:bodyPr wrap="square" rtlCol="0">
            <a:spAutoFit/>
          </a:bodyPr>
          <a:lstStyle/>
          <a:p>
            <a:r>
              <a:rPr lang="ar-MA" sz="8000" b="1" dirty="0"/>
              <a:t>6</a:t>
            </a:r>
            <a:endParaRPr lang="fr-FR" sz="8000" b="1" dirty="0"/>
          </a:p>
        </p:txBody>
      </p:sp>
      <p:pic>
        <p:nvPicPr>
          <p:cNvPr id="19" name="Image 18" descr="Une image contenant dessin humoristique, Dessin d’enfant, clipart, Dessin animé&#10;&#10;Le contenu généré par l’IA peut être incorrect.">
            <a:extLst>
              <a:ext uri="{FF2B5EF4-FFF2-40B4-BE49-F238E27FC236}">
                <a16:creationId xmlns:a16="http://schemas.microsoft.com/office/drawing/2014/main" id="{1EA678C3-15C6-8554-1E6A-B0695E5D09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25" name="ZoneTexte 24">
            <a:extLst>
              <a:ext uri="{FF2B5EF4-FFF2-40B4-BE49-F238E27FC236}">
                <a16:creationId xmlns:a16="http://schemas.microsoft.com/office/drawing/2014/main" id="{E4A7EB07-9FBF-158B-4E0F-D47A513EEBFA}"/>
              </a:ext>
            </a:extLst>
          </p:cNvPr>
          <p:cNvSpPr txBox="1"/>
          <p:nvPr/>
        </p:nvSpPr>
        <p:spPr>
          <a:xfrm>
            <a:off x="7296927" y="3100066"/>
            <a:ext cx="600036" cy="646331"/>
          </a:xfrm>
          <a:prstGeom prst="rect">
            <a:avLst/>
          </a:prstGeom>
          <a:noFill/>
        </p:spPr>
        <p:txBody>
          <a:bodyPr wrap="square" rtlCol="0">
            <a:spAutoFit/>
          </a:bodyPr>
          <a:lstStyle/>
          <a:p>
            <a:r>
              <a:rPr lang="ar-MA" sz="3600" b="1" dirty="0">
                <a:solidFill>
                  <a:srgbClr val="00B050"/>
                </a:solidFill>
              </a:rPr>
              <a:t>4</a:t>
            </a:r>
            <a:endParaRPr lang="fr-FR" sz="2400" b="1" dirty="0">
              <a:solidFill>
                <a:srgbClr val="00B050"/>
              </a:solidFill>
            </a:endParaRPr>
          </a:p>
        </p:txBody>
      </p:sp>
      <p:sp>
        <p:nvSpPr>
          <p:cNvPr id="26" name="ZoneTexte 25">
            <a:extLst>
              <a:ext uri="{FF2B5EF4-FFF2-40B4-BE49-F238E27FC236}">
                <a16:creationId xmlns:a16="http://schemas.microsoft.com/office/drawing/2014/main" id="{15575A17-EF07-599A-A6BD-1249EF2CDF67}"/>
              </a:ext>
            </a:extLst>
          </p:cNvPr>
          <p:cNvSpPr txBox="1"/>
          <p:nvPr/>
        </p:nvSpPr>
        <p:spPr>
          <a:xfrm>
            <a:off x="6110576" y="5618678"/>
            <a:ext cx="600036" cy="646331"/>
          </a:xfrm>
          <a:prstGeom prst="rect">
            <a:avLst/>
          </a:prstGeom>
          <a:noFill/>
        </p:spPr>
        <p:txBody>
          <a:bodyPr wrap="square" rtlCol="0">
            <a:spAutoFit/>
          </a:bodyPr>
          <a:lstStyle/>
          <a:p>
            <a:r>
              <a:rPr lang="ar-MA" sz="3600" b="1" dirty="0"/>
              <a:t>1</a:t>
            </a:r>
            <a:endParaRPr lang="fr-FR" sz="2400" b="1" dirty="0"/>
          </a:p>
        </p:txBody>
      </p:sp>
      <p:cxnSp>
        <p:nvCxnSpPr>
          <p:cNvPr id="28" name="Connecteur droit avec flèche 27">
            <a:extLst>
              <a:ext uri="{FF2B5EF4-FFF2-40B4-BE49-F238E27FC236}">
                <a16:creationId xmlns:a16="http://schemas.microsoft.com/office/drawing/2014/main" id="{DDA0448F-15DF-67BC-DC04-0381E3D1085E}"/>
              </a:ext>
            </a:extLst>
          </p:cNvPr>
          <p:cNvCxnSpPr/>
          <p:nvPr/>
        </p:nvCxnSpPr>
        <p:spPr>
          <a:xfrm flipV="1">
            <a:off x="8839200" y="4102269"/>
            <a:ext cx="0" cy="50783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F959654D-FA9E-F318-8F6F-E5B0A2BC1699}"/>
              </a:ext>
            </a:extLst>
          </p:cNvPr>
          <p:cNvCxnSpPr>
            <a:cxnSpLocks/>
          </p:cNvCxnSpPr>
          <p:nvPr/>
        </p:nvCxnSpPr>
        <p:spPr>
          <a:xfrm flipH="1" flipV="1">
            <a:off x="7957846" y="4090647"/>
            <a:ext cx="679847" cy="46286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0A278624-DED7-88CC-080B-868EE67664B0}"/>
              </a:ext>
            </a:extLst>
          </p:cNvPr>
          <p:cNvCxnSpPr>
            <a:cxnSpLocks/>
          </p:cNvCxnSpPr>
          <p:nvPr/>
        </p:nvCxnSpPr>
        <p:spPr>
          <a:xfrm flipV="1">
            <a:off x="7885328" y="4095756"/>
            <a:ext cx="0" cy="50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BF1FB554-C468-9857-3CC9-6E9D0B0BC7FE}"/>
              </a:ext>
            </a:extLst>
          </p:cNvPr>
          <p:cNvCxnSpPr>
            <a:cxnSpLocks/>
          </p:cNvCxnSpPr>
          <p:nvPr/>
        </p:nvCxnSpPr>
        <p:spPr>
          <a:xfrm flipV="1">
            <a:off x="7956514" y="4147627"/>
            <a:ext cx="859370" cy="5151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5308F904-FDCC-FB5F-52E6-D571B897B19C}"/>
              </a:ext>
            </a:extLst>
          </p:cNvPr>
          <p:cNvSpPr txBox="1"/>
          <p:nvPr/>
        </p:nvSpPr>
        <p:spPr>
          <a:xfrm>
            <a:off x="4640427" y="6562575"/>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3413168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B3F2D-12FE-7308-3F89-7E70C76B9F8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06BBE5-34EF-7A1B-5D66-A3902DF4268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A25EC2D-955C-2171-92E6-7260C78DBF9E}"/>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06F2A0-FC60-DE5B-8018-15A26F54BF53}"/>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439153F-E6E8-AC6A-2686-ADA765D1BBC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على ألواحكم انجزوا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CF77DE3-A5C1-69E3-84BB-258257D06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3B0783C-22A8-8415-97B2-D8A37D53B86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03585BEA-D723-4D6A-B584-B641B20CA0C1}"/>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D75CC0BE-2232-6B3A-1970-50B598B1DCBC}"/>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5</a:t>
            </a:r>
            <a:endParaRPr lang="fr-FR" sz="8000" b="1" dirty="0">
              <a:solidFill>
                <a:srgbClr val="C00000"/>
              </a:solidFill>
            </a:endParaRPr>
          </a:p>
        </p:txBody>
      </p:sp>
      <p:sp>
        <p:nvSpPr>
          <p:cNvPr id="10" name="ZoneTexte 9">
            <a:extLst>
              <a:ext uri="{FF2B5EF4-FFF2-40B4-BE49-F238E27FC236}">
                <a16:creationId xmlns:a16="http://schemas.microsoft.com/office/drawing/2014/main" id="{74BE620F-2C94-3F9E-45A5-FAC6674FD107}"/>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3</a:t>
            </a:r>
            <a:endParaRPr lang="fr-FR" sz="8000" b="1" dirty="0">
              <a:solidFill>
                <a:srgbClr val="C00000"/>
              </a:solidFill>
            </a:endParaRPr>
          </a:p>
        </p:txBody>
      </p:sp>
      <p:sp>
        <p:nvSpPr>
          <p:cNvPr id="12" name="ZoneTexte 11">
            <a:extLst>
              <a:ext uri="{FF2B5EF4-FFF2-40B4-BE49-F238E27FC236}">
                <a16:creationId xmlns:a16="http://schemas.microsoft.com/office/drawing/2014/main" id="{4BE25FCA-BE4E-8FAD-34A7-7C4E548C9F9D}"/>
              </a:ext>
            </a:extLst>
          </p:cNvPr>
          <p:cNvSpPr txBox="1"/>
          <p:nvPr/>
        </p:nvSpPr>
        <p:spPr>
          <a:xfrm>
            <a:off x="7242678" y="5875222"/>
            <a:ext cx="1011772" cy="1323439"/>
          </a:xfrm>
          <a:prstGeom prst="rect">
            <a:avLst/>
          </a:prstGeom>
          <a:noFill/>
        </p:spPr>
        <p:txBody>
          <a:bodyPr wrap="square" rtlCol="0">
            <a:spAutoFit/>
          </a:bodyPr>
          <a:lstStyle/>
          <a:p>
            <a:r>
              <a:rPr lang="ar-SA" sz="8000" b="1" dirty="0"/>
              <a:t>.</a:t>
            </a:r>
            <a:endParaRPr lang="fr-FR" sz="8000" b="1" dirty="0"/>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92E6072A-2BDA-4EC4-196C-EA8FF0F76188}"/>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EC22036F-F31E-3D6A-C004-CAC258B64147}"/>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7</a:t>
            </a:r>
            <a:endParaRPr lang="fr-FR" sz="8000" b="1" dirty="0">
              <a:solidFill>
                <a:srgbClr val="0097B2"/>
              </a:solidFill>
            </a:endParaRPr>
          </a:p>
        </p:txBody>
      </p:sp>
      <p:sp>
        <p:nvSpPr>
          <p:cNvPr id="16" name="ZoneTexte 15">
            <a:extLst>
              <a:ext uri="{FF2B5EF4-FFF2-40B4-BE49-F238E27FC236}">
                <a16:creationId xmlns:a16="http://schemas.microsoft.com/office/drawing/2014/main" id="{403ED320-3B6F-864A-AC3D-894A122DDCF8}"/>
              </a:ext>
            </a:extLst>
          </p:cNvPr>
          <p:cNvSpPr txBox="1"/>
          <p:nvPr/>
        </p:nvSpPr>
        <p:spPr>
          <a:xfrm>
            <a:off x="6235985" y="5861502"/>
            <a:ext cx="1011772" cy="1323439"/>
          </a:xfrm>
          <a:prstGeom prst="rect">
            <a:avLst/>
          </a:prstGeom>
          <a:noFill/>
        </p:spPr>
        <p:txBody>
          <a:bodyPr wrap="square" rtlCol="0">
            <a:spAutoFit/>
          </a:bodyPr>
          <a:lstStyle/>
          <a:p>
            <a:r>
              <a:rPr lang="ar-SA" sz="8000" b="1" dirty="0"/>
              <a:t>.</a:t>
            </a:r>
            <a:endParaRPr lang="fr-FR" sz="8000" b="1" dirty="0"/>
          </a:p>
        </p:txBody>
      </p:sp>
      <p:sp>
        <p:nvSpPr>
          <p:cNvPr id="18" name="ZoneTexte 17">
            <a:extLst>
              <a:ext uri="{FF2B5EF4-FFF2-40B4-BE49-F238E27FC236}">
                <a16:creationId xmlns:a16="http://schemas.microsoft.com/office/drawing/2014/main" id="{72B4B9C8-BFB4-309D-99C4-6934DEDCA908}"/>
              </a:ext>
            </a:extLst>
          </p:cNvPr>
          <p:cNvSpPr txBox="1"/>
          <p:nvPr/>
        </p:nvSpPr>
        <p:spPr>
          <a:xfrm>
            <a:off x="8534401" y="5872779"/>
            <a:ext cx="1011772" cy="1323439"/>
          </a:xfrm>
          <a:prstGeom prst="rect">
            <a:avLst/>
          </a:prstGeom>
          <a:noFill/>
        </p:spPr>
        <p:txBody>
          <a:bodyPr wrap="square" rtlCol="0">
            <a:spAutoFit/>
          </a:bodyPr>
          <a:lstStyle/>
          <a:p>
            <a:r>
              <a:rPr lang="ar-SA" sz="8000" b="1" dirty="0"/>
              <a:t>.</a:t>
            </a:r>
            <a:endParaRPr lang="fr-FR" sz="8000" b="1" dirty="0"/>
          </a:p>
        </p:txBody>
      </p:sp>
      <p:cxnSp>
        <p:nvCxnSpPr>
          <p:cNvPr id="21" name="Connecteur droit 20">
            <a:extLst>
              <a:ext uri="{FF2B5EF4-FFF2-40B4-BE49-F238E27FC236}">
                <a16:creationId xmlns:a16="http://schemas.microsoft.com/office/drawing/2014/main" id="{DD607EC4-D04A-A83B-99C1-2F3380ABF120}"/>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D6715F56-64E9-D6AD-D100-66BDC2981905}"/>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9" name="ZoneTexte 8">
            <a:extLst>
              <a:ext uri="{FF2B5EF4-FFF2-40B4-BE49-F238E27FC236}">
                <a16:creationId xmlns:a16="http://schemas.microsoft.com/office/drawing/2014/main" id="{6A3FCA3B-D3C5-DE16-5824-2088EA068B34}"/>
              </a:ext>
            </a:extLst>
          </p:cNvPr>
          <p:cNvSpPr txBox="1"/>
          <p:nvPr/>
        </p:nvSpPr>
        <p:spPr>
          <a:xfrm>
            <a:off x="8529322" y="6896100"/>
            <a:ext cx="1011772" cy="1323439"/>
          </a:xfrm>
          <a:prstGeom prst="rect">
            <a:avLst/>
          </a:prstGeom>
          <a:noFill/>
        </p:spPr>
        <p:txBody>
          <a:bodyPr wrap="square" rtlCol="0">
            <a:spAutoFit/>
          </a:bodyPr>
          <a:lstStyle/>
          <a:p>
            <a:r>
              <a:rPr lang="ar-SA" sz="8000" b="1" dirty="0"/>
              <a:t>.</a:t>
            </a:r>
            <a:endParaRPr lang="fr-FR" sz="8000" b="1" dirty="0"/>
          </a:p>
        </p:txBody>
      </p:sp>
      <p:sp>
        <p:nvSpPr>
          <p:cNvPr id="11" name="ZoneTexte 10">
            <a:extLst>
              <a:ext uri="{FF2B5EF4-FFF2-40B4-BE49-F238E27FC236}">
                <a16:creationId xmlns:a16="http://schemas.microsoft.com/office/drawing/2014/main" id="{FF4D1F4F-C257-CDE5-47F6-BF488E390749}"/>
              </a:ext>
            </a:extLst>
          </p:cNvPr>
          <p:cNvSpPr txBox="1"/>
          <p:nvPr/>
        </p:nvSpPr>
        <p:spPr>
          <a:xfrm>
            <a:off x="7296927" y="6916519"/>
            <a:ext cx="1011772" cy="1323439"/>
          </a:xfrm>
          <a:prstGeom prst="rect">
            <a:avLst/>
          </a:prstGeom>
          <a:noFill/>
        </p:spPr>
        <p:txBody>
          <a:bodyPr wrap="square" rtlCol="0">
            <a:spAutoFit/>
          </a:bodyPr>
          <a:lstStyle/>
          <a:p>
            <a:r>
              <a:rPr lang="ar-SA" sz="8000" b="1" dirty="0"/>
              <a:t>.</a:t>
            </a:r>
            <a:endParaRPr lang="fr-FR" sz="8000" b="1" dirty="0"/>
          </a:p>
        </p:txBody>
      </p:sp>
      <p:sp>
        <p:nvSpPr>
          <p:cNvPr id="13" name="ZoneTexte 12">
            <a:extLst>
              <a:ext uri="{FF2B5EF4-FFF2-40B4-BE49-F238E27FC236}">
                <a16:creationId xmlns:a16="http://schemas.microsoft.com/office/drawing/2014/main" id="{E98AAFC0-8638-52F3-F9EE-6B023A30AC66}"/>
              </a:ext>
            </a:extLst>
          </p:cNvPr>
          <p:cNvSpPr txBox="1"/>
          <p:nvPr/>
        </p:nvSpPr>
        <p:spPr>
          <a:xfrm>
            <a:off x="6241064" y="6916519"/>
            <a:ext cx="1011772" cy="1323439"/>
          </a:xfrm>
          <a:prstGeom prst="rect">
            <a:avLst/>
          </a:prstGeom>
          <a:noFill/>
        </p:spPr>
        <p:txBody>
          <a:bodyPr wrap="square" rtlCol="0">
            <a:spAutoFit/>
          </a:bodyPr>
          <a:lstStyle/>
          <a:p>
            <a:r>
              <a:rPr lang="ar-SA" sz="8000" b="1" dirty="0"/>
              <a:t>.</a:t>
            </a:r>
            <a:endParaRPr lang="fr-FR" sz="8000" b="1" dirty="0"/>
          </a:p>
        </p:txBody>
      </p:sp>
      <p:cxnSp>
        <p:nvCxnSpPr>
          <p:cNvPr id="17" name="Connecteur droit 16">
            <a:extLst>
              <a:ext uri="{FF2B5EF4-FFF2-40B4-BE49-F238E27FC236}">
                <a16:creationId xmlns:a16="http://schemas.microsoft.com/office/drawing/2014/main" id="{625112C9-2129-F457-E088-45C56EE48CCB}"/>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69F50248-836A-20E7-B536-2C869F9CDD22}"/>
              </a:ext>
            </a:extLst>
          </p:cNvPr>
          <p:cNvSpPr txBox="1"/>
          <p:nvPr/>
        </p:nvSpPr>
        <p:spPr>
          <a:xfrm>
            <a:off x="8529322" y="8286565"/>
            <a:ext cx="1011772" cy="1323439"/>
          </a:xfrm>
          <a:prstGeom prst="rect">
            <a:avLst/>
          </a:prstGeom>
          <a:noFill/>
        </p:spPr>
        <p:txBody>
          <a:bodyPr wrap="square" rtlCol="0">
            <a:spAutoFit/>
          </a:bodyPr>
          <a:lstStyle/>
          <a:p>
            <a:r>
              <a:rPr lang="ar-SA" sz="8000" b="1" dirty="0"/>
              <a:t>.</a:t>
            </a:r>
            <a:endParaRPr lang="fr-FR" sz="8000" b="1" dirty="0"/>
          </a:p>
        </p:txBody>
      </p:sp>
      <p:sp>
        <p:nvSpPr>
          <p:cNvPr id="22" name="ZoneTexte 21">
            <a:extLst>
              <a:ext uri="{FF2B5EF4-FFF2-40B4-BE49-F238E27FC236}">
                <a16:creationId xmlns:a16="http://schemas.microsoft.com/office/drawing/2014/main" id="{0AC6AC88-F2CC-D871-576E-78F7098D38D8}"/>
              </a:ext>
            </a:extLst>
          </p:cNvPr>
          <p:cNvSpPr txBox="1"/>
          <p:nvPr/>
        </p:nvSpPr>
        <p:spPr>
          <a:xfrm>
            <a:off x="7296927" y="8306984"/>
            <a:ext cx="1011772" cy="1323439"/>
          </a:xfrm>
          <a:prstGeom prst="rect">
            <a:avLst/>
          </a:prstGeom>
          <a:noFill/>
        </p:spPr>
        <p:txBody>
          <a:bodyPr wrap="square" rtlCol="0">
            <a:spAutoFit/>
          </a:bodyPr>
          <a:lstStyle/>
          <a:p>
            <a:r>
              <a:rPr lang="ar-SA" sz="8000" b="1" dirty="0"/>
              <a:t>.</a:t>
            </a:r>
            <a:endParaRPr lang="fr-FR" sz="8000" b="1" dirty="0"/>
          </a:p>
        </p:txBody>
      </p:sp>
      <p:sp>
        <p:nvSpPr>
          <p:cNvPr id="24" name="ZoneTexte 23">
            <a:extLst>
              <a:ext uri="{FF2B5EF4-FFF2-40B4-BE49-F238E27FC236}">
                <a16:creationId xmlns:a16="http://schemas.microsoft.com/office/drawing/2014/main" id="{7DCC1265-127B-C22A-EB9F-6BD295ADB682}"/>
              </a:ext>
            </a:extLst>
          </p:cNvPr>
          <p:cNvSpPr txBox="1"/>
          <p:nvPr/>
        </p:nvSpPr>
        <p:spPr>
          <a:xfrm>
            <a:off x="6241064" y="8306984"/>
            <a:ext cx="1011772" cy="1323439"/>
          </a:xfrm>
          <a:prstGeom prst="rect">
            <a:avLst/>
          </a:prstGeom>
          <a:noFill/>
        </p:spPr>
        <p:txBody>
          <a:bodyPr wrap="square" rtlCol="0">
            <a:spAutoFit/>
          </a:bodyPr>
          <a:lstStyle/>
          <a:p>
            <a:r>
              <a:rPr lang="ar-SA" sz="8000" b="1" dirty="0"/>
              <a:t>.</a:t>
            </a:r>
            <a:endParaRPr lang="fr-FR" sz="8000" b="1" dirty="0"/>
          </a:p>
        </p:txBody>
      </p:sp>
      <p:sp>
        <p:nvSpPr>
          <p:cNvPr id="19" name="ZoneTexte 18">
            <a:extLst>
              <a:ext uri="{FF2B5EF4-FFF2-40B4-BE49-F238E27FC236}">
                <a16:creationId xmlns:a16="http://schemas.microsoft.com/office/drawing/2014/main" id="{205DD5C7-FD2D-359B-605A-81047CBB4286}"/>
              </a:ext>
            </a:extLst>
          </p:cNvPr>
          <p:cNvSpPr txBox="1"/>
          <p:nvPr/>
        </p:nvSpPr>
        <p:spPr>
          <a:xfrm>
            <a:off x="4259427" y="66883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1336519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4675C-67EE-65CD-74CA-3CB5DF1765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D83DBA7-2BE5-984D-2D9B-C046649380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4E67AC-D277-8048-8F65-0DB996E8843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28CCD1-C6DF-603A-4B41-F1546894316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37C7A27-4977-50F1-CBF2-F6B78A73FCF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F0B67B-708E-84A9-364E-5727088A04A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20A4310-C1A8-5CFC-367A-C724469808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3E1DCE87-E24B-F448-4EA7-A0FA3BC77DA3}"/>
              </a:ext>
            </a:extLst>
          </p:cNvPr>
          <p:cNvSpPr txBox="1"/>
          <p:nvPr/>
        </p:nvSpPr>
        <p:spPr>
          <a:xfrm>
            <a:off x="5334000" y="4152986"/>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
        <p:nvSpPr>
          <p:cNvPr id="6" name="ZoneTexte 5">
            <a:extLst>
              <a:ext uri="{FF2B5EF4-FFF2-40B4-BE49-F238E27FC236}">
                <a16:creationId xmlns:a16="http://schemas.microsoft.com/office/drawing/2014/main" id="{EBA1B6C8-DE2E-AD7D-0506-F4658BBF1B51}"/>
              </a:ext>
            </a:extLst>
          </p:cNvPr>
          <p:cNvSpPr txBox="1"/>
          <p:nvPr/>
        </p:nvSpPr>
        <p:spPr>
          <a:xfrm>
            <a:off x="8435697" y="3162300"/>
            <a:ext cx="1011772" cy="1323439"/>
          </a:xfrm>
          <a:prstGeom prst="rect">
            <a:avLst/>
          </a:prstGeom>
          <a:noFill/>
        </p:spPr>
        <p:txBody>
          <a:bodyPr wrap="square" rtlCol="0">
            <a:spAutoFit/>
          </a:bodyPr>
          <a:lstStyle/>
          <a:p>
            <a:r>
              <a:rPr lang="ar-MA" sz="8000" b="1" dirty="0">
                <a:solidFill>
                  <a:srgbClr val="C00000"/>
                </a:solidFill>
              </a:rPr>
              <a:t>5</a:t>
            </a:r>
            <a:endParaRPr lang="fr-FR" sz="8000" b="1" dirty="0">
              <a:solidFill>
                <a:srgbClr val="C00000"/>
              </a:solidFill>
            </a:endParaRPr>
          </a:p>
        </p:txBody>
      </p:sp>
      <p:sp>
        <p:nvSpPr>
          <p:cNvPr id="10" name="ZoneTexte 9">
            <a:extLst>
              <a:ext uri="{FF2B5EF4-FFF2-40B4-BE49-F238E27FC236}">
                <a16:creationId xmlns:a16="http://schemas.microsoft.com/office/drawing/2014/main" id="{1D800A4A-22BC-2CD2-3A64-ED593B14D1EA}"/>
              </a:ext>
            </a:extLst>
          </p:cNvPr>
          <p:cNvSpPr txBox="1"/>
          <p:nvPr/>
        </p:nvSpPr>
        <p:spPr>
          <a:xfrm>
            <a:off x="8437029" y="4323560"/>
            <a:ext cx="1011772" cy="1323439"/>
          </a:xfrm>
          <a:prstGeom prst="rect">
            <a:avLst/>
          </a:prstGeom>
          <a:noFill/>
        </p:spPr>
        <p:txBody>
          <a:bodyPr wrap="square" rtlCol="0">
            <a:spAutoFit/>
          </a:bodyPr>
          <a:lstStyle/>
          <a:p>
            <a:r>
              <a:rPr lang="ar-MA" sz="8000" b="1" dirty="0">
                <a:solidFill>
                  <a:srgbClr val="C00000"/>
                </a:solidFill>
              </a:rPr>
              <a:t>3</a:t>
            </a:r>
            <a:endParaRPr lang="fr-FR" sz="8000" b="1" dirty="0">
              <a:solidFill>
                <a:srgbClr val="C00000"/>
              </a:solidFill>
            </a:endParaRPr>
          </a:p>
        </p:txBody>
      </p:sp>
      <p:sp>
        <p:nvSpPr>
          <p:cNvPr id="12" name="ZoneTexte 11">
            <a:extLst>
              <a:ext uri="{FF2B5EF4-FFF2-40B4-BE49-F238E27FC236}">
                <a16:creationId xmlns:a16="http://schemas.microsoft.com/office/drawing/2014/main" id="{46405E85-836C-060F-72B2-46920E96399E}"/>
              </a:ext>
            </a:extLst>
          </p:cNvPr>
          <p:cNvSpPr txBox="1"/>
          <p:nvPr/>
        </p:nvSpPr>
        <p:spPr>
          <a:xfrm>
            <a:off x="7242678" y="5875222"/>
            <a:ext cx="1011772" cy="1323439"/>
          </a:xfrm>
          <a:prstGeom prst="rect">
            <a:avLst/>
          </a:prstGeom>
          <a:noFill/>
        </p:spPr>
        <p:txBody>
          <a:bodyPr wrap="square" rtlCol="0">
            <a:spAutoFit/>
          </a:bodyPr>
          <a:lstStyle/>
          <a:p>
            <a:r>
              <a:rPr lang="ar-MA" sz="8000" b="1" dirty="0">
                <a:solidFill>
                  <a:srgbClr val="00B050"/>
                </a:solidFill>
              </a:rPr>
              <a:t>2</a:t>
            </a:r>
            <a:endParaRPr lang="fr-FR" sz="8000" b="1" dirty="0">
              <a:solidFill>
                <a:srgbClr val="00B050"/>
              </a:solidFill>
            </a:endParaRPr>
          </a:p>
        </p:txBody>
      </p:sp>
      <p:sp>
        <p:nvSpPr>
          <p:cNvPr id="14" name="ZoneTexte 13">
            <a:extLst>
              <a:ext uri="{FF2B5EF4-FFF2-40B4-BE49-F238E27FC236}">
                <a16:creationId xmlns:a16="http://schemas.microsoft.com/office/drawing/2014/main" id="{C222A0C6-C026-A961-3010-C2C55132E893}"/>
              </a:ext>
            </a:extLst>
          </p:cNvPr>
          <p:cNvSpPr txBox="1"/>
          <p:nvPr/>
        </p:nvSpPr>
        <p:spPr>
          <a:xfrm>
            <a:off x="7522629" y="3162300"/>
            <a:ext cx="1011772" cy="1323439"/>
          </a:xfrm>
          <a:prstGeom prst="rect">
            <a:avLst/>
          </a:prstGeom>
          <a:noFill/>
        </p:spPr>
        <p:txBody>
          <a:bodyPr wrap="square" rtlCol="0">
            <a:spAutoFit/>
          </a:bodyPr>
          <a:lstStyle/>
          <a:p>
            <a:r>
              <a:rPr lang="ar-MA" sz="8000" b="1" dirty="0">
                <a:solidFill>
                  <a:srgbClr val="0097B2"/>
                </a:solidFill>
              </a:rPr>
              <a:t>7</a:t>
            </a:r>
            <a:endParaRPr lang="fr-FR" sz="8000" b="1" dirty="0">
              <a:solidFill>
                <a:srgbClr val="0097B2"/>
              </a:solidFill>
            </a:endParaRPr>
          </a:p>
        </p:txBody>
      </p:sp>
      <p:sp>
        <p:nvSpPr>
          <p:cNvPr id="16" name="ZoneTexte 15">
            <a:extLst>
              <a:ext uri="{FF2B5EF4-FFF2-40B4-BE49-F238E27FC236}">
                <a16:creationId xmlns:a16="http://schemas.microsoft.com/office/drawing/2014/main" id="{B9321E0A-E20C-0BAD-3E4A-776D4F69D0E4}"/>
              </a:ext>
            </a:extLst>
          </p:cNvPr>
          <p:cNvSpPr txBox="1"/>
          <p:nvPr/>
        </p:nvSpPr>
        <p:spPr>
          <a:xfrm>
            <a:off x="6235985" y="5861502"/>
            <a:ext cx="1011772" cy="1323439"/>
          </a:xfrm>
          <a:prstGeom prst="rect">
            <a:avLst/>
          </a:prstGeom>
          <a:noFill/>
        </p:spPr>
        <p:txBody>
          <a:bodyPr wrap="square" rtlCol="0">
            <a:spAutoFit/>
          </a:bodyPr>
          <a:lstStyle/>
          <a:p>
            <a:r>
              <a:rPr lang="ar-MA" sz="8000" b="1" dirty="0">
                <a:solidFill>
                  <a:srgbClr val="00B050"/>
                </a:solidFill>
              </a:rPr>
              <a:t>2</a:t>
            </a:r>
            <a:endParaRPr lang="fr-FR" sz="8000" b="1" dirty="0">
              <a:solidFill>
                <a:srgbClr val="00B050"/>
              </a:solidFill>
            </a:endParaRPr>
          </a:p>
        </p:txBody>
      </p:sp>
      <p:sp>
        <p:nvSpPr>
          <p:cNvPr id="18" name="ZoneTexte 17">
            <a:extLst>
              <a:ext uri="{FF2B5EF4-FFF2-40B4-BE49-F238E27FC236}">
                <a16:creationId xmlns:a16="http://schemas.microsoft.com/office/drawing/2014/main" id="{1D068D13-A71E-FABB-B71B-6DE5B96A2FA1}"/>
              </a:ext>
            </a:extLst>
          </p:cNvPr>
          <p:cNvSpPr txBox="1"/>
          <p:nvPr/>
        </p:nvSpPr>
        <p:spPr>
          <a:xfrm>
            <a:off x="8534401" y="5872779"/>
            <a:ext cx="1011772" cy="1323439"/>
          </a:xfrm>
          <a:prstGeom prst="rect">
            <a:avLst/>
          </a:prstGeom>
          <a:noFill/>
          <a:ln>
            <a:solidFill>
              <a:schemeClr val="bg1"/>
            </a:solidFill>
          </a:ln>
        </p:spPr>
        <p:txBody>
          <a:bodyPr wrap="square" rtlCol="0">
            <a:spAutoFit/>
          </a:bodyPr>
          <a:lstStyle/>
          <a:p>
            <a:r>
              <a:rPr lang="ar-MA" sz="8000" b="1" dirty="0">
                <a:solidFill>
                  <a:srgbClr val="00B050"/>
                </a:solidFill>
              </a:rPr>
              <a:t>5</a:t>
            </a:r>
            <a:endParaRPr lang="fr-FR" sz="8000" b="1" dirty="0">
              <a:solidFill>
                <a:srgbClr val="00B050"/>
              </a:solidFill>
            </a:endParaRPr>
          </a:p>
        </p:txBody>
      </p:sp>
      <p:cxnSp>
        <p:nvCxnSpPr>
          <p:cNvPr id="21" name="Connecteur droit 20">
            <a:extLst>
              <a:ext uri="{FF2B5EF4-FFF2-40B4-BE49-F238E27FC236}">
                <a16:creationId xmlns:a16="http://schemas.microsoft.com/office/drawing/2014/main" id="{12029EA3-2658-04FB-22D6-A7E24C3E92E3}"/>
              </a:ext>
            </a:extLst>
          </p:cNvPr>
          <p:cNvCxnSpPr>
            <a:cxnSpLocks/>
          </p:cNvCxnSpPr>
          <p:nvPr/>
        </p:nvCxnSpPr>
        <p:spPr>
          <a:xfrm flipH="1">
            <a:off x="6629401" y="5677704"/>
            <a:ext cx="25146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2ACB4CF5-8F48-0F42-F2D5-3F266F3A4BD7}"/>
              </a:ext>
            </a:extLst>
          </p:cNvPr>
          <p:cNvSpPr txBox="1"/>
          <p:nvPr/>
        </p:nvSpPr>
        <p:spPr>
          <a:xfrm>
            <a:off x="7522629" y="4320593"/>
            <a:ext cx="1011772" cy="1323439"/>
          </a:xfrm>
          <a:prstGeom prst="rect">
            <a:avLst/>
          </a:prstGeom>
          <a:noFill/>
        </p:spPr>
        <p:txBody>
          <a:bodyPr wrap="square" rtlCol="0">
            <a:spAutoFit/>
          </a:bodyPr>
          <a:lstStyle/>
          <a:p>
            <a:r>
              <a:rPr lang="ar-MA" sz="8000" b="1" dirty="0">
                <a:solidFill>
                  <a:srgbClr val="0097B2"/>
                </a:solidFill>
              </a:rPr>
              <a:t>2</a:t>
            </a:r>
            <a:endParaRPr lang="fr-FR" sz="8000" b="1" dirty="0">
              <a:solidFill>
                <a:srgbClr val="0097B2"/>
              </a:solidFill>
            </a:endParaRPr>
          </a:p>
        </p:txBody>
      </p:sp>
      <p:sp>
        <p:nvSpPr>
          <p:cNvPr id="9" name="ZoneTexte 8">
            <a:extLst>
              <a:ext uri="{FF2B5EF4-FFF2-40B4-BE49-F238E27FC236}">
                <a16:creationId xmlns:a16="http://schemas.microsoft.com/office/drawing/2014/main" id="{6CA0A2F2-FDC4-69BD-8D90-15BA32E8BD6E}"/>
              </a:ext>
            </a:extLst>
          </p:cNvPr>
          <p:cNvSpPr txBox="1"/>
          <p:nvPr/>
        </p:nvSpPr>
        <p:spPr>
          <a:xfrm>
            <a:off x="8529322" y="6896100"/>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11" name="ZoneTexte 10">
            <a:extLst>
              <a:ext uri="{FF2B5EF4-FFF2-40B4-BE49-F238E27FC236}">
                <a16:creationId xmlns:a16="http://schemas.microsoft.com/office/drawing/2014/main" id="{A9A57FD1-25BD-1C42-4468-8EA11D5C969F}"/>
              </a:ext>
            </a:extLst>
          </p:cNvPr>
          <p:cNvSpPr txBox="1"/>
          <p:nvPr/>
        </p:nvSpPr>
        <p:spPr>
          <a:xfrm>
            <a:off x="7296927" y="6916519"/>
            <a:ext cx="1011772" cy="1323439"/>
          </a:xfrm>
          <a:prstGeom prst="rect">
            <a:avLst/>
          </a:prstGeom>
          <a:noFill/>
        </p:spPr>
        <p:txBody>
          <a:bodyPr wrap="square" rtlCol="0">
            <a:spAutoFit/>
          </a:bodyPr>
          <a:lstStyle/>
          <a:p>
            <a:r>
              <a:rPr lang="ar-MA" sz="8000" b="1" dirty="0">
                <a:solidFill>
                  <a:srgbClr val="FF0000"/>
                </a:solidFill>
              </a:rPr>
              <a:t>0</a:t>
            </a:r>
            <a:endParaRPr lang="fr-FR" sz="8000" b="1" dirty="0">
              <a:solidFill>
                <a:srgbClr val="FF0000"/>
              </a:solidFill>
            </a:endParaRPr>
          </a:p>
        </p:txBody>
      </p:sp>
      <p:sp>
        <p:nvSpPr>
          <p:cNvPr id="13" name="ZoneTexte 12">
            <a:extLst>
              <a:ext uri="{FF2B5EF4-FFF2-40B4-BE49-F238E27FC236}">
                <a16:creationId xmlns:a16="http://schemas.microsoft.com/office/drawing/2014/main" id="{02D3CEFF-3529-13BC-384A-8779B186658C}"/>
              </a:ext>
            </a:extLst>
          </p:cNvPr>
          <p:cNvSpPr txBox="1"/>
          <p:nvPr/>
        </p:nvSpPr>
        <p:spPr>
          <a:xfrm>
            <a:off x="6241064" y="6916519"/>
            <a:ext cx="1011772" cy="1323439"/>
          </a:xfrm>
          <a:prstGeom prst="rect">
            <a:avLst/>
          </a:prstGeom>
          <a:noFill/>
        </p:spPr>
        <p:txBody>
          <a:bodyPr wrap="square" rtlCol="0">
            <a:spAutoFit/>
          </a:bodyPr>
          <a:lstStyle/>
          <a:p>
            <a:r>
              <a:rPr lang="ar-MA" sz="8000" b="1" dirty="0">
                <a:solidFill>
                  <a:srgbClr val="FF0000"/>
                </a:solidFill>
              </a:rPr>
              <a:t>5</a:t>
            </a:r>
            <a:endParaRPr lang="fr-FR" sz="8000" b="1" dirty="0">
              <a:solidFill>
                <a:srgbClr val="FF0000"/>
              </a:solidFill>
            </a:endParaRPr>
          </a:p>
        </p:txBody>
      </p:sp>
      <p:cxnSp>
        <p:nvCxnSpPr>
          <p:cNvPr id="17" name="Connecteur droit 16">
            <a:extLst>
              <a:ext uri="{FF2B5EF4-FFF2-40B4-BE49-F238E27FC236}">
                <a16:creationId xmlns:a16="http://schemas.microsoft.com/office/drawing/2014/main" id="{066C1BCB-9A44-427B-FD14-22452E2A4219}"/>
              </a:ext>
            </a:extLst>
          </p:cNvPr>
          <p:cNvCxnSpPr>
            <a:cxnSpLocks/>
          </p:cNvCxnSpPr>
          <p:nvPr/>
        </p:nvCxnSpPr>
        <p:spPr>
          <a:xfrm flipH="1" flipV="1">
            <a:off x="5562600" y="8219539"/>
            <a:ext cx="3693871" cy="204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2F1D4371-7B6E-8023-6CA9-EC2CE5AD2D9C}"/>
              </a:ext>
            </a:extLst>
          </p:cNvPr>
          <p:cNvSpPr txBox="1"/>
          <p:nvPr/>
        </p:nvSpPr>
        <p:spPr>
          <a:xfrm>
            <a:off x="8529322" y="8286565"/>
            <a:ext cx="1011772" cy="1323439"/>
          </a:xfrm>
          <a:prstGeom prst="rect">
            <a:avLst/>
          </a:prstGeom>
          <a:noFill/>
        </p:spPr>
        <p:txBody>
          <a:bodyPr wrap="square" rtlCol="0">
            <a:spAutoFit/>
          </a:bodyPr>
          <a:lstStyle/>
          <a:p>
            <a:r>
              <a:rPr lang="ar-MA" sz="8000" b="1" dirty="0"/>
              <a:t>5</a:t>
            </a:r>
            <a:endParaRPr lang="fr-FR" sz="8000" b="1" dirty="0"/>
          </a:p>
        </p:txBody>
      </p:sp>
      <p:sp>
        <p:nvSpPr>
          <p:cNvPr id="22" name="ZoneTexte 21">
            <a:extLst>
              <a:ext uri="{FF2B5EF4-FFF2-40B4-BE49-F238E27FC236}">
                <a16:creationId xmlns:a16="http://schemas.microsoft.com/office/drawing/2014/main" id="{54F560AF-6BD8-A2AB-C1C1-77D5D43D927C}"/>
              </a:ext>
            </a:extLst>
          </p:cNvPr>
          <p:cNvSpPr txBox="1"/>
          <p:nvPr/>
        </p:nvSpPr>
        <p:spPr>
          <a:xfrm>
            <a:off x="7296927" y="8306984"/>
            <a:ext cx="1011772" cy="1323439"/>
          </a:xfrm>
          <a:prstGeom prst="rect">
            <a:avLst/>
          </a:prstGeom>
          <a:noFill/>
        </p:spPr>
        <p:txBody>
          <a:bodyPr wrap="square" rtlCol="0">
            <a:spAutoFit/>
          </a:bodyPr>
          <a:lstStyle/>
          <a:p>
            <a:r>
              <a:rPr lang="ar-MA" sz="8000" b="1" dirty="0"/>
              <a:t>2</a:t>
            </a:r>
            <a:endParaRPr lang="fr-FR" sz="8000" b="1" dirty="0"/>
          </a:p>
        </p:txBody>
      </p:sp>
      <p:sp>
        <p:nvSpPr>
          <p:cNvPr id="24" name="ZoneTexte 23">
            <a:extLst>
              <a:ext uri="{FF2B5EF4-FFF2-40B4-BE49-F238E27FC236}">
                <a16:creationId xmlns:a16="http://schemas.microsoft.com/office/drawing/2014/main" id="{432E0E10-0F91-F7AE-B07E-3616AE95609B}"/>
              </a:ext>
            </a:extLst>
          </p:cNvPr>
          <p:cNvSpPr txBox="1"/>
          <p:nvPr/>
        </p:nvSpPr>
        <p:spPr>
          <a:xfrm>
            <a:off x="6241064" y="8306984"/>
            <a:ext cx="1011772" cy="1323439"/>
          </a:xfrm>
          <a:prstGeom prst="rect">
            <a:avLst/>
          </a:prstGeom>
          <a:noFill/>
        </p:spPr>
        <p:txBody>
          <a:bodyPr wrap="square" rtlCol="0">
            <a:spAutoFit/>
          </a:bodyPr>
          <a:lstStyle/>
          <a:p>
            <a:r>
              <a:rPr lang="ar-MA" sz="8000" b="1" dirty="0"/>
              <a:t>7</a:t>
            </a:r>
            <a:endParaRPr lang="fr-FR" sz="8000" b="1" dirty="0"/>
          </a:p>
        </p:txBody>
      </p:sp>
      <p:pic>
        <p:nvPicPr>
          <p:cNvPr id="19" name="Image 18" descr="Une image contenant dessin humoristique, Dessin d’enfant, clipart, Dessin animé&#10;&#10;Le contenu généré par l’IA peut être incorrect.">
            <a:extLst>
              <a:ext uri="{FF2B5EF4-FFF2-40B4-BE49-F238E27FC236}">
                <a16:creationId xmlns:a16="http://schemas.microsoft.com/office/drawing/2014/main" id="{B985AA49-9B51-B4B4-872B-C9B4D53D63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1184559"/>
            <a:ext cx="1148959" cy="821798"/>
          </a:xfrm>
          <a:prstGeom prst="rect">
            <a:avLst/>
          </a:prstGeom>
        </p:spPr>
      </p:pic>
      <p:sp>
        <p:nvSpPr>
          <p:cNvPr id="25" name="ZoneTexte 24">
            <a:extLst>
              <a:ext uri="{FF2B5EF4-FFF2-40B4-BE49-F238E27FC236}">
                <a16:creationId xmlns:a16="http://schemas.microsoft.com/office/drawing/2014/main" id="{5A88DE69-6A62-A49A-A24E-3BDDBCED73B6}"/>
              </a:ext>
            </a:extLst>
          </p:cNvPr>
          <p:cNvSpPr txBox="1"/>
          <p:nvPr/>
        </p:nvSpPr>
        <p:spPr>
          <a:xfrm>
            <a:off x="7497073" y="2956761"/>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cxnSp>
        <p:nvCxnSpPr>
          <p:cNvPr id="28" name="Connecteur droit avec flèche 27">
            <a:extLst>
              <a:ext uri="{FF2B5EF4-FFF2-40B4-BE49-F238E27FC236}">
                <a16:creationId xmlns:a16="http://schemas.microsoft.com/office/drawing/2014/main" id="{BAD0CBFA-CA1F-90D9-D6E6-37D401396C92}"/>
              </a:ext>
            </a:extLst>
          </p:cNvPr>
          <p:cNvCxnSpPr/>
          <p:nvPr/>
        </p:nvCxnSpPr>
        <p:spPr>
          <a:xfrm flipV="1">
            <a:off x="8839200" y="4102269"/>
            <a:ext cx="0" cy="50783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B184D10F-2666-D98D-55A9-8EC795F4B161}"/>
              </a:ext>
            </a:extLst>
          </p:cNvPr>
          <p:cNvCxnSpPr>
            <a:cxnSpLocks/>
          </p:cNvCxnSpPr>
          <p:nvPr/>
        </p:nvCxnSpPr>
        <p:spPr>
          <a:xfrm flipH="1" flipV="1">
            <a:off x="7957846" y="4090647"/>
            <a:ext cx="679847" cy="46286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EF3B6A57-0A7E-EC4D-3102-2CA5D6977F6E}"/>
              </a:ext>
            </a:extLst>
          </p:cNvPr>
          <p:cNvCxnSpPr>
            <a:cxnSpLocks/>
          </p:cNvCxnSpPr>
          <p:nvPr/>
        </p:nvCxnSpPr>
        <p:spPr>
          <a:xfrm flipV="1">
            <a:off x="7885328" y="4095756"/>
            <a:ext cx="0" cy="50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F511E74B-0DB5-CE6C-C059-AE1FBC1F4CED}"/>
              </a:ext>
            </a:extLst>
          </p:cNvPr>
          <p:cNvCxnSpPr>
            <a:cxnSpLocks/>
          </p:cNvCxnSpPr>
          <p:nvPr/>
        </p:nvCxnSpPr>
        <p:spPr>
          <a:xfrm flipV="1">
            <a:off x="7956514" y="4147627"/>
            <a:ext cx="859370" cy="5151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125D05D8-9511-C086-0646-27E05DC68A78}"/>
              </a:ext>
            </a:extLst>
          </p:cNvPr>
          <p:cNvSpPr txBox="1"/>
          <p:nvPr/>
        </p:nvSpPr>
        <p:spPr>
          <a:xfrm>
            <a:off x="7137704" y="3128210"/>
            <a:ext cx="600036" cy="646331"/>
          </a:xfrm>
          <a:prstGeom prst="rect">
            <a:avLst/>
          </a:prstGeom>
          <a:noFill/>
        </p:spPr>
        <p:txBody>
          <a:bodyPr wrap="square" rtlCol="0">
            <a:spAutoFit/>
          </a:bodyPr>
          <a:lstStyle/>
          <a:p>
            <a:r>
              <a:rPr lang="ar-MA" sz="3600" b="1" dirty="0">
                <a:solidFill>
                  <a:srgbClr val="FF0000"/>
                </a:solidFill>
              </a:rPr>
              <a:t>1</a:t>
            </a:r>
            <a:endParaRPr lang="fr-FR" sz="2400" b="1" dirty="0">
              <a:solidFill>
                <a:srgbClr val="FF0000"/>
              </a:solidFill>
            </a:endParaRPr>
          </a:p>
        </p:txBody>
      </p:sp>
      <p:sp>
        <p:nvSpPr>
          <p:cNvPr id="32" name="ZoneTexte 31">
            <a:extLst>
              <a:ext uri="{FF2B5EF4-FFF2-40B4-BE49-F238E27FC236}">
                <a16:creationId xmlns:a16="http://schemas.microsoft.com/office/drawing/2014/main" id="{C8FDF85B-57B2-DFD8-A3EC-3999CE20662C}"/>
              </a:ext>
            </a:extLst>
          </p:cNvPr>
          <p:cNvSpPr txBox="1"/>
          <p:nvPr/>
        </p:nvSpPr>
        <p:spPr>
          <a:xfrm>
            <a:off x="5364576" y="6926728"/>
            <a:ext cx="1011772" cy="1323439"/>
          </a:xfrm>
          <a:prstGeom prst="rect">
            <a:avLst/>
          </a:prstGeom>
          <a:noFill/>
        </p:spPr>
        <p:txBody>
          <a:bodyPr wrap="square" rtlCol="0">
            <a:spAutoFit/>
          </a:bodyPr>
          <a:lstStyle/>
          <a:p>
            <a:r>
              <a:rPr lang="ar-MA" sz="8000" b="1" dirty="0">
                <a:solidFill>
                  <a:srgbClr val="FF0000"/>
                </a:solidFill>
              </a:rPr>
              <a:t>1</a:t>
            </a:r>
            <a:endParaRPr lang="fr-FR" sz="8000" b="1" dirty="0">
              <a:solidFill>
                <a:srgbClr val="FF0000"/>
              </a:solidFill>
            </a:endParaRPr>
          </a:p>
        </p:txBody>
      </p:sp>
      <p:sp>
        <p:nvSpPr>
          <p:cNvPr id="33" name="ZoneTexte 32">
            <a:extLst>
              <a:ext uri="{FF2B5EF4-FFF2-40B4-BE49-F238E27FC236}">
                <a16:creationId xmlns:a16="http://schemas.microsoft.com/office/drawing/2014/main" id="{95EF59C4-A46A-C878-610C-73CA230F8360}"/>
              </a:ext>
            </a:extLst>
          </p:cNvPr>
          <p:cNvSpPr txBox="1"/>
          <p:nvPr/>
        </p:nvSpPr>
        <p:spPr>
          <a:xfrm>
            <a:off x="5364576" y="8315861"/>
            <a:ext cx="1011772" cy="1323439"/>
          </a:xfrm>
          <a:prstGeom prst="rect">
            <a:avLst/>
          </a:prstGeom>
          <a:noFill/>
        </p:spPr>
        <p:txBody>
          <a:bodyPr wrap="square" rtlCol="0">
            <a:spAutoFit/>
          </a:bodyPr>
          <a:lstStyle/>
          <a:p>
            <a:r>
              <a:rPr lang="ar-MA" sz="8000" b="1" dirty="0"/>
              <a:t>1</a:t>
            </a:r>
            <a:endParaRPr lang="fr-FR" sz="8000" b="1" dirty="0"/>
          </a:p>
        </p:txBody>
      </p:sp>
      <p:sp>
        <p:nvSpPr>
          <p:cNvPr id="34" name="ZoneTexte 33">
            <a:extLst>
              <a:ext uri="{FF2B5EF4-FFF2-40B4-BE49-F238E27FC236}">
                <a16:creationId xmlns:a16="http://schemas.microsoft.com/office/drawing/2014/main" id="{8538B5EA-D366-96F9-0566-2620E5E0C3B5}"/>
              </a:ext>
            </a:extLst>
          </p:cNvPr>
          <p:cNvSpPr txBox="1"/>
          <p:nvPr/>
        </p:nvSpPr>
        <p:spPr>
          <a:xfrm>
            <a:off x="4449663" y="6388268"/>
            <a:ext cx="762000" cy="1015663"/>
          </a:xfrm>
          <a:prstGeom prst="rect">
            <a:avLst/>
          </a:prstGeom>
          <a:noFill/>
        </p:spPr>
        <p:txBody>
          <a:bodyPr wrap="square" rtlCol="0">
            <a:spAutoFit/>
          </a:bodyPr>
          <a:lstStyle/>
          <a:p>
            <a:pPr marL="0" algn="r" defTabSz="914400" rtl="1" eaLnBrk="1" latinLnBrk="0" hangingPunct="1"/>
            <a:r>
              <a:rPr lang="ar-MA" sz="6000" b="1" dirty="0"/>
              <a:t>+</a:t>
            </a:r>
            <a:endParaRPr lang="fr-FR" sz="6000" b="1" dirty="0"/>
          </a:p>
        </p:txBody>
      </p:sp>
    </p:spTree>
    <p:extLst>
      <p:ext uri="{BB962C8B-B14F-4D97-AF65-F5344CB8AC3E}">
        <p14:creationId xmlns:p14="http://schemas.microsoft.com/office/powerpoint/2010/main" val="3724093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الجداء الأول، أي رقم وحدات العامل الثاني في العامل الأول؛</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أضع 0 وأحسب الجداء الثاني، أي رقم عشرات العامل الثاني في العامل الأول؛</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8905470"/>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0947798" y="8801100"/>
            <a:ext cx="1911350"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الخامسة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9073264"/>
            <a:ext cx="9526617"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أنتبه للاحتفاظ في جميع المراحل.</a:t>
            </a:r>
            <a:endParaRPr lang="ar-SA" sz="3200" dirty="0">
              <a:latin typeface="Microsoft Uighur" panose="02000000000000000000" pitchFamily="2" charset="-78"/>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1116414" y="81048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مجموع </a:t>
            </a:r>
            <a:r>
              <a:rPr lang="ar-MA" sz="3200" dirty="0" err="1">
                <a:latin typeface="Microsoft Uighur" panose="02000000000000000000" pitchFamily="2" charset="-78"/>
                <a:cs typeface="Microsoft Uighur" panose="02000000000000000000" pitchFamily="2" charset="-78"/>
              </a:rPr>
              <a:t>الجداءين</a:t>
            </a:r>
            <a:r>
              <a:rPr lang="ar-MA" sz="32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591614" y="3609841"/>
            <a:ext cx="12514786" cy="5184404"/>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80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8000" dirty="0">
              <a:solidFill>
                <a:schemeClr val="tx1"/>
              </a:solidFill>
              <a:latin typeface="Microsoft Uighur" panose="02000000000000000000" pitchFamily="2" charset="-78"/>
              <a:cs typeface="Microsoft Uighur" panose="02000000000000000000" pitchFamily="2" charset="-78"/>
            </a:endParaRPr>
          </a:p>
          <a:p>
            <a:pPr algn="r" rtl="1"/>
            <a:r>
              <a:rPr lang="ar-MA" sz="80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a:t>
            </a:r>
            <a:r>
              <a:rPr lang="ar-MA" sz="3200" dirty="0">
                <a:solidFill>
                  <a:prstClr val="white">
                    <a:lumMod val="65000"/>
                  </a:prstClr>
                </a:solidFill>
                <a:latin typeface="Microsoft Uighur" panose="02000000000000000000" pitchFamily="2" charset="-78"/>
                <a:cs typeface="Microsoft Uighur" panose="02000000000000000000" pitchFamily="2" charset="-78"/>
              </a:rPr>
              <a:t>سنتذكر جميعا </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حل المسالة باستخدام استراتيجية الأسئلة الأربعة.</a:t>
            </a:r>
          </a:p>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سنحاول أولا استخراج المعلومات الواردة في المسألة.</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MA" sz="7200" dirty="0">
                <a:solidFill>
                  <a:srgbClr val="FF0000"/>
                </a:solidFill>
                <a:latin typeface="Microsoft Uighur" panose="02000000000000000000" pitchFamily="2" charset="-78"/>
                <a:cs typeface="Microsoft Uighur" panose="02000000000000000000" pitchFamily="2" charset="-78"/>
              </a:rPr>
              <a:t>من يذكرني بالسؤال الأول</a:t>
            </a:r>
            <a:r>
              <a:rPr lang="ar-SA" sz="7200" dirty="0">
                <a:solidFill>
                  <a:srgbClr val="FF0000"/>
                </a:solidFill>
                <a:latin typeface="Microsoft Uighur" panose="02000000000000000000" pitchFamily="2" charset="-78"/>
                <a:cs typeface="Microsoft Uighur" panose="02000000000000000000" pitchFamily="2" charset="-78"/>
              </a:rPr>
              <a:t>؟</a:t>
            </a:r>
            <a:endParaRPr lang="fr-FR" sz="7200" dirty="0"/>
          </a:p>
        </p:txBody>
      </p:sp>
    </p:spTree>
    <p:extLst>
      <p:ext uri="{BB962C8B-B14F-4D97-AF65-F5344CB8AC3E}">
        <p14:creationId xmlns:p14="http://schemas.microsoft.com/office/powerpoint/2010/main" val="114278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الأول هو</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srgbClr val="FF0000"/>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algn="r" rtl="1"/>
            <a:r>
              <a:rPr lang="ar-SA" sz="6000" dirty="0">
                <a:solidFill>
                  <a:srgbClr val="FF0000"/>
                </a:solidFill>
              </a:rPr>
              <a:t>1- </a:t>
            </a:r>
            <a:r>
              <a:rPr lang="ar-SA" sz="7200" dirty="0">
                <a:solidFill>
                  <a:srgbClr val="FF0000"/>
                </a:solidFill>
                <a:latin typeface="Microsoft Uighur" panose="02000000000000000000" pitchFamily="2" charset="-78"/>
                <a:cs typeface="Microsoft Uighur" panose="02000000000000000000" pitchFamily="2" charset="-78"/>
              </a:rPr>
              <a:t>ما المعلومات الواردة في المسألة؟</a:t>
            </a:r>
            <a:endParaRPr lang="fr-FR" sz="7200" dirty="0"/>
          </a:p>
        </p:txBody>
      </p:sp>
      <p:sp>
        <p:nvSpPr>
          <p:cNvPr id="7" name="Rectangle : coins arrondis 4">
            <a:extLst>
              <a:ext uri="{FF2B5EF4-FFF2-40B4-BE49-F238E27FC236}">
                <a16:creationId xmlns:a16="http://schemas.microsoft.com/office/drawing/2014/main" id="{612978ED-6157-0291-487F-5B87856E249D}"/>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355160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يوجه الأستاذ المتعلمين لاستخراج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785652"/>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المعلومات الواردة في المسألة هي:</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ينتج المصنع 18 مجموعة من القمصان يوميا</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تحتوي كل مجموعة على 35 قميصا</a:t>
            </a:r>
          </a:p>
        </p:txBody>
      </p:sp>
      <p:sp>
        <p:nvSpPr>
          <p:cNvPr id="4" name="Rectangle : coins arrondis 4">
            <a:extLst>
              <a:ext uri="{FF2B5EF4-FFF2-40B4-BE49-F238E27FC236}">
                <a16:creationId xmlns:a16="http://schemas.microsoft.com/office/drawing/2014/main" id="{25A6A12E-4040-6C98-B58C-3B313B0A0C2F}"/>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408175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 coins arrondis 4">
            <a:extLst>
              <a:ext uri="{FF2B5EF4-FFF2-40B4-BE49-F238E27FC236}">
                <a16:creationId xmlns:a16="http://schemas.microsoft.com/office/drawing/2014/main" id="{6E4C0C0A-1813-3491-DB55-1439A455E94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الثاني هو</a:t>
            </a:r>
            <a:r>
              <a:rPr lang="ar-SA" sz="3200" dirty="0">
                <a:solidFill>
                  <a:prstClr val="white">
                    <a:lumMod val="65000"/>
                  </a:prstClr>
                </a:solidFill>
                <a:latin typeface="Microsoft Uighur" panose="02000000000000000000" pitchFamily="2" charset="-78"/>
                <a:cs typeface="Microsoft Uighur" panose="02000000000000000000" pitchFamily="2" charset="-78"/>
              </a:rPr>
              <a:t> </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algn="r" rtl="1"/>
            <a:r>
              <a:rPr lang="ar-SA" sz="6000" dirty="0">
                <a:solidFill>
                  <a:srgbClr val="FF0000"/>
                </a:solidFill>
              </a:rPr>
              <a:t>2- </a:t>
            </a:r>
            <a:r>
              <a:rPr lang="ar-SA" sz="7200" dirty="0">
                <a:solidFill>
                  <a:srgbClr val="FF0000"/>
                </a:solidFill>
                <a:latin typeface="Microsoft Uighur" panose="02000000000000000000" pitchFamily="2" charset="-78"/>
                <a:cs typeface="Microsoft Uighur" panose="02000000000000000000" pitchFamily="2" charset="-78"/>
              </a:rPr>
              <a:t>ما المطلوب مني؟</a:t>
            </a:r>
            <a:endParaRPr lang="fr-FR" sz="7200" dirty="0"/>
          </a:p>
        </p:txBody>
      </p:sp>
      <p:sp>
        <p:nvSpPr>
          <p:cNvPr id="5" name="Rectangle : coins arrondis 4">
            <a:extLst>
              <a:ext uri="{FF2B5EF4-FFF2-40B4-BE49-F238E27FC236}">
                <a16:creationId xmlns:a16="http://schemas.microsoft.com/office/drawing/2014/main" id="{7AF45CAE-C7C5-D0F3-F1AB-14AE31531F51}"/>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4035051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يتفاعل الأستاذ مع المتعلمين لتحديد المطلوب.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المط</a:t>
            </a:r>
            <a:r>
              <a:rPr lang="ar-MA" sz="4800" b="1" dirty="0">
                <a:latin typeface="Microsoft Uighur" panose="02000000000000000000" pitchFamily="2" charset="-78"/>
                <a:cs typeface="Microsoft Uighur" panose="02000000000000000000" pitchFamily="2" charset="-78"/>
              </a:rPr>
              <a:t>ل</a:t>
            </a:r>
            <a:r>
              <a:rPr lang="ar-SA" sz="4800" b="1" dirty="0">
                <a:latin typeface="Microsoft Uighur" panose="02000000000000000000" pitchFamily="2" charset="-78"/>
                <a:cs typeface="Microsoft Uighur" panose="02000000000000000000" pitchFamily="2" charset="-78"/>
              </a:rPr>
              <a:t>وب هو  </a:t>
            </a:r>
            <a:r>
              <a:rPr lang="ar-MA" sz="4800" b="1" dirty="0">
                <a:latin typeface="Microsoft Uighur" panose="02000000000000000000" pitchFamily="2" charset="-78"/>
                <a:cs typeface="Microsoft Uighur" panose="02000000000000000000" pitchFamily="2" charset="-78"/>
              </a:rPr>
              <a:t>إيجاد عدد الأقمصة التي ينتجها المصنع كل يوم</a:t>
            </a:r>
            <a:r>
              <a:rPr lang="ar-S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93EA579-EB0D-9449-1C36-7541C5D71CF9}"/>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180513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828801" y="4926897"/>
            <a:ext cx="906999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1" y="5524500"/>
            <a:ext cx="7738157"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(رقمان في رقمين)</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585756"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Rectangle : coins arrondis 4">
            <a:extLst>
              <a:ext uri="{FF2B5EF4-FFF2-40B4-BE49-F238E27FC236}">
                <a16:creationId xmlns:a16="http://schemas.microsoft.com/office/drawing/2014/main" id="{DD5B463D-CAC4-61CE-173C-6A78EE9F483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السؤالان الأخيران هما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السؤال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algn="r" rtl="1"/>
            <a:r>
              <a:rPr lang="fr-FR" sz="6000" dirty="0">
                <a:solidFill>
                  <a:srgbClr val="FF0000"/>
                </a:solidFill>
              </a:rPr>
              <a:t> 3</a:t>
            </a:r>
            <a:r>
              <a:rPr lang="ar-SA" sz="6000" dirty="0">
                <a:solidFill>
                  <a:srgbClr val="FF0000"/>
                </a:solidFill>
              </a:rPr>
              <a:t>- </a:t>
            </a:r>
            <a:r>
              <a:rPr lang="ar-SA" sz="7200" dirty="0">
                <a:solidFill>
                  <a:srgbClr val="FF0000"/>
                </a:solidFill>
                <a:latin typeface="Microsoft Uighur" panose="02000000000000000000" pitchFamily="2" charset="-78"/>
                <a:cs typeface="Microsoft Uighur" panose="02000000000000000000" pitchFamily="2" charset="-78"/>
              </a:rPr>
              <a:t>ماذا علينا أن نفعل؟ ولماذا؟</a:t>
            </a:r>
            <a:endParaRPr lang="fr-FR" sz="7200" dirty="0"/>
          </a:p>
        </p:txBody>
      </p:sp>
      <p:sp>
        <p:nvSpPr>
          <p:cNvPr id="5" name="Rectangle : coins arrondis 4">
            <a:extLst>
              <a:ext uri="{FF2B5EF4-FFF2-40B4-BE49-F238E27FC236}">
                <a16:creationId xmlns:a16="http://schemas.microsoft.com/office/drawing/2014/main" id="{7EEBB7B3-8960-9514-8127-DA67B89B0E9A}"/>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290466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الجواب</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2705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الحل</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3698472"/>
            <a:ext cx="6186141" cy="5944181"/>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3" y="3667185"/>
            <a:ext cx="6037956" cy="4524315"/>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إنتاج 18 مجموعة من القمصان يوميا</a:t>
            </a:r>
            <a:endParaRPr lang="ar-SA" sz="4800" b="1" dirty="0">
              <a:latin typeface="Microsoft Uighur" panose="02000000000000000000" pitchFamily="2" charset="-78"/>
              <a:cs typeface="Microsoft Uighur" panose="02000000000000000000" pitchFamily="2" charset="-78"/>
            </a:endParaRP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في كل مجموعة 35 قميصا</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ما هو عدد الأقمصة التي ينتجها المصنع كل يوم؟</a:t>
            </a:r>
          </a:p>
          <a:p>
            <a:pPr marL="914400" indent="-914400" algn="r" rtl="1">
              <a:buFont typeface="+mj-lt"/>
              <a:buAutoNum type="arabicPeriod"/>
            </a:pPr>
            <a:endParaRPr lang="ar-SA" sz="4800" b="1" dirty="0">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405374" y="7353300"/>
            <a:ext cx="6619486" cy="2585323"/>
          </a:xfrm>
          <a:prstGeom prst="rect">
            <a:avLst/>
          </a:prstGeom>
          <a:noFill/>
        </p:spPr>
        <p:txBody>
          <a:bodyPr wrap="square" rtlCol="0">
            <a:spAutoFit/>
          </a:bodyPr>
          <a:lstStyle/>
          <a:p>
            <a:pPr algn="r" rtl="1"/>
            <a:r>
              <a:rPr lang="ar-SA" sz="5400" dirty="0">
                <a:solidFill>
                  <a:srgbClr val="C00000"/>
                </a:solidFill>
                <a:latin typeface="Microsoft Uighur" panose="02000000000000000000" pitchFamily="2" charset="-78"/>
                <a:cs typeface="Microsoft Uighur" panose="02000000000000000000" pitchFamily="2" charset="-78"/>
              </a:rPr>
              <a:t>عليّ أن أقوم بعملية </a:t>
            </a:r>
            <a:r>
              <a:rPr lang="ar-MA" sz="5400" dirty="0">
                <a:solidFill>
                  <a:srgbClr val="C00000"/>
                </a:solidFill>
                <a:latin typeface="Microsoft Uighur" panose="02000000000000000000" pitchFamily="2" charset="-78"/>
                <a:cs typeface="Microsoft Uighur" panose="02000000000000000000" pitchFamily="2" charset="-78"/>
              </a:rPr>
              <a:t>الضرب</a:t>
            </a:r>
            <a:r>
              <a:rPr lang="ar-SA" sz="5400" dirty="0">
                <a:solidFill>
                  <a:srgbClr val="C00000"/>
                </a:solidFill>
                <a:latin typeface="Microsoft Uighur" panose="02000000000000000000" pitchFamily="2" charset="-78"/>
                <a:cs typeface="Microsoft Uighur" panose="02000000000000000000" pitchFamily="2" charset="-78"/>
              </a:rPr>
              <a:t>.</a:t>
            </a:r>
            <a:endParaRPr lang="ar-MA" sz="5400" dirty="0">
              <a:solidFill>
                <a:srgbClr val="C00000"/>
              </a:solidFill>
              <a:latin typeface="Microsoft Uighur" panose="02000000000000000000" pitchFamily="2" charset="-78"/>
              <a:cs typeface="Microsoft Uighur" panose="02000000000000000000" pitchFamily="2" charset="-78"/>
            </a:endParaRPr>
          </a:p>
          <a:p>
            <a:pPr algn="r" rtl="1"/>
            <a:r>
              <a:rPr lang="ar-MA" sz="5400" dirty="0">
                <a:solidFill>
                  <a:srgbClr val="C00000"/>
                </a:solidFill>
                <a:latin typeface="Microsoft Uighur" panose="02000000000000000000" pitchFamily="2" charset="-78"/>
                <a:cs typeface="Microsoft Uighur" panose="02000000000000000000" pitchFamily="2" charset="-78"/>
              </a:rPr>
              <a:t>لإيجاد عدد الأقمصة التي ينتجها المصنع كل يوم.</a:t>
            </a:r>
            <a:endParaRPr lang="ar-SA" sz="5400"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9416DB02-B34E-4185-7778-95135150FD62}"/>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121948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005A9-F8CB-51D6-71EE-B72FC3B6811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419078-CCDC-E886-1152-043630F934C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A57C571-F95D-7303-6625-1807C4B9F0F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071B55C-BDC8-2994-83DB-B4BDBEA9AB2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0AB65DE-DF8C-17BB-28FA-937BE1F041F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لماذا سنجري عملية ال</a:t>
            </a:r>
            <a:r>
              <a:rPr lang="ar-MA" sz="3200" dirty="0">
                <a:solidFill>
                  <a:prstClr val="white">
                    <a:lumMod val="65000"/>
                  </a:prstClr>
                </a:solidFill>
                <a:latin typeface="Microsoft Uighur" panose="02000000000000000000" pitchFamily="2" charset="-78"/>
                <a:cs typeface="Microsoft Uighur" panose="02000000000000000000" pitchFamily="2" charset="-78"/>
              </a:rPr>
              <a:t>ضرب</a:t>
            </a:r>
            <a:r>
              <a:rPr lang="ar-SA" sz="3200" dirty="0">
                <a:solidFill>
                  <a:prstClr val="white">
                    <a:lumMod val="65000"/>
                  </a:prstClr>
                </a:solidFill>
                <a:latin typeface="Microsoft Uighur" panose="02000000000000000000" pitchFamily="2" charset="-78"/>
                <a:cs typeface="Microsoft Uighur" panose="02000000000000000000" pitchFamily="2" charset="-78"/>
              </a:rPr>
              <a:t> لإيجاد حل المسألة.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219576D-DE13-FA9C-5381-C6100CF8F49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9B26014-0200-9681-3DA0-72CAE0B8327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FA945F87-117F-B13A-671F-53DDE3A6824D}"/>
              </a:ext>
            </a:extLst>
          </p:cNvPr>
          <p:cNvSpPr/>
          <p:nvPr/>
        </p:nvSpPr>
        <p:spPr>
          <a:xfrm>
            <a:off x="4876800"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المجموعات</a:t>
            </a:r>
          </a:p>
        </p:txBody>
      </p:sp>
      <p:sp>
        <p:nvSpPr>
          <p:cNvPr id="6" name="Rectangle : coins arrondis 4">
            <a:extLst>
              <a:ext uri="{FF2B5EF4-FFF2-40B4-BE49-F238E27FC236}">
                <a16:creationId xmlns:a16="http://schemas.microsoft.com/office/drawing/2014/main" id="{BD7CD9E5-599F-8088-87C8-7900CEED4FB4}"/>
              </a:ext>
            </a:extLst>
          </p:cNvPr>
          <p:cNvSpPr/>
          <p:nvPr/>
        </p:nvSpPr>
        <p:spPr>
          <a:xfrm>
            <a:off x="3810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عدد الأقمصة في كل مجموعة</a:t>
            </a:r>
          </a:p>
        </p:txBody>
      </p:sp>
      <p:sp>
        <p:nvSpPr>
          <p:cNvPr id="10" name="ZoneTexte 9">
            <a:extLst>
              <a:ext uri="{FF2B5EF4-FFF2-40B4-BE49-F238E27FC236}">
                <a16:creationId xmlns:a16="http://schemas.microsoft.com/office/drawing/2014/main" id="{760085BA-2C78-3001-925D-230948B99F65}"/>
              </a:ext>
            </a:extLst>
          </p:cNvPr>
          <p:cNvSpPr txBox="1"/>
          <p:nvPr/>
        </p:nvSpPr>
        <p:spPr>
          <a:xfrm>
            <a:off x="3810000" y="4975120"/>
            <a:ext cx="1324347" cy="2646878"/>
          </a:xfrm>
          <a:prstGeom prst="rect">
            <a:avLst/>
          </a:prstGeom>
          <a:noFill/>
        </p:spPr>
        <p:txBody>
          <a:bodyPr wrap="square" rtlCol="0">
            <a:spAutoFit/>
          </a:bodyPr>
          <a:lstStyle/>
          <a:p>
            <a:r>
              <a:rPr lang="fr-FR" sz="16600" dirty="0"/>
              <a:t>?</a:t>
            </a:r>
          </a:p>
        </p:txBody>
      </p:sp>
      <p:sp>
        <p:nvSpPr>
          <p:cNvPr id="11" name="ZoneTexte 10">
            <a:extLst>
              <a:ext uri="{FF2B5EF4-FFF2-40B4-BE49-F238E27FC236}">
                <a16:creationId xmlns:a16="http://schemas.microsoft.com/office/drawing/2014/main" id="{45F3B22C-AF66-235C-8681-AFEC5C724307}"/>
              </a:ext>
            </a:extLst>
          </p:cNvPr>
          <p:cNvSpPr txBox="1"/>
          <p:nvPr/>
        </p:nvSpPr>
        <p:spPr>
          <a:xfrm>
            <a:off x="8077200" y="4916971"/>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EEF6569E-F12A-64A4-C957-467D6BF1E513}"/>
              </a:ext>
            </a:extLst>
          </p:cNvPr>
          <p:cNvSpPr/>
          <p:nvPr/>
        </p:nvSpPr>
        <p:spPr>
          <a:xfrm>
            <a:off x="9297358" y="5228725"/>
            <a:ext cx="4129802"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r" rtl="1"/>
            <a:r>
              <a:rPr lang="ar-MA" sz="48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616766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464B5-34F5-9369-39FC-F6A4784D27B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E73CEAA-146A-10DE-96EC-01D03F559B0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FD1FCC-B178-009E-B56B-1D91476E7E1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35FFE4B-3AE2-D770-021B-80431F7C151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03F478D-80A3-FF12-75E3-12195D280AEE}"/>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نعم </a:t>
            </a:r>
            <a:r>
              <a:rPr lang="ar-MA" sz="3200" dirty="0">
                <a:solidFill>
                  <a:prstClr val="white">
                    <a:lumMod val="65000"/>
                  </a:prstClr>
                </a:solidFill>
                <a:latin typeface="Microsoft Uighur" panose="02000000000000000000" pitchFamily="2" charset="-78"/>
                <a:cs typeface="Microsoft Uighur" panose="02000000000000000000" pitchFamily="2" charset="-78"/>
              </a:rPr>
              <a:t>سنضرب عدد الأقمصة التي تشكل كل مجموعة في عدد المجموعات التي يتم إنتاجها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EA49E9-BE94-715E-E5A9-D40801F972E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D7E98AC-F73B-7C69-EB9B-ED1C82CDA43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5843551B-1BF6-A53D-41BB-9C4769202F22}"/>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18</a:t>
            </a:r>
          </a:p>
        </p:txBody>
      </p:sp>
      <p:sp>
        <p:nvSpPr>
          <p:cNvPr id="6" name="Rectangle : coins arrondis 4">
            <a:extLst>
              <a:ext uri="{FF2B5EF4-FFF2-40B4-BE49-F238E27FC236}">
                <a16:creationId xmlns:a16="http://schemas.microsoft.com/office/drawing/2014/main" id="{24494F80-DA97-30EF-A5BB-E1B67B716D20}"/>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MA" sz="13800" dirty="0">
                <a:solidFill>
                  <a:schemeClr val="tx1"/>
                </a:solidFill>
                <a:latin typeface="Microsoft Uighur" panose="02000000000000000000" pitchFamily="2" charset="-78"/>
                <a:cs typeface="Microsoft Uighur" panose="02000000000000000000" pitchFamily="2" charset="-78"/>
              </a:rPr>
              <a:t>35</a:t>
            </a:r>
          </a:p>
        </p:txBody>
      </p:sp>
      <p:sp>
        <p:nvSpPr>
          <p:cNvPr id="10" name="ZoneTexte 9">
            <a:extLst>
              <a:ext uri="{FF2B5EF4-FFF2-40B4-BE49-F238E27FC236}">
                <a16:creationId xmlns:a16="http://schemas.microsoft.com/office/drawing/2014/main" id="{5117090C-E555-41AA-644F-C58851432B87}"/>
              </a:ext>
            </a:extLst>
          </p:cNvPr>
          <p:cNvSpPr txBox="1"/>
          <p:nvPr/>
        </p:nvSpPr>
        <p:spPr>
          <a:xfrm>
            <a:off x="3886200" y="4975120"/>
            <a:ext cx="1324347" cy="2646878"/>
          </a:xfrm>
          <a:prstGeom prst="rect">
            <a:avLst/>
          </a:prstGeom>
          <a:noFill/>
        </p:spPr>
        <p:txBody>
          <a:bodyPr wrap="square" rtlCol="0">
            <a:spAutoFit/>
          </a:bodyPr>
          <a:lstStyle/>
          <a:p>
            <a:r>
              <a:rPr lang="ar-MA" sz="16600" dirty="0">
                <a:solidFill>
                  <a:srgbClr val="FF0000"/>
                </a:solidFill>
              </a:rPr>
              <a:t>×</a:t>
            </a:r>
            <a:endParaRPr lang="fr-FR" sz="16600" dirty="0">
              <a:solidFill>
                <a:srgbClr val="FF0000"/>
              </a:solidFill>
            </a:endParaRPr>
          </a:p>
        </p:txBody>
      </p:sp>
      <p:sp>
        <p:nvSpPr>
          <p:cNvPr id="11" name="ZoneTexte 10">
            <a:extLst>
              <a:ext uri="{FF2B5EF4-FFF2-40B4-BE49-F238E27FC236}">
                <a16:creationId xmlns:a16="http://schemas.microsoft.com/office/drawing/2014/main" id="{4EA522B2-0939-FF14-2BC8-DC6154E984EB}"/>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
        <p:nvSpPr>
          <p:cNvPr id="4" name="Rectangle : coins arrondis 4">
            <a:extLst>
              <a:ext uri="{FF2B5EF4-FFF2-40B4-BE49-F238E27FC236}">
                <a16:creationId xmlns:a16="http://schemas.microsoft.com/office/drawing/2014/main" id="{549778D2-7568-263A-9955-15695993345F}"/>
              </a:ext>
            </a:extLst>
          </p:cNvPr>
          <p:cNvSpPr/>
          <p:nvPr/>
        </p:nvSpPr>
        <p:spPr>
          <a:xfrm>
            <a:off x="9525958" y="4838700"/>
            <a:ext cx="3914188"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3335754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حل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40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819078" y="4828788"/>
            <a:ext cx="6038922" cy="3339376"/>
          </a:xfrm>
          <a:prstGeom prst="rect">
            <a:avLst/>
          </a:prstGeom>
          <a:noFill/>
        </p:spPr>
        <p:txBody>
          <a:bodyPr wrap="square" rtlCol="0">
            <a:spAutoFit/>
          </a:bodyPr>
          <a:lstStyle/>
          <a:p>
            <a:pPr algn="r" rtl="1"/>
            <a:r>
              <a:rPr lang="ar-MA" sz="4800" b="1" dirty="0">
                <a:latin typeface="Microsoft Uighur" panose="02000000000000000000" pitchFamily="2" charset="-78"/>
                <a:cs typeface="Microsoft Uighur" panose="02000000000000000000" pitchFamily="2" charset="-78"/>
              </a:rPr>
              <a:t>عدد الأقمصة التي ينتجها المصنع كل يوم </a:t>
            </a:r>
            <a:r>
              <a:rPr lang="ar-SA" sz="4800" b="1" dirty="0">
                <a:latin typeface="Microsoft Uighur" panose="02000000000000000000" pitchFamily="2" charset="-78"/>
                <a:cs typeface="Microsoft Uighur" panose="02000000000000000000" pitchFamily="2" charset="-78"/>
              </a:rPr>
              <a:t>هو:</a:t>
            </a:r>
          </a:p>
          <a:p>
            <a:pPr algn="ctr" rtl="1"/>
            <a:r>
              <a:rPr lang="fr-FR" sz="11500" b="1" dirty="0">
                <a:solidFill>
                  <a:srgbClr val="C00000"/>
                </a:solidFill>
                <a:latin typeface="Microsoft Uighur" panose="02000000000000000000" pitchFamily="2" charset="-78"/>
                <a:cs typeface="Microsoft Uighur" panose="02000000000000000000" pitchFamily="2" charset="-78"/>
              </a:rPr>
              <a:t>35×18=630</a:t>
            </a:r>
            <a:endParaRPr lang="ar-SA" sz="11500" b="1" dirty="0">
              <a:solidFill>
                <a:srgbClr val="C00000"/>
              </a:solidFill>
              <a:latin typeface="Microsoft Uighur" panose="02000000000000000000" pitchFamily="2" charset="-78"/>
              <a:cs typeface="Microsoft Uighur" panose="02000000000000000000" pitchFamily="2" charset="-78"/>
            </a:endParaRPr>
          </a:p>
        </p:txBody>
      </p:sp>
      <p:sp>
        <p:nvSpPr>
          <p:cNvPr id="6" name="Rectangle : coins arrondis 5">
            <a:extLst>
              <a:ext uri="{FF2B5EF4-FFF2-40B4-BE49-F238E27FC236}">
                <a16:creationId xmlns:a16="http://schemas.microsoft.com/office/drawing/2014/main" id="{E88C2EDB-2565-FA8D-0353-AE84A5481C44}"/>
              </a:ext>
            </a:extLst>
          </p:cNvPr>
          <p:cNvSpPr/>
          <p:nvPr/>
        </p:nvSpPr>
        <p:spPr>
          <a:xfrm>
            <a:off x="7300714" y="3467100"/>
            <a:ext cx="5576567" cy="5493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ينتج مصنع للملابس 18 مجموعة من القمصان يوميا، تحتوي كل مجموعة على 35 قميصا.</a:t>
            </a:r>
            <a:endParaRPr lang="fr-FR" sz="5400" dirty="0">
              <a:solidFill>
                <a:schemeClr val="tx1"/>
              </a:solidFill>
              <a:latin typeface="Microsoft Uighur" panose="02000000000000000000" pitchFamily="2" charset="-78"/>
              <a:cs typeface="Microsoft Uighur" panose="02000000000000000000" pitchFamily="2" charset="-78"/>
            </a:endParaRPr>
          </a:p>
          <a:p>
            <a:pPr algn="r" rtl="1"/>
            <a:r>
              <a:rPr lang="ar-MA" sz="5400" dirty="0">
                <a:solidFill>
                  <a:schemeClr val="tx1"/>
                </a:solidFill>
                <a:latin typeface="Microsoft Uighur" panose="02000000000000000000" pitchFamily="2" charset="-78"/>
                <a:cs typeface="Microsoft Uighur" panose="02000000000000000000" pitchFamily="2" charset="-78"/>
              </a:rPr>
              <a:t>ما هو عدد الأقمصة التي ينتجها المصنع كل يوم؟</a:t>
            </a:r>
          </a:p>
        </p:txBody>
      </p:sp>
    </p:spTree>
    <p:extLst>
      <p:ext uri="{BB962C8B-B14F-4D97-AF65-F5344CB8AC3E}">
        <p14:creationId xmlns:p14="http://schemas.microsoft.com/office/powerpoint/2010/main" val="207406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خدوا كراساتكم سننجز التمارين الصفحة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22</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a:extLst>
              <a:ext uri="{FF2B5EF4-FFF2-40B4-BE49-F238E27FC236}">
                <a16:creationId xmlns:a16="http://schemas.microsoft.com/office/drawing/2014/main" id="{C4B2B733-164F-B33E-69CA-0F0C72FC743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875" y="4396255"/>
            <a:ext cx="13206248" cy="3628090"/>
          </a:xfrm>
          <a:prstGeom prst="rect">
            <a:avLst/>
          </a:prstGeom>
        </p:spPr>
      </p:pic>
      <p:sp>
        <p:nvSpPr>
          <p:cNvPr id="4" name="Rectangle 3">
            <a:extLst>
              <a:ext uri="{FF2B5EF4-FFF2-40B4-BE49-F238E27FC236}">
                <a16:creationId xmlns:a16="http://schemas.microsoft.com/office/drawing/2014/main" id="{C40D607A-A35E-0023-3283-887768D3DB79}"/>
              </a:ext>
            </a:extLst>
          </p:cNvPr>
          <p:cNvSpPr/>
          <p:nvPr/>
        </p:nvSpPr>
        <p:spPr>
          <a:xfrm>
            <a:off x="609600" y="5524500"/>
            <a:ext cx="4952999" cy="21102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576519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B75F-06BD-CC05-9518-2ED9AD4C5B4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54BE6EB-D06C-06D1-EA67-8C47DFB79D9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CDFDA80-6E61-0588-40BC-D7771485879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B0A3215-F200-2F5E-DFA9-DB07690DE29B}"/>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10BDDB-3207-BAA5-7934-3B1CE065EF76}"/>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7D892F2-E4EB-3044-EA41-EDEABB7108F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FC74CC8-E42D-A81F-F553-447B11DB3E5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a:extLst>
              <a:ext uri="{FF2B5EF4-FFF2-40B4-BE49-F238E27FC236}">
                <a16:creationId xmlns:a16="http://schemas.microsoft.com/office/drawing/2014/main" id="{CE0C4795-131C-F6A4-8B69-DB2674998B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4875" y="4396255"/>
            <a:ext cx="13206248" cy="3628090"/>
          </a:xfrm>
          <a:prstGeom prst="rect">
            <a:avLst/>
          </a:prstGeom>
        </p:spPr>
      </p:pic>
      <p:sp>
        <p:nvSpPr>
          <p:cNvPr id="4" name="Rectangle 3">
            <a:extLst>
              <a:ext uri="{FF2B5EF4-FFF2-40B4-BE49-F238E27FC236}">
                <a16:creationId xmlns:a16="http://schemas.microsoft.com/office/drawing/2014/main" id="{202514DD-32B3-A99E-474C-E21773B8E6F1}"/>
              </a:ext>
            </a:extLst>
          </p:cNvPr>
          <p:cNvSpPr/>
          <p:nvPr/>
        </p:nvSpPr>
        <p:spPr>
          <a:xfrm>
            <a:off x="609600" y="5524500"/>
            <a:ext cx="4952999" cy="211028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5" name="ZoneTexte 4">
            <a:extLst>
              <a:ext uri="{FF2B5EF4-FFF2-40B4-BE49-F238E27FC236}">
                <a16:creationId xmlns:a16="http://schemas.microsoft.com/office/drawing/2014/main" id="{E3788149-369E-85F7-8BCA-C765D0E5D42F}"/>
              </a:ext>
            </a:extLst>
          </p:cNvPr>
          <p:cNvSpPr txBox="1"/>
          <p:nvPr/>
        </p:nvSpPr>
        <p:spPr>
          <a:xfrm>
            <a:off x="2057400" y="5829300"/>
            <a:ext cx="685800" cy="584775"/>
          </a:xfrm>
          <a:prstGeom prst="rect">
            <a:avLst/>
          </a:prstGeom>
          <a:noFill/>
        </p:spPr>
        <p:txBody>
          <a:bodyPr wrap="square" rtlCol="0">
            <a:spAutoFit/>
          </a:bodyPr>
          <a:lstStyle/>
          <a:p>
            <a:pPr algn="ctr"/>
            <a:r>
              <a:rPr lang="ar-MA" sz="3200" b="1" dirty="0">
                <a:solidFill>
                  <a:srgbClr val="FF0000"/>
                </a:solidFill>
                <a:latin typeface="+mj-lt"/>
              </a:rPr>
              <a:t>7</a:t>
            </a:r>
            <a:endParaRPr lang="fr-FR" sz="2400" b="1" dirty="0">
              <a:solidFill>
                <a:srgbClr val="FF0000"/>
              </a:solidFill>
              <a:latin typeface="+mj-lt"/>
            </a:endParaRPr>
          </a:p>
        </p:txBody>
      </p:sp>
      <p:sp>
        <p:nvSpPr>
          <p:cNvPr id="7" name="ZoneTexte 6">
            <a:extLst>
              <a:ext uri="{FF2B5EF4-FFF2-40B4-BE49-F238E27FC236}">
                <a16:creationId xmlns:a16="http://schemas.microsoft.com/office/drawing/2014/main" id="{DC183ADB-F0D3-A357-E6E0-41ADFDB7AC2A}"/>
              </a:ext>
            </a:extLst>
          </p:cNvPr>
          <p:cNvSpPr txBox="1"/>
          <p:nvPr/>
        </p:nvSpPr>
        <p:spPr>
          <a:xfrm>
            <a:off x="2057400" y="6819900"/>
            <a:ext cx="685800" cy="584775"/>
          </a:xfrm>
          <a:prstGeom prst="rect">
            <a:avLst/>
          </a:prstGeom>
          <a:noFill/>
        </p:spPr>
        <p:txBody>
          <a:bodyPr wrap="square" rtlCol="0">
            <a:spAutoFit/>
          </a:bodyPr>
          <a:lstStyle/>
          <a:p>
            <a:pPr algn="ctr"/>
            <a:r>
              <a:rPr lang="ar-MA" sz="3200" b="1" dirty="0">
                <a:solidFill>
                  <a:srgbClr val="FF0000"/>
                </a:solidFill>
              </a:rPr>
              <a:t>56</a:t>
            </a:r>
            <a:endParaRPr lang="fr-FR" sz="2400" b="1" dirty="0">
              <a:solidFill>
                <a:srgbClr val="FF0000"/>
              </a:solidFill>
            </a:endParaRPr>
          </a:p>
        </p:txBody>
      </p:sp>
      <p:sp>
        <p:nvSpPr>
          <p:cNvPr id="9" name="ZoneTexte 8">
            <a:extLst>
              <a:ext uri="{FF2B5EF4-FFF2-40B4-BE49-F238E27FC236}">
                <a16:creationId xmlns:a16="http://schemas.microsoft.com/office/drawing/2014/main" id="{FCC70693-CDBC-7E9A-E40A-36BFFE26B016}"/>
              </a:ext>
            </a:extLst>
          </p:cNvPr>
          <p:cNvSpPr txBox="1"/>
          <p:nvPr/>
        </p:nvSpPr>
        <p:spPr>
          <a:xfrm>
            <a:off x="4544291" y="6819900"/>
            <a:ext cx="685800" cy="584775"/>
          </a:xfrm>
          <a:prstGeom prst="rect">
            <a:avLst/>
          </a:prstGeom>
          <a:noFill/>
        </p:spPr>
        <p:txBody>
          <a:bodyPr wrap="square" rtlCol="0">
            <a:spAutoFit/>
          </a:bodyPr>
          <a:lstStyle/>
          <a:p>
            <a:pPr algn="ctr"/>
            <a:r>
              <a:rPr lang="ar-MA" sz="3200" b="1" dirty="0">
                <a:solidFill>
                  <a:srgbClr val="FF0000"/>
                </a:solidFill>
              </a:rPr>
              <a:t>14</a:t>
            </a:r>
            <a:endParaRPr lang="fr-FR" sz="2400" b="1" dirty="0">
              <a:solidFill>
                <a:srgbClr val="FF0000"/>
              </a:solidFill>
            </a:endParaRPr>
          </a:p>
        </p:txBody>
      </p:sp>
      <p:sp>
        <p:nvSpPr>
          <p:cNvPr id="10" name="ZoneTexte 9">
            <a:extLst>
              <a:ext uri="{FF2B5EF4-FFF2-40B4-BE49-F238E27FC236}">
                <a16:creationId xmlns:a16="http://schemas.microsoft.com/office/drawing/2014/main" id="{41B8AD40-40AB-AA53-D56E-380CFD7B943A}"/>
              </a:ext>
            </a:extLst>
          </p:cNvPr>
          <p:cNvSpPr txBox="1"/>
          <p:nvPr/>
        </p:nvSpPr>
        <p:spPr>
          <a:xfrm>
            <a:off x="4572000" y="5829300"/>
            <a:ext cx="685800" cy="584775"/>
          </a:xfrm>
          <a:prstGeom prst="rect">
            <a:avLst/>
          </a:prstGeom>
          <a:noFill/>
        </p:spPr>
        <p:txBody>
          <a:bodyPr wrap="square" rtlCol="0">
            <a:spAutoFit/>
          </a:bodyPr>
          <a:lstStyle/>
          <a:p>
            <a:pPr algn="ctr"/>
            <a:r>
              <a:rPr lang="ar-MA" sz="3200" b="1" dirty="0">
                <a:solidFill>
                  <a:srgbClr val="FF0000"/>
                </a:solidFill>
              </a:rPr>
              <a:t>42</a:t>
            </a:r>
            <a:endParaRPr lang="fr-FR" sz="2400" b="1" dirty="0">
              <a:solidFill>
                <a:srgbClr val="FF0000"/>
              </a:solidFill>
            </a:endParaRPr>
          </a:p>
        </p:txBody>
      </p:sp>
    </p:spTree>
    <p:extLst>
      <p:ext uri="{BB962C8B-B14F-4D97-AF65-F5344CB8AC3E}">
        <p14:creationId xmlns:p14="http://schemas.microsoft.com/office/powerpoint/2010/main" val="1040241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7268C-B533-4D39-7095-F468A6AA96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820389-B17D-D420-B5C8-20B4330422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B895F2-C9D1-17FA-14C9-76551497CD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EFA14C-A9CB-8592-A48F-3BA0A409E08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4A86F8-0E8F-AF81-62CB-983465113E4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أنجزوا المطلوب</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AE0D526-A9F3-EEA6-122D-F84B6DCB788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E1E1FDF-0EC3-424B-93E4-B5F49A4323A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6BEFEBF5-4BE2-1706-BCAE-8A2BA59F89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812736"/>
            <a:ext cx="13164293" cy="4683564"/>
          </a:xfrm>
          <a:prstGeom prst="rect">
            <a:avLst/>
          </a:prstGeom>
        </p:spPr>
      </p:pic>
      <p:sp>
        <p:nvSpPr>
          <p:cNvPr id="7" name="Rectangle 6">
            <a:extLst>
              <a:ext uri="{FF2B5EF4-FFF2-40B4-BE49-F238E27FC236}">
                <a16:creationId xmlns:a16="http://schemas.microsoft.com/office/drawing/2014/main" id="{A9978B8A-48AB-17ED-37B2-43E7CB8D9870}"/>
              </a:ext>
            </a:extLst>
          </p:cNvPr>
          <p:cNvSpPr/>
          <p:nvPr/>
        </p:nvSpPr>
        <p:spPr>
          <a:xfrm>
            <a:off x="914399" y="5295900"/>
            <a:ext cx="6096001"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503025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0" name="Image 9">
            <a:extLst>
              <a:ext uri="{FF2B5EF4-FFF2-40B4-BE49-F238E27FC236}">
                <a16:creationId xmlns:a16="http://schemas.microsoft.com/office/drawing/2014/main" id="{9E49BE5A-F8DD-8DC9-678F-891EF6B30BE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784558" y="4348069"/>
            <a:ext cx="2438399" cy="305601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6C5DF-D5A1-6F39-729F-34572B6DC36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A118DA6-429F-82CE-69F6-5548C85F970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9857004-B1E0-89A8-0153-84C09109130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FC030DF-1A8F-0545-1D9C-D60D5990099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A20450C-BE68-786D-2D5F-FE54C3BC43B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27844DB-76C8-79F6-C6BF-E5CF7339BC2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14818F2-32C5-39F4-9CC5-8DB585201ED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CF5C5FA5-BCB9-466D-D489-D760DBA06145}"/>
              </a:ext>
            </a:extLst>
          </p:cNvPr>
          <p:cNvSpPr txBox="1"/>
          <p:nvPr/>
        </p:nvSpPr>
        <p:spPr>
          <a:xfrm>
            <a:off x="2962290" y="2916949"/>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p>
        </p:txBody>
      </p:sp>
      <p:pic>
        <p:nvPicPr>
          <p:cNvPr id="4" name="Image 3">
            <a:extLst>
              <a:ext uri="{FF2B5EF4-FFF2-40B4-BE49-F238E27FC236}">
                <a16:creationId xmlns:a16="http://schemas.microsoft.com/office/drawing/2014/main" id="{D736365B-F962-17B1-4FF8-EBA59F83D2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3812736"/>
            <a:ext cx="13164293" cy="4683564"/>
          </a:xfrm>
          <a:prstGeom prst="rect">
            <a:avLst/>
          </a:prstGeom>
        </p:spPr>
      </p:pic>
      <p:sp>
        <p:nvSpPr>
          <p:cNvPr id="5" name="Rectangle 4">
            <a:extLst>
              <a:ext uri="{FF2B5EF4-FFF2-40B4-BE49-F238E27FC236}">
                <a16:creationId xmlns:a16="http://schemas.microsoft.com/office/drawing/2014/main" id="{D25CBFCC-D61F-59DD-17F9-35B9FD5E29F3}"/>
              </a:ext>
            </a:extLst>
          </p:cNvPr>
          <p:cNvSpPr/>
          <p:nvPr/>
        </p:nvSpPr>
        <p:spPr>
          <a:xfrm>
            <a:off x="914399" y="5295900"/>
            <a:ext cx="6096001" cy="29718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40887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أنجزوا التمرين 3 صفحة </a:t>
            </a:r>
            <a:r>
              <a:rPr lang="ar-MA" sz="3200" dirty="0">
                <a:solidFill>
                  <a:prstClr val="white">
                    <a:lumMod val="65000"/>
                  </a:prstClr>
                </a:solidFill>
                <a:latin typeface="Microsoft Uighur" panose="02000000000000000000" pitchFamily="2" charset="-78"/>
                <a:cs typeface="Microsoft Uighur" panose="02000000000000000000" pitchFamily="2" charset="-78"/>
              </a:rPr>
              <a:t>22</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600" y="4000500"/>
            <a:ext cx="13097087" cy="4877537"/>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3124200" y="5143499"/>
            <a:ext cx="5181600" cy="373453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8632419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C7BFA-BE24-9F71-6CDE-438AB9F3F77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5667A1C-D949-8D62-CBB1-5D78AFEA258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0F07FF1-5237-4D14-5DF6-D5C165D8A1E6}"/>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30F55FC-2578-330B-E045-07DF161E666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13756FB-7124-EEF4-6263-B8353A5DFB3A}"/>
              </a:ext>
            </a:extLst>
          </p:cNvPr>
          <p:cNvSpPr txBox="1"/>
          <p:nvPr/>
        </p:nvSpPr>
        <p:spPr>
          <a:xfrm>
            <a:off x="4724400" y="976263"/>
            <a:ext cx="77914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A237305-E44F-581E-4BBE-EB2AFA2B022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86C0CFC-C9CB-8327-6C37-DEBC266E2D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F8ADC0B8-F7D4-A7DF-33B9-F93BFC99A1C0}"/>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F2C8705B-00A7-38A0-6AA0-E769D48196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600" y="4000500"/>
            <a:ext cx="13097087" cy="4877537"/>
          </a:xfrm>
          <a:prstGeom prst="rect">
            <a:avLst/>
          </a:prstGeom>
        </p:spPr>
      </p:pic>
      <p:sp>
        <p:nvSpPr>
          <p:cNvPr id="6" name="Rectangle 5">
            <a:extLst>
              <a:ext uri="{FF2B5EF4-FFF2-40B4-BE49-F238E27FC236}">
                <a16:creationId xmlns:a16="http://schemas.microsoft.com/office/drawing/2014/main" id="{F08B59B8-DD21-0FCA-A1BC-55603665D6F5}"/>
              </a:ext>
            </a:extLst>
          </p:cNvPr>
          <p:cNvSpPr/>
          <p:nvPr/>
        </p:nvSpPr>
        <p:spPr>
          <a:xfrm>
            <a:off x="3124200" y="5143499"/>
            <a:ext cx="5181600" cy="373453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1702124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ابحثوا </a:t>
            </a:r>
            <a:r>
              <a:rPr lang="ar-SA" sz="3200" dirty="0">
                <a:solidFill>
                  <a:prstClr val="white">
                    <a:lumMod val="65000"/>
                  </a:prstClr>
                </a:solidFill>
                <a:latin typeface="Microsoft Uighur" panose="02000000000000000000" pitchFamily="2" charset="-78"/>
                <a:cs typeface="Microsoft Uighur" panose="02000000000000000000" pitchFamily="2" charset="-78"/>
              </a:rPr>
              <a:t>عن حل المسألة </a:t>
            </a:r>
            <a:r>
              <a:rPr lang="ar-MA" sz="3200">
                <a:solidFill>
                  <a:prstClr val="white">
                    <a:lumMod val="65000"/>
                  </a:prstClr>
                </a:solidFill>
                <a:latin typeface="Microsoft Uighur" panose="02000000000000000000" pitchFamily="2" charset="-78"/>
                <a:cs typeface="Microsoft Uighur" panose="02000000000000000000" pitchFamily="2" charset="-78"/>
              </a:rPr>
              <a:t>المحددة </a:t>
            </a:r>
            <a:r>
              <a:rPr lang="ar-SA" sz="3200">
                <a:solidFill>
                  <a:prstClr val="white">
                    <a:lumMod val="65000"/>
                  </a:prstClr>
                </a:solidFill>
                <a:latin typeface="Microsoft Uighur" panose="02000000000000000000" pitchFamily="2" charset="-78"/>
                <a:cs typeface="Microsoft Uighur" panose="02000000000000000000" pitchFamily="2" charset="-78"/>
              </a:rPr>
              <a:t>مع </a:t>
            </a:r>
            <a:r>
              <a:rPr lang="ar-SA" sz="3200" dirty="0">
                <a:solidFill>
                  <a:prstClr val="white">
                    <a:lumMod val="65000"/>
                  </a:prstClr>
                </a:solidFill>
                <a:latin typeface="Microsoft Uighur" panose="02000000000000000000" pitchFamily="2" charset="-78"/>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8677" y="3843428"/>
            <a:ext cx="13117459" cy="4348626"/>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6858000" y="4902394"/>
            <a:ext cx="6528136" cy="32482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272229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6F60C-7E2B-A3B7-185A-063F6F07B35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E8FD5D-C973-16D5-C364-7EBD267225F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EAC8CCF-F533-6044-B8FE-07D7092129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D835793-FEC6-D9F4-7B11-6EFBC9614846}"/>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071B783-9513-4847-1EE6-EAEE9D36429B}"/>
              </a:ext>
            </a:extLst>
          </p:cNvPr>
          <p:cNvSpPr txBox="1"/>
          <p:nvPr/>
        </p:nvSpPr>
        <p:spPr>
          <a:xfrm>
            <a:off x="1371600" y="976263"/>
            <a:ext cx="11144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F894C60-6A33-E0FE-7240-91E33E14006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044E274-D729-9180-3F35-34E4CF5110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77395028-E04C-1AD3-9A70-7C01DE2D1F1F}"/>
              </a:ext>
            </a:extLst>
          </p:cNvPr>
          <p:cNvSpPr txBox="1"/>
          <p:nvPr/>
        </p:nvSpPr>
        <p:spPr>
          <a:xfrm>
            <a:off x="914400" y="4229100"/>
            <a:ext cx="5486400" cy="369332"/>
          </a:xfrm>
          <a:prstGeom prst="rect">
            <a:avLst/>
          </a:prstGeom>
          <a:solidFill>
            <a:schemeClr val="bg1"/>
          </a:solidFill>
        </p:spPr>
        <p:txBody>
          <a:bodyPr wrap="square" rtlCol="0">
            <a:spAutoFit/>
          </a:bodyPr>
          <a:lstStyle/>
          <a:p>
            <a:endParaRPr lang="fr-FR" dirty="0">
              <a:highlight>
                <a:srgbClr val="C0C0C0"/>
              </a:highlight>
            </a:endParaRPr>
          </a:p>
        </p:txBody>
      </p:sp>
      <p:pic>
        <p:nvPicPr>
          <p:cNvPr id="4" name="Image 3">
            <a:extLst>
              <a:ext uri="{FF2B5EF4-FFF2-40B4-BE49-F238E27FC236}">
                <a16:creationId xmlns:a16="http://schemas.microsoft.com/office/drawing/2014/main" id="{88B9E056-CD10-F39C-1FBC-8090561E85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8677" y="3843428"/>
            <a:ext cx="13117459" cy="4348626"/>
          </a:xfrm>
          <a:prstGeom prst="rect">
            <a:avLst/>
          </a:prstGeom>
        </p:spPr>
      </p:pic>
      <p:sp>
        <p:nvSpPr>
          <p:cNvPr id="5" name="Rectangle 4">
            <a:extLst>
              <a:ext uri="{FF2B5EF4-FFF2-40B4-BE49-F238E27FC236}">
                <a16:creationId xmlns:a16="http://schemas.microsoft.com/office/drawing/2014/main" id="{64C51989-EF34-3351-BCE5-B8FFA40BDF47}"/>
              </a:ext>
            </a:extLst>
          </p:cNvPr>
          <p:cNvSpPr/>
          <p:nvPr/>
        </p:nvSpPr>
        <p:spPr>
          <a:xfrm>
            <a:off x="6858000" y="4902394"/>
            <a:ext cx="6528136" cy="324826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
        <p:nvSpPr>
          <p:cNvPr id="6" name="ZoneTexte 5">
            <a:extLst>
              <a:ext uri="{FF2B5EF4-FFF2-40B4-BE49-F238E27FC236}">
                <a16:creationId xmlns:a16="http://schemas.microsoft.com/office/drawing/2014/main" id="{866EEB56-F69F-DC68-86CD-4BF8A8B22287}"/>
              </a:ext>
            </a:extLst>
          </p:cNvPr>
          <p:cNvSpPr txBox="1"/>
          <p:nvPr/>
        </p:nvSpPr>
        <p:spPr>
          <a:xfrm>
            <a:off x="7924800" y="7363480"/>
            <a:ext cx="2603332" cy="523220"/>
          </a:xfrm>
          <a:prstGeom prst="rect">
            <a:avLst/>
          </a:prstGeom>
          <a:noFill/>
        </p:spPr>
        <p:txBody>
          <a:bodyPr wrap="square" rtlCol="0">
            <a:spAutoFit/>
          </a:bodyPr>
          <a:lstStyle/>
          <a:p>
            <a:pPr algn="ctr"/>
            <a:r>
              <a:rPr lang="fr-FR" sz="2800" b="1" dirty="0">
                <a:solidFill>
                  <a:srgbClr val="FF0000"/>
                </a:solidFill>
              </a:rPr>
              <a:t>42×35=1470</a:t>
            </a:r>
          </a:p>
        </p:txBody>
      </p:sp>
    </p:spTree>
    <p:extLst>
      <p:ext uri="{BB962C8B-B14F-4D97-AF65-F5344CB8AC3E}">
        <p14:creationId xmlns:p14="http://schemas.microsoft.com/office/powerpoint/2010/main" val="16146256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114833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08621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8713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73766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pic>
        <p:nvPicPr>
          <p:cNvPr id="2" name="Image 1">
            <a:extLst>
              <a:ext uri="{FF2B5EF4-FFF2-40B4-BE49-F238E27FC236}">
                <a16:creationId xmlns:a16="http://schemas.microsoft.com/office/drawing/2014/main" id="{D0EEEDEC-26B2-DA33-7F5C-9A76C71C7ADA}"/>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10" name="Google Shape;146;p4">
            <a:extLst>
              <a:ext uri="{FF2B5EF4-FFF2-40B4-BE49-F238E27FC236}">
                <a16:creationId xmlns:a16="http://schemas.microsoft.com/office/drawing/2014/main" id="{05254FFD-BBF7-9C80-0842-310D219BA628}"/>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5400" b="1" dirty="0">
                <a:solidFill>
                  <a:prstClr val="black"/>
                </a:solidFill>
                <a:latin typeface="Microsoft Uighur" panose="02000000000000000000" pitchFamily="2" charset="-78"/>
                <a:ea typeface="+mn-ea"/>
                <a:cs typeface="Microsoft Uighur" panose="02000000000000000000" pitchFamily="2" charset="-78"/>
                <a:sym typeface="Arial Black"/>
              </a:rPr>
              <a:t> الضرب باستخدام تقنية الصندوق</a:t>
            </a:r>
          </a:p>
        </p:txBody>
      </p:sp>
      <p:graphicFrame>
        <p:nvGraphicFramePr>
          <p:cNvPr id="12" name="Tableau 11">
            <a:extLst>
              <a:ext uri="{FF2B5EF4-FFF2-40B4-BE49-F238E27FC236}">
                <a16:creationId xmlns:a16="http://schemas.microsoft.com/office/drawing/2014/main" id="{F109E455-08DC-4359-5A9E-76F51337E39A}"/>
              </a:ext>
            </a:extLst>
          </p:cNvPr>
          <p:cNvGraphicFramePr>
            <a:graphicFrameLocks noGrp="1"/>
          </p:cNvGraphicFramePr>
          <p:nvPr/>
        </p:nvGraphicFramePr>
        <p:xfrm>
          <a:off x="-1" y="2093604"/>
          <a:ext cx="13716001" cy="6869422"/>
        </p:xfrm>
        <a:graphic>
          <a:graphicData uri="http://schemas.openxmlformats.org/drawingml/2006/table">
            <a:tbl>
              <a:tblPr firstRow="1" bandRow="1">
                <a:tableStyleId>{5940675A-B579-460E-94D1-54222C63F5DA}</a:tableStyleId>
              </a:tblPr>
              <a:tblGrid>
                <a:gridCol w="11970460">
                  <a:extLst>
                    <a:ext uri="{9D8B030D-6E8A-4147-A177-3AD203B41FA5}">
                      <a16:colId xmlns:a16="http://schemas.microsoft.com/office/drawing/2014/main" val="2904711255"/>
                    </a:ext>
                  </a:extLst>
                </a:gridCol>
                <a:gridCol w="1745541">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74873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13" name="TextBox 1">
            <a:extLst>
              <a:ext uri="{FF2B5EF4-FFF2-40B4-BE49-F238E27FC236}">
                <a16:creationId xmlns:a16="http://schemas.microsoft.com/office/drawing/2014/main" id="{C369C5C3-9E1C-BE62-D99B-25EE08974E92}"/>
              </a:ext>
            </a:extLst>
          </p:cNvPr>
          <p:cNvSpPr txBox="1"/>
          <p:nvPr/>
        </p:nvSpPr>
        <p:spPr>
          <a:xfrm>
            <a:off x="2754655" y="4338498"/>
            <a:ext cx="10887075" cy="4356962"/>
          </a:xfrm>
          <a:prstGeom prst="rect">
            <a:avLst/>
          </a:prstGeom>
          <a:noFill/>
        </p:spPr>
        <p:txBody>
          <a:bodyPr wrap="square" rtlCol="0">
            <a:spAutoFit/>
          </a:bodyPr>
          <a:lstStyle/>
          <a:p>
            <a:pPr algn="just" defTabSz="1028700" rtl="1">
              <a:spcBef>
                <a:spcPts val="681"/>
              </a:spcBef>
            </a:pPr>
            <a:r>
              <a:rPr lang="ar-MA" sz="2588" dirty="0">
                <a:solidFill>
                  <a:prstClr val="black"/>
                </a:solidFill>
                <a:latin typeface="Calibri-Bold"/>
                <a:cs typeface="Times New Roman" panose="02020603050405020304" pitchFamily="18" charset="0"/>
              </a:rPr>
              <a:t>بعد تمكن المتعلمين من مفهوم الجداء باستعمال تقنية السلم وباستخدام الخشيبات، يقوم الميسر بكتابة أمثلة من عمليات الجداء، ويدعو المتعلمين لملاحظتها: </a:t>
            </a:r>
          </a:p>
          <a:p>
            <a:pPr marL="385763" marR="427196" indent="-385763" algn="just" defTabSz="1028700" rtl="1">
              <a:spcBef>
                <a:spcPts val="664"/>
              </a:spcBef>
              <a:buClr>
                <a:srgbClr val="151616"/>
              </a:buClr>
              <a:buSzPts val="1200"/>
              <a:buFont typeface="Cambria" panose="02040503050406030204" pitchFamily="18" charset="0"/>
              <a:buChar char="◾"/>
              <a:tabLst>
                <a:tab pos="1047988" algn="l"/>
              </a:tabLst>
            </a:pP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يطلب الميسر من المتعلمين حساب الجداءات التالية </a:t>
            </a:r>
            <a:r>
              <a:rPr lang="ar-M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على </a:t>
            </a: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غرار الأمثلة المذكورة آنفا:</a:t>
            </a:r>
            <a:endParaRPr lang="fr-FR" sz="2588" dirty="0">
              <a:solidFill>
                <a:prstClr val="black"/>
              </a:solidFill>
              <a:latin typeface="Calibri" panose="020F0502020204030204" pitchFamily="34" charset="0"/>
              <a:ea typeface="Cambria" panose="02040503050406030204" pitchFamily="18" charset="0"/>
            </a:endParaRPr>
          </a:p>
          <a:p>
            <a:pPr marL="1047274" algn="just" defTabSz="1028700" rtl="1">
              <a:spcBef>
                <a:spcPts val="332"/>
              </a:spcBef>
              <a:tabLst>
                <a:tab pos="2307431" algn="l"/>
                <a:tab pos="3336131" algn="l"/>
              </a:tabLst>
            </a:pPr>
            <a:r>
              <a:rPr lang="en-US" sz="2588" dirty="0">
                <a:solidFill>
                  <a:srgbClr val="151616"/>
                </a:solidFill>
                <a:latin typeface="Calibri" panose="020F0502020204030204" pitchFamily="34" charset="0"/>
                <a:ea typeface="Calibri" panose="020F0502020204030204" pitchFamily="34" charset="0"/>
              </a:rPr>
              <a:t>6</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  </a:t>
            </a:r>
            <a:r>
              <a:rPr lang="en-US" sz="2588" spc="180"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a:t>
            </a:r>
            <a:endParaRPr lang="fr-FR" sz="2588" dirty="0">
              <a:solidFill>
                <a:prstClr val="black"/>
              </a:solidFill>
              <a:latin typeface="Calibri" panose="020F0502020204030204" pitchFamily="34" charset="0"/>
              <a:ea typeface="Calibri" panose="020F0502020204030204" pitchFamily="34" charset="0"/>
            </a:endParaRPr>
          </a:p>
          <a:p>
            <a:pPr marL="1047274" algn="just" defTabSz="1028700" rtl="1">
              <a:spcBef>
                <a:spcPts val="326"/>
              </a:spcBef>
              <a:tabLst>
                <a:tab pos="2307431" algn="l"/>
                <a:tab pos="3336131" algn="l"/>
              </a:tabLst>
            </a:pPr>
            <a:r>
              <a:rPr lang="en-US" sz="2588" dirty="0">
                <a:solidFill>
                  <a:srgbClr val="151616"/>
                </a:solidFill>
                <a:latin typeface="Calibri" panose="020F0502020204030204" pitchFamily="34" charset="0"/>
                <a:ea typeface="Calibri" panose="020F0502020204030204" pitchFamily="34" charset="0"/>
              </a:rPr>
              <a:t>6</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	60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x</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40</a:t>
            </a:r>
            <a:r>
              <a:rPr lang="en-US" sz="2588" spc="-124" dirty="0">
                <a:solidFill>
                  <a:srgbClr val="151616"/>
                </a:solidFill>
                <a:latin typeface="Calibri" panose="020F0502020204030204" pitchFamily="34" charset="0"/>
                <a:ea typeface="Calibri" panose="020F0502020204030204" pitchFamily="34" charset="0"/>
              </a:rPr>
              <a:t> </a:t>
            </a:r>
            <a:r>
              <a:rPr lang="en-US" sz="2588" dirty="0">
                <a:solidFill>
                  <a:srgbClr val="151616"/>
                </a:solidFill>
                <a:latin typeface="Calibri" panose="020F0502020204030204" pitchFamily="34" charset="0"/>
                <a:ea typeface="Calibri" panose="020F0502020204030204" pitchFamily="34" charset="0"/>
              </a:rPr>
              <a:t>=</a:t>
            </a:r>
            <a:endParaRPr lang="fr-FR" sz="2588" dirty="0">
              <a:solidFill>
                <a:prstClr val="black"/>
              </a:solidFill>
              <a:latin typeface="Calibri" panose="020F0502020204030204" pitchFamily="34" charset="0"/>
              <a:ea typeface="Calibri" panose="020F0502020204030204" pitchFamily="34" charset="0"/>
            </a:endParaRPr>
          </a:p>
          <a:p>
            <a:pPr marL="385763" marR="427196" indent="-385763" algn="just" defTabSz="1028700" rtl="1">
              <a:spcBef>
                <a:spcPts val="332"/>
              </a:spcBef>
              <a:buClr>
                <a:srgbClr val="151616"/>
              </a:buClr>
              <a:buSzPts val="1200"/>
              <a:buFont typeface="Cambria" panose="02040503050406030204" pitchFamily="18" charset="0"/>
              <a:buChar char="◾"/>
              <a:tabLst>
                <a:tab pos="1047988" algn="l"/>
              </a:tabLst>
            </a:pPr>
            <a:r>
              <a:rPr lang="ar-S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يقدم للمتعلمين طريقة حساب الجداءات ذهنيا وذلك بحساب جداء الأعداد وإضافة مجموع الأصفار. مثلا 40×30 تعني 4×3 أي 12 ونضيف صفرين في يمين العدد، فنحصل على 1200. من السهل حساب جداء 4×3 </a:t>
            </a:r>
            <a:r>
              <a:rPr lang="ar-MA" sz="2588" dirty="0">
                <a:solidFill>
                  <a:srgbClr val="151616"/>
                </a:solidFill>
                <a:latin typeface="Calibri" panose="020F0502020204030204" pitchFamily="34" charset="0"/>
                <a:ea typeface="Cambria" panose="02040503050406030204" pitchFamily="18" charset="0"/>
                <a:cs typeface="Times New Roman" panose="02020603050405020304" pitchFamily="18" charset="0"/>
              </a:rPr>
              <a:t>عوض 40×30.</a:t>
            </a:r>
            <a:endParaRPr lang="fr-FR" sz="2588" dirty="0">
              <a:solidFill>
                <a:prstClr val="black"/>
              </a:solidFill>
              <a:latin typeface="Calibri" panose="020F0502020204030204" pitchFamily="34" charset="0"/>
              <a:ea typeface="Cambria" panose="02040503050406030204" pitchFamily="18" charset="0"/>
            </a:endParaRPr>
          </a:p>
          <a:p>
            <a:pPr marL="385763" indent="-385763" algn="just" defTabSz="1028700" rtl="1">
              <a:spcBef>
                <a:spcPts val="332"/>
              </a:spcBef>
              <a:buClr>
                <a:srgbClr val="151616"/>
              </a:buClr>
              <a:buSzPts val="1200"/>
              <a:buFont typeface="Cambria" panose="02040503050406030204" pitchFamily="18" charset="0"/>
              <a:buChar char="◾"/>
              <a:tabLst>
                <a:tab pos="1047988" algn="l"/>
              </a:tabLst>
            </a:pPr>
            <a:r>
              <a:rPr lang="ar-SA" sz="2588" spc="-6" dirty="0">
                <a:solidFill>
                  <a:srgbClr val="151616"/>
                </a:solidFill>
                <a:latin typeface="Calibri" panose="020F0502020204030204" pitchFamily="34" charset="0"/>
                <a:ea typeface="Cambria" panose="02040503050406030204" pitchFamily="18" charset="0"/>
                <a:cs typeface="Times New Roman" panose="02020603050405020304" pitchFamily="18" charset="0"/>
              </a:rPr>
              <a:t>يعطي للمتعلمين فرصا كافية للتطبيق من خلال حل مسائل مكافئة لمساعدتهم على فهم طريقة الحساب.</a:t>
            </a:r>
            <a:endParaRPr lang="fr-FR" sz="2588" dirty="0">
              <a:solidFill>
                <a:prstClr val="black"/>
              </a:solidFill>
              <a:latin typeface="Calibri" panose="020F0502020204030204" pitchFamily="34" charset="0"/>
              <a:ea typeface="Cambria" panose="02040503050406030204" pitchFamily="18" charset="0"/>
            </a:endParaRPr>
          </a:p>
          <a:p>
            <a:pPr marL="385763" indent="-385763" algn="r" defTabSz="1028700" rtl="1">
              <a:spcBef>
                <a:spcPts val="332"/>
              </a:spcBef>
              <a:buClr>
                <a:srgbClr val="151616"/>
              </a:buClr>
              <a:buSzPts val="1200"/>
              <a:buFont typeface="Cambria" panose="02040503050406030204" pitchFamily="18" charset="0"/>
              <a:buChar char="◾"/>
              <a:tabLst>
                <a:tab pos="1047988" algn="l"/>
              </a:tabLst>
            </a:pPr>
            <a:r>
              <a:rPr lang="ar-SA" sz="2588" spc="-6" dirty="0">
                <a:solidFill>
                  <a:srgbClr val="151616"/>
                </a:solidFill>
                <a:latin typeface="Calibri" panose="020F0502020204030204" pitchFamily="34" charset="0"/>
                <a:ea typeface="Cambria" panose="02040503050406030204" pitchFamily="18" charset="0"/>
                <a:cs typeface="Times New Roman" panose="02020603050405020304" pitchFamily="18" charset="0"/>
              </a:rPr>
              <a:t>بعد ذلك، يعطي للمتعلمين فرصا كافية للتطبيق من خلال حل مسائل مركبة للجداء مثلا 24×15</a:t>
            </a:r>
            <a:endParaRPr lang="fr-FR" sz="2588" dirty="0">
              <a:solidFill>
                <a:prstClr val="black"/>
              </a:solidFill>
              <a:latin typeface="Calibri" panose="020F0502020204030204" pitchFamily="34" charset="0"/>
              <a:ea typeface="Cambria" panose="02040503050406030204" pitchFamily="18" charset="0"/>
            </a:endParaRPr>
          </a:p>
        </p:txBody>
      </p:sp>
      <p:sp>
        <p:nvSpPr>
          <p:cNvPr id="14" name="Text Box 280">
            <a:extLst>
              <a:ext uri="{FF2B5EF4-FFF2-40B4-BE49-F238E27FC236}">
                <a16:creationId xmlns:a16="http://schemas.microsoft.com/office/drawing/2014/main" id="{7CC6CD93-8CFD-80A9-9278-6F06F9F30632}"/>
              </a:ext>
            </a:extLst>
          </p:cNvPr>
          <p:cNvSpPr txBox="1">
            <a:spLocks noChangeArrowheads="1"/>
          </p:cNvSpPr>
          <p:nvPr/>
        </p:nvSpPr>
        <p:spPr bwMode="auto">
          <a:xfrm>
            <a:off x="225767" y="7275273"/>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400</a:t>
            </a:r>
            <a:r>
              <a:rPr lang="en-US" b="1" spc="-23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225"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300</a:t>
            </a:r>
            <a:r>
              <a:rPr lang="en-US" b="1" spc="-23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225"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Box 279">
            <a:extLst>
              <a:ext uri="{FF2B5EF4-FFF2-40B4-BE49-F238E27FC236}">
                <a16:creationId xmlns:a16="http://schemas.microsoft.com/office/drawing/2014/main" id="{5C719B09-F85E-D55E-35C6-C6127E2408A7}"/>
              </a:ext>
            </a:extLst>
          </p:cNvPr>
          <p:cNvSpPr txBox="1">
            <a:spLocks noChangeArrowheads="1"/>
          </p:cNvSpPr>
          <p:nvPr/>
        </p:nvSpPr>
        <p:spPr bwMode="auto">
          <a:xfrm>
            <a:off x="225767" y="6005679"/>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80"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a:t>
            </a:r>
            <a:r>
              <a:rPr lang="en-US" b="1" spc="-18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300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Box 278">
            <a:extLst>
              <a:ext uri="{FF2B5EF4-FFF2-40B4-BE49-F238E27FC236}">
                <a16:creationId xmlns:a16="http://schemas.microsoft.com/office/drawing/2014/main" id="{20CAFA09-61C8-104F-980F-FC876A9034F7}"/>
              </a:ext>
            </a:extLst>
          </p:cNvPr>
          <p:cNvSpPr txBox="1">
            <a:spLocks noChangeArrowheads="1"/>
          </p:cNvSpPr>
          <p:nvPr/>
        </p:nvSpPr>
        <p:spPr bwMode="auto">
          <a:xfrm>
            <a:off x="225767" y="4736085"/>
            <a:ext cx="2303120" cy="1054341"/>
          </a:xfrm>
          <a:prstGeom prst="rect">
            <a:avLst/>
          </a:prstGeom>
          <a:solidFill>
            <a:srgbClr val="ECECEC"/>
          </a:solidFill>
          <a:ln w="6350">
            <a:solidFill>
              <a:srgbClr val="151616"/>
            </a:solidFill>
            <a:prstDash val="solid"/>
            <a:miter lim="800000"/>
            <a:headEnd/>
            <a:tailEnd/>
          </a:ln>
        </p:spPr>
        <p:txBody>
          <a:bodyPr rot="0" vert="horz" wrap="square" lIns="0" tIns="0" rIns="0" bIns="0" anchor="t" anchorCtr="0" upright="1"/>
          <a:lstStyle/>
          <a:p>
            <a:pPr marL="435054" indent="-287893" defTabSz="1028700">
              <a:spcBef>
                <a:spcPts val="39"/>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a:t>
            </a:r>
            <a:r>
              <a:rPr lang="en-US" b="1" spc="-197"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91"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a:t>
            </a:r>
            <a:r>
              <a:rPr lang="en-US" b="1" spc="-186"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80"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74"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35054" indent="-287893" defTabSz="1028700">
              <a:spcBef>
                <a:spcPts val="478"/>
              </a:spcBef>
              <a:tabLst>
                <a:tab pos="435769" algn="l"/>
              </a:tabLst>
            </a:pP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400</a:t>
            </a:r>
            <a:r>
              <a:rPr lang="en-US" b="1" spc="-169"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X</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3</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a:t>
            </a:r>
            <a:r>
              <a:rPr lang="en-US" b="1" spc="-163" dirty="0">
                <a:solidFill>
                  <a:srgbClr val="151616"/>
                </a:solidFill>
                <a:latin typeface="Trebuchet MS" panose="020B0603020202020204" pitchFamily="34" charset="0"/>
                <a:ea typeface="Calibri" panose="020F0502020204030204" pitchFamily="34" charset="0"/>
                <a:cs typeface="Calibri" panose="020F0502020204030204" pitchFamily="34" charset="0"/>
              </a:rPr>
              <a:t> </a:t>
            </a:r>
            <a:r>
              <a:rPr lang="en-US" b="1" dirty="0">
                <a:solidFill>
                  <a:srgbClr val="151616"/>
                </a:solidFill>
                <a:latin typeface="Trebuchet MS" panose="020B0603020202020204" pitchFamily="34" charset="0"/>
                <a:ea typeface="Calibri" panose="020F0502020204030204" pitchFamily="34" charset="0"/>
                <a:cs typeface="Calibri" panose="020F0502020204030204" pitchFamily="34" charset="0"/>
              </a:rPr>
              <a:t>1200</a:t>
            </a:r>
            <a:endParaRPr lang="fr-FR" b="1"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Connecteur droit avec flèche 3">
            <a:extLst>
              <a:ext uri="{FF2B5EF4-FFF2-40B4-BE49-F238E27FC236}">
                <a16:creationId xmlns:a16="http://schemas.microsoft.com/office/drawing/2014/main" id="{6809CB4F-0C69-4B19-A46B-132C5D10FA0F}"/>
              </a:ext>
            </a:extLst>
          </p:cNvPr>
          <p:cNvCxnSpPr/>
          <p:nvPr/>
        </p:nvCxnSpPr>
        <p:spPr>
          <a:xfrm flipH="1">
            <a:off x="2528887" y="4736085"/>
            <a:ext cx="519113" cy="4074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DB3FE2ED-22AF-1319-DF7E-2CDC431A45A2}"/>
              </a:ext>
            </a:extLst>
          </p:cNvPr>
          <p:cNvCxnSpPr>
            <a:cxnSpLocks/>
          </p:cNvCxnSpPr>
          <p:nvPr/>
        </p:nvCxnSpPr>
        <p:spPr>
          <a:xfrm flipH="1">
            <a:off x="2528887" y="4686300"/>
            <a:ext cx="519113" cy="18552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CF595120-417F-9D7A-5FA7-E9F79745ADFC}"/>
              </a:ext>
            </a:extLst>
          </p:cNvPr>
          <p:cNvCxnSpPr>
            <a:cxnSpLocks/>
          </p:cNvCxnSpPr>
          <p:nvPr/>
        </p:nvCxnSpPr>
        <p:spPr>
          <a:xfrm flipH="1">
            <a:off x="2528887" y="4736085"/>
            <a:ext cx="519113" cy="322681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336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الضرب (رقمان في رقمين)</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بناء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pic>
        <p:nvPicPr>
          <p:cNvPr id="2" name="Image 1">
            <a:extLst>
              <a:ext uri="{FF2B5EF4-FFF2-40B4-BE49-F238E27FC236}">
                <a16:creationId xmlns:a16="http://schemas.microsoft.com/office/drawing/2014/main" id="{D0EEEDEC-26B2-DA33-7F5C-9A76C71C7AD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12" name="Tableau 11">
            <a:extLst>
              <a:ext uri="{FF2B5EF4-FFF2-40B4-BE49-F238E27FC236}">
                <a16:creationId xmlns:a16="http://schemas.microsoft.com/office/drawing/2014/main" id="{74A3BB34-CB8E-712C-F33A-EFBA9055C6DE}"/>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pic>
        <p:nvPicPr>
          <p:cNvPr id="13" name="Picture 3" descr="A picture containing text, font, screenshot, number&#10;&#10;Description automatically generated">
            <a:extLst>
              <a:ext uri="{FF2B5EF4-FFF2-40B4-BE49-F238E27FC236}">
                <a16:creationId xmlns:a16="http://schemas.microsoft.com/office/drawing/2014/main" id="{E61F98B7-864E-32D1-5C68-8A6B81DDA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478" y="3343276"/>
            <a:ext cx="12815888" cy="5122069"/>
          </a:xfrm>
          <a:prstGeom prst="rect">
            <a:avLst/>
          </a:prstGeom>
        </p:spPr>
      </p:pic>
      <p:sp>
        <p:nvSpPr>
          <p:cNvPr id="3" name="Google Shape;146;p4">
            <a:extLst>
              <a:ext uri="{FF2B5EF4-FFF2-40B4-BE49-F238E27FC236}">
                <a16:creationId xmlns:a16="http://schemas.microsoft.com/office/drawing/2014/main" id="{9C5F7C3A-CBC0-93FA-F478-CE8464DFE1FA}"/>
              </a:ext>
            </a:extLst>
          </p:cNvPr>
          <p:cNvSpPr txBox="1">
            <a:spLocks/>
          </p:cNvSpPr>
          <p:nvPr/>
        </p:nvSpPr>
        <p:spPr>
          <a:xfrm>
            <a:off x="1697618"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lnSpcReduction="10000"/>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5400" b="1" dirty="0">
                <a:solidFill>
                  <a:prstClr val="black"/>
                </a:solidFill>
                <a:latin typeface="Microsoft Uighur" panose="02000000000000000000" pitchFamily="2" charset="-78"/>
                <a:ea typeface="+mn-ea"/>
                <a:cs typeface="Microsoft Uighur" panose="02000000000000000000" pitchFamily="2" charset="-78"/>
                <a:sym typeface="Arial Black"/>
              </a:rPr>
              <a:t> الضرب باستخدام تقنية الصندوق</a:t>
            </a:r>
          </a:p>
        </p:txBody>
      </p:sp>
    </p:spTree>
    <p:extLst>
      <p:ext uri="{BB962C8B-B14F-4D97-AF65-F5344CB8AC3E}">
        <p14:creationId xmlns:p14="http://schemas.microsoft.com/office/powerpoint/2010/main" val="23402175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27567</TotalTime>
  <Words>2290</Words>
  <Application>Microsoft Office PowerPoint</Application>
  <PresentationFormat>Personnalisé</PresentationFormat>
  <Paragraphs>530</Paragraphs>
  <Slides>62</Slides>
  <Notes>5</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62</vt:i4>
      </vt:variant>
    </vt:vector>
  </HeadingPairs>
  <TitlesOfParts>
    <vt:vector size="77" baseType="lpstr">
      <vt:lpstr>Dosis</vt:lpstr>
      <vt:lpstr>Dubai</vt:lpstr>
      <vt:lpstr>Microsoft Uighur</vt:lpstr>
      <vt:lpstr>Montserrat</vt:lpstr>
      <vt:lpstr>Arial</vt:lpstr>
      <vt:lpstr>29LT Bukra Regular</vt:lpstr>
      <vt:lpstr>Cambria</vt:lpstr>
      <vt:lpstr>Montserrat Light</vt:lpstr>
      <vt:lpstr>IBM Plex Sans Arabic</vt:lpstr>
      <vt:lpstr>Carelia</vt:lpstr>
      <vt:lpstr>Calibri</vt:lpstr>
      <vt:lpstr>Calibri-Bold</vt:lpstr>
      <vt:lpstr>Montserrat Medium</vt:lpstr>
      <vt:lpstr>Trebuchet MS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233</cp:revision>
  <dcterms:created xsi:type="dcterms:W3CDTF">2006-08-16T00:00:00Z</dcterms:created>
  <dcterms:modified xsi:type="dcterms:W3CDTF">2025-09-28T04:45:51Z</dcterms:modified>
  <dc:identifier>DAFtlvZnwz4</dc:identifier>
</cp:coreProperties>
</file>