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2"/>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34808519" r:id="rId16"/>
    <p:sldId id="2134808520" r:id="rId17"/>
    <p:sldId id="2134808521" r:id="rId18"/>
    <p:sldId id="2134808522" r:id="rId19"/>
    <p:sldId id="2134808459" r:id="rId20"/>
    <p:sldId id="2134808450" r:id="rId21"/>
    <p:sldId id="2134808530" r:id="rId22"/>
    <p:sldId id="2134808531" r:id="rId23"/>
    <p:sldId id="2134808509" r:id="rId24"/>
    <p:sldId id="2134808566" r:id="rId25"/>
    <p:sldId id="2134808460" r:id="rId26"/>
    <p:sldId id="2134808453" r:id="rId27"/>
    <p:sldId id="2134808537" r:id="rId28"/>
    <p:sldId id="2134808538" r:id="rId29"/>
    <p:sldId id="2134808540" r:id="rId30"/>
    <p:sldId id="2134808573" r:id="rId31"/>
    <p:sldId id="2134808574" r:id="rId32"/>
    <p:sldId id="2134808576" r:id="rId33"/>
    <p:sldId id="2134808550" r:id="rId34"/>
    <p:sldId id="2134808543" r:id="rId35"/>
    <p:sldId id="2134808454" r:id="rId36"/>
    <p:sldId id="2134808542" r:id="rId37"/>
    <p:sldId id="2134808559" r:id="rId38"/>
    <p:sldId id="2134808547" r:id="rId39"/>
    <p:sldId id="2134808544" r:id="rId40"/>
    <p:sldId id="2134808548" r:id="rId41"/>
    <p:sldId id="2134808545" r:id="rId42"/>
    <p:sldId id="2134808549" r:id="rId43"/>
    <p:sldId id="2134808455" r:id="rId44"/>
    <p:sldId id="2134808551" r:id="rId45"/>
    <p:sldId id="2134808546" r:id="rId46"/>
    <p:sldId id="2134808467" r:id="rId47"/>
    <p:sldId id="2134808468" r:id="rId48"/>
    <p:sldId id="2134808577" r:id="rId49"/>
    <p:sldId id="2134808474" r:id="rId50"/>
    <p:sldId id="2134808578" r:id="rId51"/>
    <p:sldId id="2134808472" r:id="rId52"/>
    <p:sldId id="2134808579" r:id="rId53"/>
    <p:sldId id="2134808518" r:id="rId54"/>
    <p:sldId id="2134808580" r:id="rId55"/>
    <p:sldId id="2134808461" r:id="rId56"/>
    <p:sldId id="2134808587" r:id="rId57"/>
    <p:sldId id="2134808503" r:id="rId58"/>
    <p:sldId id="2134808504" r:id="rId59"/>
    <p:sldId id="2147482526" r:id="rId60"/>
    <p:sldId id="2147482527" r:id="rId61"/>
  </p:sldIdLst>
  <p:sldSz cx="13716000" cy="10287000"/>
  <p:notesSz cx="6858000" cy="9144000"/>
  <p:embeddedFontLst>
    <p:embeddedFont>
      <p:font typeface="29LT Bukra Regular" panose="020B0604020202020204" charset="0"/>
      <p:regular r:id="rId63"/>
    </p:embeddedFont>
    <p:embeddedFont>
      <p:font typeface="Carelia" panose="020B0604020202020204" charset="0"/>
      <p:regular r:id="rId64"/>
    </p:embeddedFont>
    <p:embeddedFont>
      <p:font typeface="Dosis" pitchFamily="2" charset="0"/>
      <p:regular r:id="rId65"/>
      <p:bold r:id="rId66"/>
    </p:embeddedFont>
    <p:embeddedFont>
      <p:font typeface="Dubai" panose="020B0503030403030204" pitchFamily="34" charset="-78"/>
      <p:regular r:id="rId67"/>
      <p:bold r:id="rId68"/>
    </p:embeddedFont>
    <p:embeddedFont>
      <p:font typeface="IBM Plex Sans Arabic" panose="020B0604020202020204" charset="-78"/>
      <p:regular r:id="rId69"/>
    </p:embeddedFont>
    <p:embeddedFont>
      <p:font typeface="Microsoft Uighur" panose="02000000000000000000" pitchFamily="2" charset="-78"/>
      <p:regular r:id="rId70"/>
      <p:bold r:id="rId71"/>
    </p:embeddedFont>
    <p:embeddedFont>
      <p:font typeface="Montserrat" panose="00000500000000000000" pitchFamily="2" charset="0"/>
      <p:regular r:id="rId72"/>
      <p:bold r:id="rId73"/>
      <p:italic r:id="rId74"/>
      <p:boldItalic r:id="rId75"/>
    </p:embeddedFont>
    <p:embeddedFont>
      <p:font typeface="Montserrat Light" panose="00000400000000000000" pitchFamily="2" charset="0"/>
      <p:regular r:id="rId76"/>
      <p:italic r:id="rId77"/>
    </p:embeddedFont>
    <p:embeddedFont>
      <p:font typeface="Montserrat Medium" panose="00000600000000000000" pitchFamily="2" charset="0"/>
      <p:regular r:id="rId78"/>
      <p:italic r:id="rId7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688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26.png"/><Relationship Id="rId4" Type="http://schemas.openxmlformats.org/officeDocument/2006/relationships/image" Target="../media/image9.svg"/><Relationship Id="rId9"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21.jpe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50.png"/><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7.jpeg"/></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ببناء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ينمذج</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الأستاذ بناء </a:t>
            </a:r>
            <a:r>
              <a:rPr lang="ar-MA" sz="3200" dirty="0">
                <a:solidFill>
                  <a:srgbClr val="FF0000"/>
                </a:solidFill>
                <a:latin typeface="Microsoft Uighur" panose="02000000000000000000" pitchFamily="2" charset="-78"/>
                <a:cs typeface="Microsoft Uighur" panose="02000000000000000000" pitchFamily="2" charset="-78"/>
              </a:rPr>
              <a:t>جدول العدد 2 باستعمال تقنية السلم</a:t>
            </a:r>
            <a:endPar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سنقوم الآن ببناء جدول ضرب 3 بشكل جماعي باستعمال تقنية السلم</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990600" y="887104"/>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أحسبوا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الجداء</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CED48ED-000C-E257-9EBD-4E669057B17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4495800" y="4838700"/>
            <a:ext cx="5029200" cy="1862048"/>
          </a:xfrm>
          <a:prstGeom prst="rect">
            <a:avLst/>
          </a:prstGeom>
          <a:noFill/>
        </p:spPr>
        <p:txBody>
          <a:bodyPr wrap="square" rtlCol="0">
            <a:spAutoFit/>
          </a:bodyPr>
          <a:lstStyle/>
          <a:p>
            <a:pPr marL="0" algn="l" defTabSz="914400" rtl="0" eaLnBrk="1" latinLnBrk="0" hangingPunct="1"/>
            <a:r>
              <a:rPr lang="fr-FR" sz="11500" dirty="0">
                <a:solidFill>
                  <a:schemeClr val="bg1"/>
                </a:solidFill>
              </a:rPr>
              <a:t>6×2=..</a:t>
            </a:r>
          </a:p>
        </p:txBody>
      </p:sp>
    </p:spTree>
    <p:extLst>
      <p:ext uri="{BB962C8B-B14F-4D97-AF65-F5344CB8AC3E}">
        <p14:creationId xmlns:p14="http://schemas.microsoft.com/office/powerpoint/2010/main" val="151975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E6F6652-0C27-FAB6-7462-C4C7583BC39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419600" y="4838700"/>
            <a:ext cx="5105400" cy="1862048"/>
          </a:xfrm>
          <a:prstGeom prst="rect">
            <a:avLst/>
          </a:prstGeom>
          <a:noFill/>
        </p:spPr>
        <p:txBody>
          <a:bodyPr wrap="square" rtlCol="0">
            <a:spAutoFit/>
          </a:bodyPr>
          <a:lstStyle/>
          <a:p>
            <a:pPr marL="0" algn="l" defTabSz="914400" rtl="0" eaLnBrk="1" latinLnBrk="0" hangingPunct="1"/>
            <a:r>
              <a:rPr lang="fr-FR" sz="11500" dirty="0">
                <a:solidFill>
                  <a:schemeClr val="bg1"/>
                </a:solidFill>
              </a:rPr>
              <a:t>6×2=12</a:t>
            </a: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0ECBDFDC-C92D-52E8-1015-2729D7E66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1235753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EF9AD-1C65-3F9B-EB50-932DE8F5EB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ED28F4C-292C-C5A2-DA68-3A4B64D1CA7F}"/>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487AA0-D557-9AF3-1E42-B467F10B052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27CA05-9C80-5C95-B033-E1ACA52C7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AEE5F3A-5D92-D72C-7F1A-2EDBF640CA91}"/>
              </a:ext>
            </a:extLst>
          </p:cNvPr>
          <p:cNvSpPr txBox="1"/>
          <p:nvPr/>
        </p:nvSpPr>
        <p:spPr>
          <a:xfrm>
            <a:off x="1205132" y="833735"/>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ا</a:t>
            </a:r>
            <a:r>
              <a:rPr lang="ar-SA" sz="3200" dirty="0" err="1">
                <a:solidFill>
                  <a:prstClr val="white">
                    <a:lumMod val="65000"/>
                  </a:prstClr>
                </a:solidFill>
                <a:latin typeface="Microsoft Uighur" panose="02000000000000000000" pitchFamily="2" charset="-78"/>
                <a:cs typeface="Microsoft Uighur" panose="02000000000000000000" pitchFamily="2" charset="-78"/>
              </a:rPr>
              <a:t>حسبو</a:t>
            </a:r>
            <a:r>
              <a:rPr lang="ar-MA" sz="3200" dirty="0">
                <a:solidFill>
                  <a:prstClr val="white">
                    <a:lumMod val="65000"/>
                  </a:prstClr>
                </a:solidFill>
                <a:latin typeface="Microsoft Uighur" panose="02000000000000000000" pitchFamily="2" charset="-78"/>
                <a:cs typeface="Microsoft Uighur" panose="02000000000000000000" pitchFamily="2" charset="-78"/>
              </a:rPr>
              <a:t>ا الجداء</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36E12D-15CD-52F0-622C-D133D24BD9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F9F5102-411F-CA12-5C64-FFA7D3A6E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44F048F-8D4C-F885-6462-B6A66F7FB8B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FDA18F65-B7C2-F507-E7F0-446340BA43F1}"/>
              </a:ext>
            </a:extLst>
          </p:cNvPr>
          <p:cNvSpPr txBox="1"/>
          <p:nvPr/>
        </p:nvSpPr>
        <p:spPr>
          <a:xfrm>
            <a:off x="4457698" y="4838700"/>
            <a:ext cx="4800600" cy="1862048"/>
          </a:xfrm>
          <a:prstGeom prst="rect">
            <a:avLst/>
          </a:prstGeom>
          <a:noFill/>
        </p:spPr>
        <p:txBody>
          <a:bodyPr wrap="square" rtlCol="0">
            <a:spAutoFit/>
          </a:bodyPr>
          <a:lstStyle/>
          <a:p>
            <a:pPr marL="0" algn="l" defTabSz="914400" rtl="0" eaLnBrk="1" latinLnBrk="0" hangingPunct="1"/>
            <a:r>
              <a:rPr lang="fr-FR" sz="11500" dirty="0">
                <a:solidFill>
                  <a:schemeClr val="bg1"/>
                </a:solidFill>
              </a:rPr>
              <a:t>7×</a:t>
            </a:r>
            <a:r>
              <a:rPr lang="ar-MA" sz="11500" dirty="0">
                <a:solidFill>
                  <a:schemeClr val="bg1"/>
                </a:solidFill>
              </a:rPr>
              <a:t>3</a:t>
            </a:r>
            <a:r>
              <a:rPr lang="fr-FR" sz="11500" dirty="0">
                <a:solidFill>
                  <a:schemeClr val="bg1"/>
                </a:solidFill>
              </a:rPr>
              <a:t>=..</a:t>
            </a:r>
          </a:p>
        </p:txBody>
      </p:sp>
    </p:spTree>
    <p:extLst>
      <p:ext uri="{BB962C8B-B14F-4D97-AF65-F5344CB8AC3E}">
        <p14:creationId xmlns:p14="http://schemas.microsoft.com/office/powerpoint/2010/main" val="2034712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B4D60-A63E-3C0E-C432-44CDA60496C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F6BF6CD-C5C8-1DDE-1CBC-8BE82303B711}"/>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CFA38E-156A-F661-4612-14161A92C1E6}"/>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B28E10-1BB3-391C-546E-2D3EB96F7A9E}"/>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55257F1-A60D-2298-8419-201880F25FF8}"/>
              </a:ext>
            </a:extLst>
          </p:cNvPr>
          <p:cNvSpPr txBox="1"/>
          <p:nvPr/>
        </p:nvSpPr>
        <p:spPr>
          <a:xfrm>
            <a:off x="1205132" y="823977"/>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BCC740B1-F2ED-8DAE-A393-74B99A70B4EF}"/>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7DE723E-6B76-7270-134E-3EA7E37C645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DBC3BCDA-7DB6-F25B-D202-D3FE7A6D351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352800" y="3719013"/>
            <a:ext cx="6856114" cy="4458466"/>
          </a:xfrm>
          <a:prstGeom prst="roundRect">
            <a:avLst/>
          </a:prstGeom>
        </p:spPr>
      </p:pic>
      <p:sp>
        <p:nvSpPr>
          <p:cNvPr id="6" name="ZoneTexte 5">
            <a:extLst>
              <a:ext uri="{FF2B5EF4-FFF2-40B4-BE49-F238E27FC236}">
                <a16:creationId xmlns:a16="http://schemas.microsoft.com/office/drawing/2014/main" id="{716BBBBD-89F2-F2D0-BD70-68950BB4A028}"/>
              </a:ext>
            </a:extLst>
          </p:cNvPr>
          <p:cNvSpPr txBox="1"/>
          <p:nvPr/>
        </p:nvSpPr>
        <p:spPr>
          <a:xfrm>
            <a:off x="4343400" y="4838700"/>
            <a:ext cx="5715000" cy="1862048"/>
          </a:xfrm>
          <a:prstGeom prst="rect">
            <a:avLst/>
          </a:prstGeom>
          <a:noFill/>
        </p:spPr>
        <p:txBody>
          <a:bodyPr wrap="square" rtlCol="0">
            <a:spAutoFit/>
          </a:bodyPr>
          <a:lstStyle/>
          <a:p>
            <a:r>
              <a:rPr lang="fr-FR" sz="11500" dirty="0">
                <a:solidFill>
                  <a:schemeClr val="bg1"/>
                </a:solidFill>
              </a:rPr>
              <a:t>7×</a:t>
            </a:r>
            <a:r>
              <a:rPr lang="ar-MA" sz="11500" dirty="0">
                <a:solidFill>
                  <a:schemeClr val="bg1"/>
                </a:solidFill>
              </a:rPr>
              <a:t>3</a:t>
            </a:r>
            <a:r>
              <a:rPr lang="fr-FR" sz="11500" dirty="0">
                <a:solidFill>
                  <a:schemeClr val="bg1"/>
                </a:solidFill>
              </a:rPr>
              <a:t>=</a:t>
            </a:r>
            <a:r>
              <a:rPr lang="ar-MA" sz="11500" dirty="0">
                <a:solidFill>
                  <a:schemeClr val="bg1"/>
                </a:solidFill>
              </a:rPr>
              <a:t>21</a:t>
            </a:r>
            <a:endParaRPr lang="fr-FR" sz="11500" dirty="0">
              <a:solidFill>
                <a:schemeClr val="bg1"/>
              </a:solidFill>
            </a:endParaRPr>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CE5C933E-137F-80A3-9912-94252F8F8A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2985362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النقود.</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41896" y="3508716"/>
            <a:ext cx="6552918" cy="6056711"/>
            <a:chOff x="5499212" y="3272011"/>
            <a:chExt cx="6552918" cy="6056711"/>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6312906" y="3272011"/>
              <a:ext cx="4762500" cy="2500595"/>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499212" y="4961817"/>
              <a:ext cx="6552918" cy="4366905"/>
            </a:xfrm>
            <a:prstGeom prst="rect">
              <a:avLst/>
            </a:prstGeom>
          </p:spPr>
        </p:pic>
      </p:grpSp>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النقود</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2046 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2046</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C0E27B51-4FBB-CC38-FED6-12382A7D4171}"/>
              </a:ext>
            </a:extLst>
          </p:cNvPr>
          <p:cNvCxnSpPr>
            <a:stCxn id="3" idx="2"/>
            <a:endCxn id="5" idx="0"/>
          </p:cNvCxnSpPr>
          <p:nvPr/>
        </p:nvCxnSpPr>
        <p:spPr>
          <a:xfrm>
            <a:off x="6638908" y="6743700"/>
            <a:ext cx="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6089009"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2046</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815391" y="7291742"/>
            <a:ext cx="0" cy="611627"/>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45" name="Image 44" descr="Une image contenant texte, bleu vert, conception, motif&#10;&#10;Le contenu généré par l’IA peut être incorrect.">
            <a:extLst>
              <a:ext uri="{FF2B5EF4-FFF2-40B4-BE49-F238E27FC236}">
                <a16:creationId xmlns:a16="http://schemas.microsoft.com/office/drawing/2014/main" id="{457BDD98-C885-0DE2-4ADE-C5A2C419B3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2262" y="5179147"/>
            <a:ext cx="676747" cy="1439388"/>
          </a:xfrm>
          <a:prstGeom prst="rect">
            <a:avLst/>
          </a:prstGeom>
        </p:spPr>
      </p:pic>
      <p:pic>
        <p:nvPicPr>
          <p:cNvPr id="46" name="Image 45" descr="Une image contenant texte, bleu vert, conception, motif&#10;&#10;Le contenu généré par l’IA peut être incorrect.">
            <a:extLst>
              <a:ext uri="{FF2B5EF4-FFF2-40B4-BE49-F238E27FC236}">
                <a16:creationId xmlns:a16="http://schemas.microsoft.com/office/drawing/2014/main" id="{D21FAB12-13C5-A8DD-D3F2-3F830E4B96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1148" y="5179147"/>
            <a:ext cx="676747" cy="1439388"/>
          </a:xfrm>
          <a:prstGeom prst="rect">
            <a:avLst/>
          </a:prstGeom>
        </p:spPr>
      </p:pic>
      <p:pic>
        <p:nvPicPr>
          <p:cNvPr id="47" name="Image 46" descr="Une image contenant texte, bleu vert, conception, motif&#10;&#10;Le contenu généré par l’IA peut être incorrect.">
            <a:extLst>
              <a:ext uri="{FF2B5EF4-FFF2-40B4-BE49-F238E27FC236}">
                <a16:creationId xmlns:a16="http://schemas.microsoft.com/office/drawing/2014/main" id="{A997C9B9-741B-44A3-D5BC-9084D7707A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3002" y="5179147"/>
            <a:ext cx="676747" cy="1439388"/>
          </a:xfrm>
          <a:prstGeom prst="rect">
            <a:avLst/>
          </a:prstGeom>
        </p:spPr>
      </p:pic>
      <p:pic>
        <p:nvPicPr>
          <p:cNvPr id="48" name="Image 47" descr="Une image contenant texte, bleu vert, conception, motif&#10;&#10;Le contenu généré par l’IA peut être incorrect.">
            <a:extLst>
              <a:ext uri="{FF2B5EF4-FFF2-40B4-BE49-F238E27FC236}">
                <a16:creationId xmlns:a16="http://schemas.microsoft.com/office/drawing/2014/main" id="{454768BC-5C69-61EC-F7A6-0CFBF2E4DE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154661" y="4060292"/>
            <a:ext cx="676747" cy="1439388"/>
          </a:xfrm>
          <a:prstGeom prst="rect">
            <a:avLst/>
          </a:prstGeom>
        </p:spPr>
      </p:pic>
      <p:pic>
        <p:nvPicPr>
          <p:cNvPr id="51" name="Image 50" descr="Une image contenant texte, capture d’écran, Rectangle, cercle&#10;&#10;Le contenu généré par l’IA peut être incorrect.">
            <a:extLst>
              <a:ext uri="{FF2B5EF4-FFF2-40B4-BE49-F238E27FC236}">
                <a16:creationId xmlns:a16="http://schemas.microsoft.com/office/drawing/2014/main" id="{7C8C9D5A-B8D2-1530-A873-7A98D176B7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1443" y="5142614"/>
            <a:ext cx="679221" cy="1391763"/>
          </a:xfrm>
          <a:prstGeom prst="rect">
            <a:avLst/>
          </a:prstGeom>
        </p:spPr>
      </p:pic>
      <p:pic>
        <p:nvPicPr>
          <p:cNvPr id="52" name="Image 51" descr="Une image contenant texte, capture d’écran, Rectangle, cercle&#10;&#10;Le contenu généré par l’IA peut être incorrect.">
            <a:extLst>
              <a:ext uri="{FF2B5EF4-FFF2-40B4-BE49-F238E27FC236}">
                <a16:creationId xmlns:a16="http://schemas.microsoft.com/office/drawing/2014/main" id="{9EC35B10-A320-7DF2-71F5-EFFB0703A1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9859" y="5142614"/>
            <a:ext cx="679221" cy="1391763"/>
          </a:xfrm>
          <a:prstGeom prst="rect">
            <a:avLst/>
          </a:prstGeom>
        </p:spPr>
      </p:pic>
      <p:pic>
        <p:nvPicPr>
          <p:cNvPr id="53" name="Image 52" descr="Une image contenant texte, capture d’écran, Rectangle, cercle&#10;&#10;Le contenu généré par l’IA peut être incorrect.">
            <a:extLst>
              <a:ext uri="{FF2B5EF4-FFF2-40B4-BE49-F238E27FC236}">
                <a16:creationId xmlns:a16="http://schemas.microsoft.com/office/drawing/2014/main" id="{EFA2206C-7DC0-3826-8813-87751D5017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31579" y="5166978"/>
            <a:ext cx="679221" cy="1391763"/>
          </a:xfrm>
          <a:prstGeom prst="rect">
            <a:avLst/>
          </a:prstGeom>
        </p:spPr>
      </p:pic>
      <p:pic>
        <p:nvPicPr>
          <p:cNvPr id="54" name="Image 53" descr="Une image contenant texte, capture d’écran, Rectangle, cercle&#10;&#10;Le contenu généré par l’IA peut être incorrect.">
            <a:extLst>
              <a:ext uri="{FF2B5EF4-FFF2-40B4-BE49-F238E27FC236}">
                <a16:creationId xmlns:a16="http://schemas.microsoft.com/office/drawing/2014/main" id="{9266CCD5-A24C-00DE-74E2-E8ED614B84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1223" y="3713144"/>
            <a:ext cx="679221" cy="1391763"/>
          </a:xfrm>
          <a:prstGeom prst="rect">
            <a:avLst/>
          </a:prstGeom>
        </p:spPr>
      </p:pic>
      <p:pic>
        <p:nvPicPr>
          <p:cNvPr id="56" name="Image 55" descr="Une image contenant texte, conception, motif&#10;&#10;Le contenu généré par l’IA peut être incorrect.">
            <a:extLst>
              <a:ext uri="{FF2B5EF4-FFF2-40B4-BE49-F238E27FC236}">
                <a16:creationId xmlns:a16="http://schemas.microsoft.com/office/drawing/2014/main" id="{59650F4F-7AA9-A641-74C4-F93A2AD341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79929" y="5232815"/>
            <a:ext cx="674698" cy="1406051"/>
          </a:xfrm>
          <a:prstGeom prst="rect">
            <a:avLst/>
          </a:prstGeom>
        </p:spPr>
      </p:pic>
      <p:pic>
        <p:nvPicPr>
          <p:cNvPr id="57" name="Image 56" descr="Une image contenant texte, conception, motif&#10;&#10;Le contenu généré par l’IA peut être incorrect.">
            <a:extLst>
              <a:ext uri="{FF2B5EF4-FFF2-40B4-BE49-F238E27FC236}">
                <a16:creationId xmlns:a16="http://schemas.microsoft.com/office/drawing/2014/main" id="{95A2FF23-15E9-BC29-8006-2B216275AF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4853" y="3698856"/>
            <a:ext cx="674698" cy="1406051"/>
          </a:xfrm>
          <a:prstGeom prst="rect">
            <a:avLst/>
          </a:prstGeom>
        </p:spPr>
      </p:pic>
      <p:pic>
        <p:nvPicPr>
          <p:cNvPr id="64" name="Image 63" descr="Une image contenant texte, capture d’écran, Rectangle, cercle&#10;&#10;Le contenu généré par l’IA peut être incorrect.">
            <a:extLst>
              <a:ext uri="{FF2B5EF4-FFF2-40B4-BE49-F238E27FC236}">
                <a16:creationId xmlns:a16="http://schemas.microsoft.com/office/drawing/2014/main" id="{44AD0A85-8D11-FF33-1F26-EE95B037A4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17614" y="3695996"/>
            <a:ext cx="679221" cy="1391763"/>
          </a:xfrm>
          <a:prstGeom prst="rect">
            <a:avLst/>
          </a:prstGeom>
        </p:spPr>
      </p:pic>
      <p:pic>
        <p:nvPicPr>
          <p:cNvPr id="65" name="Image 64" descr="Une image contenant texte, capture d’écran, Rectangle, cercle&#10;&#10;Le contenu généré par l’IA peut être incorrect.">
            <a:extLst>
              <a:ext uri="{FF2B5EF4-FFF2-40B4-BE49-F238E27FC236}">
                <a16:creationId xmlns:a16="http://schemas.microsoft.com/office/drawing/2014/main" id="{3D5EE370-BAB5-9B53-C0BE-2C37544526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75362" y="3726597"/>
            <a:ext cx="679221" cy="1391763"/>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2895600" y="3434190"/>
            <a:ext cx="74676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1" name="Image 20" descr="Une image contenant texte, capture d’écran, Rectangle, conception&#10;&#10;Le contenu généré par l’IA peut être incorrect.">
            <a:extLst>
              <a:ext uri="{FF2B5EF4-FFF2-40B4-BE49-F238E27FC236}">
                <a16:creationId xmlns:a16="http://schemas.microsoft.com/office/drawing/2014/main" id="{DC2264DA-4F4E-408F-39E6-DFBB965A7E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1468" y="5146078"/>
            <a:ext cx="691822" cy="1425101"/>
          </a:xfrm>
          <a:prstGeom prst="rect">
            <a:avLst/>
          </a:prstGeom>
        </p:spPr>
      </p:pic>
      <p:pic>
        <p:nvPicPr>
          <p:cNvPr id="28" name="Image 27" descr="Une image contenant texte, capture d’écran, Rectangle, conception&#10;&#10;Le contenu généré par l’IA peut être incorrect.">
            <a:extLst>
              <a:ext uri="{FF2B5EF4-FFF2-40B4-BE49-F238E27FC236}">
                <a16:creationId xmlns:a16="http://schemas.microsoft.com/office/drawing/2014/main" id="{FF6246A2-97FB-C13F-021C-D363C3FED8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9261" y="3754654"/>
            <a:ext cx="691822" cy="1425101"/>
          </a:xfrm>
          <a:prstGeom prst="rect">
            <a:avLst/>
          </a:prstGeom>
        </p:spPr>
      </p:pic>
      <p:pic>
        <p:nvPicPr>
          <p:cNvPr id="32" name="Image 31" descr="Une image contenant texte, bleu vert, conception, motif&#10;&#10;Le contenu généré par l’IA peut être incorrect.">
            <a:extLst>
              <a:ext uri="{FF2B5EF4-FFF2-40B4-BE49-F238E27FC236}">
                <a16:creationId xmlns:a16="http://schemas.microsoft.com/office/drawing/2014/main" id="{D17FA07B-B37C-16EC-6A91-20F142ED85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60881" y="5179755"/>
            <a:ext cx="676747" cy="1439388"/>
          </a:xfrm>
          <a:prstGeom prst="rect">
            <a:avLst/>
          </a:prstGeom>
        </p:spPr>
      </p:pic>
      <p:pic>
        <p:nvPicPr>
          <p:cNvPr id="33" name="Image 32" descr="Une image contenant texte, bleu vert, conception, motif&#10;&#10;Le contenu généré par l’IA peut être incorrect.">
            <a:extLst>
              <a:ext uri="{FF2B5EF4-FFF2-40B4-BE49-F238E27FC236}">
                <a16:creationId xmlns:a16="http://schemas.microsoft.com/office/drawing/2014/main" id="{C6CF1531-FC73-B0ED-0A69-3F712F471E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2143" y="5179755"/>
            <a:ext cx="676747" cy="1439388"/>
          </a:xfrm>
          <a:prstGeom prst="rect">
            <a:avLst/>
          </a:prstGeom>
        </p:spPr>
      </p:pic>
      <p:pic>
        <p:nvPicPr>
          <p:cNvPr id="35" name="Image 34" descr="Une image contenant texte, bleu vert, conception, motif&#10;&#10;Le contenu généré par l’IA peut être incorrect.">
            <a:extLst>
              <a:ext uri="{FF2B5EF4-FFF2-40B4-BE49-F238E27FC236}">
                <a16:creationId xmlns:a16="http://schemas.microsoft.com/office/drawing/2014/main" id="{6341FE87-B724-F883-92F1-7B8C7C45AC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1852" y="3765832"/>
            <a:ext cx="676747" cy="1439388"/>
          </a:xfrm>
          <a:prstGeom prst="rect">
            <a:avLst/>
          </a:prstGeom>
        </p:spPr>
      </p:pic>
      <p:pic>
        <p:nvPicPr>
          <p:cNvPr id="38" name="Image 37" descr="Une image contenant texte, capture d’écran, Rectangle, cercle&#10;&#10;Le contenu généré par l’IA peut être incorrect.">
            <a:extLst>
              <a:ext uri="{FF2B5EF4-FFF2-40B4-BE49-F238E27FC236}">
                <a16:creationId xmlns:a16="http://schemas.microsoft.com/office/drawing/2014/main" id="{2B52B377-26D0-142E-97CE-26E5EC44D1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02979" y="4763575"/>
            <a:ext cx="679221" cy="1391763"/>
          </a:xfrm>
          <a:prstGeom prst="rect">
            <a:avLst/>
          </a:prstGeom>
        </p:spPr>
      </p:pic>
      <p:pic>
        <p:nvPicPr>
          <p:cNvPr id="9" name="Image 8" descr="Une image contenant texte, conception, motif&#10;&#10;Le contenu généré par l’IA peut être incorrect.">
            <a:extLst>
              <a:ext uri="{FF2B5EF4-FFF2-40B4-BE49-F238E27FC236}">
                <a16:creationId xmlns:a16="http://schemas.microsoft.com/office/drawing/2014/main" id="{1D24FC74-A6B8-1FA9-16DB-265EC870DB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63889" y="4290043"/>
            <a:ext cx="674698" cy="1406051"/>
          </a:xfrm>
          <a:prstGeom prst="rect">
            <a:avLst/>
          </a:prstGeom>
        </p:spPr>
      </p:pic>
      <p:pic>
        <p:nvPicPr>
          <p:cNvPr id="2" name="Image 1" descr="Une image contenant texte, conception, motif&#10;&#10;Le contenu généré par l’IA peut être incorrect.">
            <a:extLst>
              <a:ext uri="{FF2B5EF4-FFF2-40B4-BE49-F238E27FC236}">
                <a16:creationId xmlns:a16="http://schemas.microsoft.com/office/drawing/2014/main" id="{649A8E4B-799D-5DD4-231E-3EA6ADDF63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01402" y="5166756"/>
            <a:ext cx="674698" cy="1406051"/>
          </a:xfrm>
          <a:prstGeom prst="rect">
            <a:avLst/>
          </a:prstGeom>
        </p:spPr>
      </p:pic>
      <p:pic>
        <p:nvPicPr>
          <p:cNvPr id="6" name="Image 5" descr="Une image contenant texte, conception, motif&#10;&#10;Le contenu généré par l’IA peut être incorrect.">
            <a:extLst>
              <a:ext uri="{FF2B5EF4-FFF2-40B4-BE49-F238E27FC236}">
                <a16:creationId xmlns:a16="http://schemas.microsoft.com/office/drawing/2014/main" id="{A69C783D-17CC-3097-2BE7-29473A6847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36326" y="3632797"/>
            <a:ext cx="674698" cy="1406051"/>
          </a:xfrm>
          <a:prstGeom prst="rect">
            <a:avLst/>
          </a:prstGeom>
        </p:spPr>
      </p:pic>
      <p:pic>
        <p:nvPicPr>
          <p:cNvPr id="10" name="Image 9" descr="Une image contenant texte, capture d’écran, Rectangle, conception&#10;&#10;Le contenu généré par l’IA peut être incorrect.">
            <a:extLst>
              <a:ext uri="{FF2B5EF4-FFF2-40B4-BE49-F238E27FC236}">
                <a16:creationId xmlns:a16="http://schemas.microsoft.com/office/drawing/2014/main" id="{969F66B2-AEF9-854C-6315-7313EEAF3E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3844" y="3751201"/>
            <a:ext cx="691822" cy="1425101"/>
          </a:xfrm>
          <a:prstGeom prst="rect">
            <a:avLst/>
          </a:prstGeom>
        </p:spPr>
      </p:pic>
      <p:pic>
        <p:nvPicPr>
          <p:cNvPr id="11" name="Image 10" descr="Une image contenant texte, capture d’écran, Rectangle, conception&#10;&#10;Le contenu généré par l’IA peut être incorrect.">
            <a:extLst>
              <a:ext uri="{FF2B5EF4-FFF2-40B4-BE49-F238E27FC236}">
                <a16:creationId xmlns:a16="http://schemas.microsoft.com/office/drawing/2014/main" id="{AE65B2A1-56A6-8B22-653E-768852EA18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6722" y="5143500"/>
            <a:ext cx="691822" cy="1425101"/>
          </a:xfrm>
          <a:prstGeom prst="rect">
            <a:avLst/>
          </a:prstGeom>
        </p:spPr>
      </p:pic>
      <p:pic>
        <p:nvPicPr>
          <p:cNvPr id="12" name="Image 11" descr="Une image contenant texte, capture d’écran, Rectangle, conception&#10;&#10;Le contenu généré par l’IA peut être incorrect.">
            <a:extLst>
              <a:ext uri="{FF2B5EF4-FFF2-40B4-BE49-F238E27FC236}">
                <a16:creationId xmlns:a16="http://schemas.microsoft.com/office/drawing/2014/main" id="{E30B45F8-71AC-62DB-8F7B-885C71D565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9532" y="5146078"/>
            <a:ext cx="691822" cy="1425101"/>
          </a:xfrm>
          <a:prstGeom prst="rect">
            <a:avLst/>
          </a:prstGeom>
        </p:spPr>
      </p:pic>
      <p:pic>
        <p:nvPicPr>
          <p:cNvPr id="14" name="Image 13" descr="Une image contenant texte, capture d’écran, Rectangle, conception&#10;&#10;Le contenu généré par l’IA peut être incorrect.">
            <a:extLst>
              <a:ext uri="{FF2B5EF4-FFF2-40B4-BE49-F238E27FC236}">
                <a16:creationId xmlns:a16="http://schemas.microsoft.com/office/drawing/2014/main" id="{CA234BB5-BC5B-79AA-6894-976D2DD8E7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7325" y="3754654"/>
            <a:ext cx="691822" cy="1425101"/>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2895600" y="3434190"/>
            <a:ext cx="74676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3631</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C009BEB6-E297-F5BA-A855-514DDA0C59A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9" name="Image 8" descr="Une image contenant texte, capture d’écran, Rectangle, conception&#10;&#10;Le contenu généré par l’IA peut être incorrect.">
            <a:extLst>
              <a:ext uri="{FF2B5EF4-FFF2-40B4-BE49-F238E27FC236}">
                <a16:creationId xmlns:a16="http://schemas.microsoft.com/office/drawing/2014/main" id="{DFB9C065-EA1E-9F8A-8F77-6A6461E07D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3807" y="5189179"/>
            <a:ext cx="691822" cy="1425101"/>
          </a:xfrm>
          <a:prstGeom prst="rect">
            <a:avLst/>
          </a:prstGeom>
        </p:spPr>
      </p:pic>
      <p:pic>
        <p:nvPicPr>
          <p:cNvPr id="21" name="Image 20" descr="Une image contenant texte, capture d’écran, Rectangle, conception&#10;&#10;Le contenu généré par l’IA peut être incorrect.">
            <a:extLst>
              <a:ext uri="{FF2B5EF4-FFF2-40B4-BE49-F238E27FC236}">
                <a16:creationId xmlns:a16="http://schemas.microsoft.com/office/drawing/2014/main" id="{BC24406D-8164-A4B6-54CA-05B07BEDE9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1600" y="3797755"/>
            <a:ext cx="691822" cy="1425101"/>
          </a:xfrm>
          <a:prstGeom prst="rect">
            <a:avLst/>
          </a:prstGeom>
        </p:spPr>
      </p:pic>
      <p:pic>
        <p:nvPicPr>
          <p:cNvPr id="28" name="Image 27" descr="Une image contenant texte, bleu vert, conception, motif&#10;&#10;Le contenu généré par l’IA peut être incorrect.">
            <a:extLst>
              <a:ext uri="{FF2B5EF4-FFF2-40B4-BE49-F238E27FC236}">
                <a16:creationId xmlns:a16="http://schemas.microsoft.com/office/drawing/2014/main" id="{920B416D-4469-66AD-3D7F-C5079AD91A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3220" y="5222856"/>
            <a:ext cx="676747" cy="1439388"/>
          </a:xfrm>
          <a:prstGeom prst="rect">
            <a:avLst/>
          </a:prstGeom>
        </p:spPr>
      </p:pic>
      <p:pic>
        <p:nvPicPr>
          <p:cNvPr id="30" name="Image 29" descr="Une image contenant texte, bleu vert, conception, motif&#10;&#10;Le contenu généré par l’IA peut être incorrect.">
            <a:extLst>
              <a:ext uri="{FF2B5EF4-FFF2-40B4-BE49-F238E27FC236}">
                <a16:creationId xmlns:a16="http://schemas.microsoft.com/office/drawing/2014/main" id="{7346091E-3303-70E2-3267-BFF422585F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64482" y="5222856"/>
            <a:ext cx="676747" cy="1439388"/>
          </a:xfrm>
          <a:prstGeom prst="rect">
            <a:avLst/>
          </a:prstGeom>
        </p:spPr>
      </p:pic>
      <p:pic>
        <p:nvPicPr>
          <p:cNvPr id="31" name="Image 30" descr="Une image contenant texte, bleu vert, conception, motif&#10;&#10;Le contenu généré par l’IA peut être incorrect.">
            <a:extLst>
              <a:ext uri="{FF2B5EF4-FFF2-40B4-BE49-F238E27FC236}">
                <a16:creationId xmlns:a16="http://schemas.microsoft.com/office/drawing/2014/main" id="{CC590F9C-A987-8BDB-29AA-9568CB4B7C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4191" y="3808933"/>
            <a:ext cx="676747" cy="1439388"/>
          </a:xfrm>
          <a:prstGeom prst="rect">
            <a:avLst/>
          </a:prstGeom>
        </p:spPr>
      </p:pic>
      <p:pic>
        <p:nvPicPr>
          <p:cNvPr id="32" name="Image 31" descr="Une image contenant texte, capture d’écran, Rectangle, cercle&#10;&#10;Le contenu généré par l’IA peut être incorrect.">
            <a:extLst>
              <a:ext uri="{FF2B5EF4-FFF2-40B4-BE49-F238E27FC236}">
                <a16:creationId xmlns:a16="http://schemas.microsoft.com/office/drawing/2014/main" id="{6012A9D6-3A4D-C8F6-AE60-4BD7BF52F3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45318" y="4806676"/>
            <a:ext cx="679221" cy="1391763"/>
          </a:xfrm>
          <a:prstGeom prst="rect">
            <a:avLst/>
          </a:prstGeom>
        </p:spPr>
      </p:pic>
      <p:pic>
        <p:nvPicPr>
          <p:cNvPr id="35" name="Image 34" descr="Une image contenant texte, conception, motif&#10;&#10;Le contenu généré par l’IA peut être incorrect.">
            <a:extLst>
              <a:ext uri="{FF2B5EF4-FFF2-40B4-BE49-F238E27FC236}">
                <a16:creationId xmlns:a16="http://schemas.microsoft.com/office/drawing/2014/main" id="{32753948-D1C1-D78A-89FA-323175B9F9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06228" y="4333144"/>
            <a:ext cx="674698" cy="1406051"/>
          </a:xfrm>
          <a:prstGeom prst="rect">
            <a:avLst/>
          </a:prstGeom>
        </p:spPr>
      </p:pic>
      <p:pic>
        <p:nvPicPr>
          <p:cNvPr id="36" name="Image 35" descr="Une image contenant texte, conception, motif&#10;&#10;Le contenu généré par l’IA peut être incorrect.">
            <a:extLst>
              <a:ext uri="{FF2B5EF4-FFF2-40B4-BE49-F238E27FC236}">
                <a16:creationId xmlns:a16="http://schemas.microsoft.com/office/drawing/2014/main" id="{7DC206A0-4979-4E71-1974-1EA52BE2C5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43741" y="5209857"/>
            <a:ext cx="674698" cy="1406051"/>
          </a:xfrm>
          <a:prstGeom prst="rect">
            <a:avLst/>
          </a:prstGeom>
        </p:spPr>
      </p:pic>
      <p:pic>
        <p:nvPicPr>
          <p:cNvPr id="37" name="Image 36" descr="Une image contenant texte, conception, motif&#10;&#10;Le contenu généré par l’IA peut être incorrect.">
            <a:extLst>
              <a:ext uri="{FF2B5EF4-FFF2-40B4-BE49-F238E27FC236}">
                <a16:creationId xmlns:a16="http://schemas.microsoft.com/office/drawing/2014/main" id="{3B497E31-E286-EC08-0193-4E7178AF8A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8665" y="3675898"/>
            <a:ext cx="674698" cy="1406051"/>
          </a:xfrm>
          <a:prstGeom prst="rect">
            <a:avLst/>
          </a:prstGeom>
        </p:spPr>
      </p:pic>
      <p:pic>
        <p:nvPicPr>
          <p:cNvPr id="38" name="Image 37" descr="Une image contenant texte, capture d’écran, Rectangle, conception&#10;&#10;Le contenu généré par l’IA peut être incorrect.">
            <a:extLst>
              <a:ext uri="{FF2B5EF4-FFF2-40B4-BE49-F238E27FC236}">
                <a16:creationId xmlns:a16="http://schemas.microsoft.com/office/drawing/2014/main" id="{B34E33B8-8600-8063-2A27-934BB98C64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6183" y="3794302"/>
            <a:ext cx="691822" cy="1425101"/>
          </a:xfrm>
          <a:prstGeom prst="rect">
            <a:avLst/>
          </a:prstGeom>
        </p:spPr>
      </p:pic>
      <p:pic>
        <p:nvPicPr>
          <p:cNvPr id="39" name="Image 38" descr="Une image contenant texte, capture d’écran, Rectangle, conception&#10;&#10;Le contenu généré par l’IA peut être incorrect.">
            <a:extLst>
              <a:ext uri="{FF2B5EF4-FFF2-40B4-BE49-F238E27FC236}">
                <a16:creationId xmlns:a16="http://schemas.microsoft.com/office/drawing/2014/main" id="{A601EE39-6EF1-AD9A-0A17-ED3DEB2447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9061" y="5186601"/>
            <a:ext cx="691822" cy="1425101"/>
          </a:xfrm>
          <a:prstGeom prst="rect">
            <a:avLst/>
          </a:prstGeom>
        </p:spPr>
      </p:pic>
      <p:pic>
        <p:nvPicPr>
          <p:cNvPr id="40" name="Image 39" descr="Une image contenant texte, capture d’écran, Rectangle, conception&#10;&#10;Le contenu généré par l’IA peut être incorrect.">
            <a:extLst>
              <a:ext uri="{FF2B5EF4-FFF2-40B4-BE49-F238E27FC236}">
                <a16:creationId xmlns:a16="http://schemas.microsoft.com/office/drawing/2014/main" id="{DA7A2FD3-8D79-A7C6-9708-6A136DDD11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1871" y="5189179"/>
            <a:ext cx="691822" cy="1425101"/>
          </a:xfrm>
          <a:prstGeom prst="rect">
            <a:avLst/>
          </a:prstGeom>
        </p:spPr>
      </p:pic>
      <p:pic>
        <p:nvPicPr>
          <p:cNvPr id="41" name="Image 40" descr="Une image contenant texte, capture d’écran, Rectangle, conception&#10;&#10;Le contenu généré par l’IA peut être incorrect.">
            <a:extLst>
              <a:ext uri="{FF2B5EF4-FFF2-40B4-BE49-F238E27FC236}">
                <a16:creationId xmlns:a16="http://schemas.microsoft.com/office/drawing/2014/main" id="{510B448A-5412-609A-8D77-623BD2E07E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9664" y="3797755"/>
            <a:ext cx="691822" cy="1425101"/>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17 درهما لكل واحد من ثلاثة تلاميذ يتم اختيارهم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منكم أن تعيدوا لي 14 درهما من النقود التي أعطيتكم مسبقا.</a:t>
            </a:r>
            <a:r>
              <a:rPr lang="ar-SA" sz="3200" dirty="0">
                <a:solidFill>
                  <a:prstClr val="white">
                    <a:lumMod val="65000"/>
                  </a:prstClr>
                </a:solidFill>
                <a:latin typeface="Microsoft Uighur" panose="02000000000000000000" pitchFamily="2" charset="-78"/>
                <a:cs typeface="Microsoft Uighur" panose="02000000000000000000" pitchFamily="2" charset="-78"/>
              </a:rPr>
              <a:t>  كم </a:t>
            </a:r>
            <a:r>
              <a:rPr lang="ar-MA" sz="3200" dirty="0">
                <a:solidFill>
                  <a:prstClr val="white">
                    <a:lumMod val="65000"/>
                  </a:prstClr>
                </a:solidFill>
                <a:latin typeface="Microsoft Uighur" panose="02000000000000000000" pitchFamily="2" charset="-78"/>
                <a:cs typeface="Microsoft Uighur" panose="02000000000000000000" pitchFamily="2" charset="-78"/>
              </a:rPr>
              <a:t>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 أصبح </a:t>
            </a:r>
            <a:r>
              <a:rPr lang="ar-MA" sz="3200" dirty="0">
                <a:solidFill>
                  <a:prstClr val="white">
                    <a:lumMod val="65000"/>
                  </a:prstClr>
                </a:solidFill>
                <a:latin typeface="Microsoft Uighur" panose="02000000000000000000" pitchFamily="2" charset="-78"/>
                <a:cs typeface="Microsoft Uighur" panose="02000000000000000000" pitchFamily="2" charset="-78"/>
              </a:rPr>
              <a:t>لدي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8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8385677" y="7127143"/>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8186867" y="4440964"/>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7049397" y="7158650"/>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768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91306-7C16-B50F-6F36-AB8A83D78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1543D1-DF2C-0298-4BDC-33B1EB246496}"/>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31EBBF4-BD36-7987-F58D-D3FA7E8FA259}"/>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95F34C5-7DA3-BB0B-87CF-731B73EADA08}"/>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39EB49-7643-2516-6407-F2A2A6B61BE7}"/>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6186E14-F5CC-6671-5DF9-EC171B00ECA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FEE48CF-02A0-1A8F-2988-185EF8A2659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62FC03E5-DB9F-6E44-7C74-4BCFBB9E017D}"/>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ACBF0113-0C6E-0F1B-6F5D-2F2882787B54}"/>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0" name="ZoneTexte 9">
            <a:extLst>
              <a:ext uri="{FF2B5EF4-FFF2-40B4-BE49-F238E27FC236}">
                <a16:creationId xmlns:a16="http://schemas.microsoft.com/office/drawing/2014/main" id="{7DC330F2-3B10-9562-1BD2-462C7335453E}"/>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12" name="ZoneTexte 11">
            <a:extLst>
              <a:ext uri="{FF2B5EF4-FFF2-40B4-BE49-F238E27FC236}">
                <a16:creationId xmlns:a16="http://schemas.microsoft.com/office/drawing/2014/main" id="{08DAFE73-8655-D13B-8427-1E24ADAEC3E4}"/>
              </a:ext>
            </a:extLst>
          </p:cNvPr>
          <p:cNvSpPr txBox="1"/>
          <p:nvPr/>
        </p:nvSpPr>
        <p:spPr>
          <a:xfrm>
            <a:off x="8186867" y="7124700"/>
            <a:ext cx="1011772" cy="1323439"/>
          </a:xfrm>
          <a:prstGeom prst="rect">
            <a:avLst/>
          </a:prstGeom>
          <a:noFill/>
        </p:spPr>
        <p:txBody>
          <a:bodyPr wrap="square" rtlCol="0">
            <a:spAutoFit/>
          </a:bodyPr>
          <a:lstStyle/>
          <a:p>
            <a:r>
              <a:rPr lang="ar-MA" sz="8000" b="1" dirty="0"/>
              <a:t>5</a:t>
            </a:r>
            <a:endParaRPr lang="fr-FR" sz="8000" b="1" dirty="0"/>
          </a:p>
        </p:txBody>
      </p:sp>
      <p:sp>
        <p:nvSpPr>
          <p:cNvPr id="14" name="ZoneTexte 13">
            <a:extLst>
              <a:ext uri="{FF2B5EF4-FFF2-40B4-BE49-F238E27FC236}">
                <a16:creationId xmlns:a16="http://schemas.microsoft.com/office/drawing/2014/main" id="{44975745-DB58-6EB1-746F-1F12AD535B99}"/>
              </a:ext>
            </a:extLst>
          </p:cNvPr>
          <p:cNvSpPr txBox="1"/>
          <p:nvPr/>
        </p:nvSpPr>
        <p:spPr>
          <a:xfrm>
            <a:off x="8186867" y="4440964"/>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18" name="ZoneTexte 17">
            <a:extLst>
              <a:ext uri="{FF2B5EF4-FFF2-40B4-BE49-F238E27FC236}">
                <a16:creationId xmlns:a16="http://schemas.microsoft.com/office/drawing/2014/main" id="{5F243290-40B0-8C0C-F6D0-A7230D43A851}"/>
              </a:ext>
            </a:extLst>
          </p:cNvPr>
          <p:cNvSpPr txBox="1"/>
          <p:nvPr/>
        </p:nvSpPr>
        <p:spPr>
          <a:xfrm>
            <a:off x="9578696" y="7124700"/>
            <a:ext cx="1011772" cy="1323439"/>
          </a:xfrm>
          <a:prstGeom prst="rect">
            <a:avLst/>
          </a:prstGeom>
          <a:noFill/>
        </p:spPr>
        <p:txBody>
          <a:bodyPr wrap="square" rtlCol="0">
            <a:spAutoFit/>
          </a:bodyPr>
          <a:lstStyle/>
          <a:p>
            <a:r>
              <a:rPr lang="ar-MA" sz="8000" b="1" dirty="0"/>
              <a:t>4</a:t>
            </a:r>
            <a:endParaRPr lang="fr-FR" sz="8000" b="1" dirty="0"/>
          </a:p>
        </p:txBody>
      </p:sp>
      <p:cxnSp>
        <p:nvCxnSpPr>
          <p:cNvPr id="21" name="Connecteur droit 20">
            <a:extLst>
              <a:ext uri="{FF2B5EF4-FFF2-40B4-BE49-F238E27FC236}">
                <a16:creationId xmlns:a16="http://schemas.microsoft.com/office/drawing/2014/main" id="{630E5F39-AC5C-39A5-CF95-E3DE59BEB4BF}"/>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7D877C3C-629D-5B8B-08E7-49233013B2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9" name="ZoneTexte 8">
            <a:extLst>
              <a:ext uri="{FF2B5EF4-FFF2-40B4-BE49-F238E27FC236}">
                <a16:creationId xmlns:a16="http://schemas.microsoft.com/office/drawing/2014/main" id="{61B4AD69-B009-BACD-4461-A41D09567A00}"/>
              </a:ext>
            </a:extLst>
          </p:cNvPr>
          <p:cNvSpPr txBox="1"/>
          <p:nvPr/>
        </p:nvSpPr>
        <p:spPr>
          <a:xfrm>
            <a:off x="8043075" y="4138518"/>
            <a:ext cx="600036" cy="646331"/>
          </a:xfrm>
          <a:prstGeom prst="rect">
            <a:avLst/>
          </a:prstGeom>
          <a:noFill/>
        </p:spPr>
        <p:txBody>
          <a:bodyPr wrap="square" rtlCol="0">
            <a:spAutoFit/>
          </a:bodyPr>
          <a:lstStyle/>
          <a:p>
            <a:r>
              <a:rPr lang="ar-MA" sz="3600" b="1" dirty="0"/>
              <a:t>1</a:t>
            </a:r>
            <a:endParaRPr lang="fr-FR" sz="2400" b="1" dirty="0"/>
          </a:p>
        </p:txBody>
      </p:sp>
      <p:cxnSp>
        <p:nvCxnSpPr>
          <p:cNvPr id="11" name="Connecteur droit avec flèche 10">
            <a:extLst>
              <a:ext uri="{FF2B5EF4-FFF2-40B4-BE49-F238E27FC236}">
                <a16:creationId xmlns:a16="http://schemas.microsoft.com/office/drawing/2014/main" id="{C7B311B4-7784-BE73-4FC2-56D39421EFBA}"/>
              </a:ext>
            </a:extLst>
          </p:cNvPr>
          <p:cNvCxnSpPr/>
          <p:nvPr/>
        </p:nvCxnSpPr>
        <p:spPr>
          <a:xfrm flipV="1">
            <a:off x="9906000" y="5372100"/>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5694124-C7BE-6BDC-A9A6-6F7033D9D955}"/>
              </a:ext>
            </a:extLst>
          </p:cNvPr>
          <p:cNvCxnSpPr>
            <a:cxnSpLocks/>
          </p:cNvCxnSpPr>
          <p:nvPr/>
        </p:nvCxnSpPr>
        <p:spPr>
          <a:xfrm flipH="1" flipV="1">
            <a:off x="8921353" y="5524500"/>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925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87698-64CA-9DBB-55A7-639FAC8966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B88A6F4-9EE3-9246-2062-6D99C48F62CB}"/>
              </a:ext>
            </a:extLst>
          </p:cNvPr>
          <p:cNvSpPr/>
          <p:nvPr/>
        </p:nvSpPr>
        <p:spPr>
          <a:xfrm>
            <a:off x="-1" y="2040420"/>
            <a:ext cx="13716001" cy="8246579"/>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8FE65FC-E0CE-4E93-3F3A-FBDA62D36F22}"/>
              </a:ext>
            </a:extLst>
          </p:cNvPr>
          <p:cNvSpPr/>
          <p:nvPr/>
        </p:nvSpPr>
        <p:spPr>
          <a:xfrm>
            <a:off x="275854" y="2123575"/>
            <a:ext cx="13164293" cy="78205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22F3FF7-D63D-33C5-2071-0CF95ABDF67A}"/>
              </a:ext>
            </a:extLst>
          </p:cNvPr>
          <p:cNvSpPr/>
          <p:nvPr/>
        </p:nvSpPr>
        <p:spPr>
          <a:xfrm>
            <a:off x="-1" y="796747"/>
            <a:ext cx="13716001" cy="124367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EB6576B-23D7-8A38-3E4A-302AEBB505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AED4758-942A-474B-B5E2-B73B73E2A7E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5591429-F657-68AE-6EB7-A140A97EE7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B97E77E-8241-F757-7C28-F07F57E05773}"/>
              </a:ext>
            </a:extLst>
          </p:cNvPr>
          <p:cNvSpPr txBox="1"/>
          <p:nvPr/>
        </p:nvSpPr>
        <p:spPr>
          <a:xfrm>
            <a:off x="6476999" y="3209318"/>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5A9D386-4DEE-A3A8-AFD4-EFE799EDF384}"/>
              </a:ext>
            </a:extLst>
          </p:cNvPr>
          <p:cNvSpPr txBox="1"/>
          <p:nvPr/>
        </p:nvSpPr>
        <p:spPr>
          <a:xfrm>
            <a:off x="9578696" y="221863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5ED4336E-AB6F-957C-B219-91788151EE28}"/>
              </a:ext>
            </a:extLst>
          </p:cNvPr>
          <p:cNvSpPr txBox="1"/>
          <p:nvPr/>
        </p:nvSpPr>
        <p:spPr>
          <a:xfrm>
            <a:off x="9580028" y="337989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495E0E4B-35BD-7D49-5A15-6677DC5EA704}"/>
              </a:ext>
            </a:extLst>
          </p:cNvPr>
          <p:cNvSpPr txBox="1"/>
          <p:nvPr/>
        </p:nvSpPr>
        <p:spPr>
          <a:xfrm>
            <a:off x="8385677" y="493155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95FCB4B6-DD1B-F773-B5D4-EB21F8205F0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5F72C5CE-C234-D87B-170A-A0D1E92D7EA5}"/>
              </a:ext>
            </a:extLst>
          </p:cNvPr>
          <p:cNvSpPr txBox="1"/>
          <p:nvPr/>
        </p:nvSpPr>
        <p:spPr>
          <a:xfrm>
            <a:off x="8186867" y="22453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97B2"/>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srgbClr val="0097B2"/>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B250B76D-E385-9BF9-23A8-21610202A309}"/>
              </a:ext>
            </a:extLst>
          </p:cNvPr>
          <p:cNvSpPr txBox="1"/>
          <p:nvPr/>
        </p:nvSpPr>
        <p:spPr>
          <a:xfrm>
            <a:off x="7049397" y="49630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1322CA4C-7F06-A274-255F-7FE64C238BE5}"/>
              </a:ext>
            </a:extLst>
          </p:cNvPr>
          <p:cNvSpPr txBox="1"/>
          <p:nvPr/>
        </p:nvSpPr>
        <p:spPr>
          <a:xfrm>
            <a:off x="9677400" y="492911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1" name="Connecteur droit 20">
            <a:extLst>
              <a:ext uri="{FF2B5EF4-FFF2-40B4-BE49-F238E27FC236}">
                <a16:creationId xmlns:a16="http://schemas.microsoft.com/office/drawing/2014/main" id="{A78CAAAF-EF3D-61CD-F6D9-97B58E186E7C}"/>
              </a:ext>
            </a:extLst>
          </p:cNvPr>
          <p:cNvCxnSpPr>
            <a:cxnSpLocks/>
          </p:cNvCxnSpPr>
          <p:nvPr/>
        </p:nvCxnSpPr>
        <p:spPr>
          <a:xfrm flipH="1">
            <a:off x="7772400" y="4734036"/>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620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F3C76-6CF6-2290-93FE-13E74A959A3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B4D8B2-389D-203A-DDC4-EC67B41B947A}"/>
              </a:ext>
            </a:extLst>
          </p:cNvPr>
          <p:cNvSpPr/>
          <p:nvPr/>
        </p:nvSpPr>
        <p:spPr>
          <a:xfrm>
            <a:off x="-1" y="2040420"/>
            <a:ext cx="13716001" cy="8246579"/>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8EA711A-88CD-3E5A-D4DF-1A2E9001D52B}"/>
              </a:ext>
            </a:extLst>
          </p:cNvPr>
          <p:cNvSpPr/>
          <p:nvPr/>
        </p:nvSpPr>
        <p:spPr>
          <a:xfrm>
            <a:off x="275854" y="2123575"/>
            <a:ext cx="13164293" cy="78205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F584C68-366D-4DC7-25A9-FF3E1241BFC8}"/>
              </a:ext>
            </a:extLst>
          </p:cNvPr>
          <p:cNvSpPr/>
          <p:nvPr/>
        </p:nvSpPr>
        <p:spPr>
          <a:xfrm>
            <a:off x="-1" y="796747"/>
            <a:ext cx="13716001" cy="124367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861B7DC-2A57-40B6-AC49-87AE649CFB6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683A654-2838-0FCD-1767-47AB770F550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CAD974-85BD-6839-26C2-431D123012C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51D944B-1608-6BC3-DD9D-76FA5460841F}"/>
              </a:ext>
            </a:extLst>
          </p:cNvPr>
          <p:cNvSpPr txBox="1"/>
          <p:nvPr/>
        </p:nvSpPr>
        <p:spPr>
          <a:xfrm>
            <a:off x="5181600" y="4428518"/>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1C8E4D1-491A-9857-EA51-75036B7D27BD}"/>
              </a:ext>
            </a:extLst>
          </p:cNvPr>
          <p:cNvSpPr txBox="1"/>
          <p:nvPr/>
        </p:nvSpPr>
        <p:spPr>
          <a:xfrm>
            <a:off x="8283297" y="343783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2329CDA2-0CE0-4D72-E0C0-70B8157B2D1F}"/>
              </a:ext>
            </a:extLst>
          </p:cNvPr>
          <p:cNvSpPr txBox="1"/>
          <p:nvPr/>
        </p:nvSpPr>
        <p:spPr>
          <a:xfrm>
            <a:off x="8284629" y="459909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5267B619-5B07-1709-0181-ED616E871184}"/>
              </a:ext>
            </a:extLst>
          </p:cNvPr>
          <p:cNvSpPr txBox="1"/>
          <p:nvPr/>
        </p:nvSpPr>
        <p:spPr>
          <a:xfrm>
            <a:off x="7090278" y="615075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2871C136-A488-EC1B-DD7D-E6C526007833}"/>
              </a:ext>
            </a:extLst>
          </p:cNvPr>
          <p:cNvSpPr txBox="1"/>
          <p:nvPr/>
        </p:nvSpPr>
        <p:spPr>
          <a:xfrm>
            <a:off x="6891468" y="34645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97B2"/>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srgbClr val="0097B2"/>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DE16D2DB-50B5-F2F0-2336-58FFA63011B7}"/>
              </a:ext>
            </a:extLst>
          </p:cNvPr>
          <p:cNvSpPr txBox="1"/>
          <p:nvPr/>
        </p:nvSpPr>
        <p:spPr>
          <a:xfrm>
            <a:off x="5753998" y="6182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0C851710-B10F-A8E8-2104-3C3AB1D238AB}"/>
              </a:ext>
            </a:extLst>
          </p:cNvPr>
          <p:cNvSpPr txBox="1"/>
          <p:nvPr/>
        </p:nvSpPr>
        <p:spPr>
          <a:xfrm>
            <a:off x="8382001" y="614831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1" name="Connecteur droit 20">
            <a:extLst>
              <a:ext uri="{FF2B5EF4-FFF2-40B4-BE49-F238E27FC236}">
                <a16:creationId xmlns:a16="http://schemas.microsoft.com/office/drawing/2014/main" id="{8C7F50E2-AE93-808D-9C60-57414A431C8F}"/>
              </a:ext>
            </a:extLst>
          </p:cNvPr>
          <p:cNvCxnSpPr>
            <a:cxnSpLocks/>
          </p:cNvCxnSpPr>
          <p:nvPr/>
        </p:nvCxnSpPr>
        <p:spPr>
          <a:xfrm flipH="1">
            <a:off x="6477001" y="5953236"/>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5775D449-3D42-E012-5F6A-0E15FA536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045102"/>
            <a:ext cx="1148959" cy="821798"/>
          </a:xfrm>
          <a:prstGeom prst="rect">
            <a:avLst/>
          </a:prstGeom>
        </p:spPr>
      </p:pic>
      <p:sp>
        <p:nvSpPr>
          <p:cNvPr id="9" name="ZoneTexte 8">
            <a:extLst>
              <a:ext uri="{FF2B5EF4-FFF2-40B4-BE49-F238E27FC236}">
                <a16:creationId xmlns:a16="http://schemas.microsoft.com/office/drawing/2014/main" id="{E153B3C9-4E0B-D1AD-4427-6A2DAFF0DCF7}"/>
              </a:ext>
            </a:extLst>
          </p:cNvPr>
          <p:cNvSpPr txBox="1"/>
          <p:nvPr/>
        </p:nvSpPr>
        <p:spPr>
          <a:xfrm>
            <a:off x="6735291" y="3087385"/>
            <a:ext cx="600036" cy="646331"/>
          </a:xfrm>
          <a:prstGeom prst="rect">
            <a:avLst/>
          </a:prstGeom>
          <a:noFill/>
        </p:spPr>
        <p:txBody>
          <a:bodyPr wrap="square" rtlCol="0">
            <a:spAutoFit/>
          </a:bodyPr>
          <a:lstStyle/>
          <a:p>
            <a:r>
              <a:rPr lang="ar-MA" sz="3600" b="1" dirty="0"/>
              <a:t>1</a:t>
            </a:r>
            <a:endParaRPr lang="fr-FR" sz="2400" b="1" dirty="0"/>
          </a:p>
        </p:txBody>
      </p:sp>
    </p:spTree>
    <p:extLst>
      <p:ext uri="{BB962C8B-B14F-4D97-AF65-F5344CB8AC3E}">
        <p14:creationId xmlns:p14="http://schemas.microsoft.com/office/powerpoint/2010/main" val="1532927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وحدات العامل الأول (ولا أنسى الاحتفاظ)؛</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عشرات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1054960" y="7867961"/>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8140125"/>
            <a:ext cx="9526617" cy="584775"/>
          </a:xfrm>
          <a:prstGeom prst="rect">
            <a:avLst/>
          </a:prstGeom>
          <a:noFill/>
        </p:spPr>
        <p:txBody>
          <a:bodyPr wrap="square" rtlCol="0">
            <a:spAutoFit/>
          </a:bodyPr>
          <a:lstStyle/>
          <a:p>
            <a:pPr algn="r" rtl="1"/>
            <a:r>
              <a:rPr lang="ar-MA" sz="3200" dirty="0" err="1">
                <a:latin typeface="Microsoft Uighur" panose="02000000000000000000" pitchFamily="2" charset="-78"/>
                <a:cs typeface="Microsoft Uighur" panose="02000000000000000000" pitchFamily="2" charset="-78"/>
              </a:rPr>
              <a:t>أقرأالنتيجة</a:t>
            </a:r>
            <a:r>
              <a:rPr lang="ar-MA" sz="3200" dirty="0">
                <a:latin typeface="Microsoft Uighur" panose="02000000000000000000" pitchFamily="2" charset="-78"/>
                <a:cs typeface="Microsoft Uighur" panose="02000000000000000000" pitchFamily="2" charset="-78"/>
              </a:rPr>
              <a:t> (الجداء).</a:t>
            </a:r>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2458844" y="4119717"/>
            <a:ext cx="8798307"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1246495"/>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مثلا : عدد شخصيات المسالة؟ عدد خشيبات كل واحد؟ من لديه أكبر عدد من الخشيبات؟ من أعطى  الخشيبات؟ لمن؟</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تابعوا معي سنتعرف على 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116219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شراء 3 مجموعات قصصية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ثمن المجموعة الواحدة 87 درهما</a:t>
            </a:r>
            <a:endParaRPr lang="ar-SA" sz="4800" b="1" dirty="0">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24042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بعد التعرف على المعلومات الواردة في المسألة سنحاول أن نحدد ما المطلوب منا في هذه المسألة.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5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21263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2667000" y="4926897"/>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النقود</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(رقمان في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حساب الثمن الذي أدته حفصة للكتبي</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256911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في المر</a:t>
            </a:r>
            <a:r>
              <a:rPr lang="ar-MA" sz="3200" dirty="0">
                <a:solidFill>
                  <a:prstClr val="white">
                    <a:lumMod val="65000"/>
                  </a:prstClr>
                </a:solidFill>
                <a:latin typeface="Microsoft Uighur" panose="02000000000000000000" pitchFamily="2" charset="-78"/>
                <a:cs typeface="Microsoft Uighur" panose="02000000000000000000" pitchFamily="2" charset="-78"/>
              </a:rPr>
              <a:t>ح</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الأخيرة سنحدد ماذا علينا أن نفعل بالضبط لإيجاد المطلوب.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72242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66563" y="4019736"/>
            <a:ext cx="6062835" cy="2308324"/>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شراء 3 مجموعات قصصية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ثمن الواحدة 87 درهما</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الثمن الذي أدته للكتبي؟</a:t>
            </a:r>
            <a:endParaRPr lang="fr-FR"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620018" y="6270728"/>
            <a:ext cx="6009382" cy="1938992"/>
          </a:xfrm>
          <a:prstGeom prst="rect">
            <a:avLst/>
          </a:prstGeom>
          <a:noFill/>
        </p:spPr>
        <p:txBody>
          <a:bodyPr wrap="square" rtlCol="0">
            <a:spAutoFit/>
          </a:bodyPr>
          <a:lstStyle/>
          <a:p>
            <a:pPr algn="r" rtl="1"/>
            <a:r>
              <a:rPr lang="ar-SA" sz="6000" dirty="0">
                <a:solidFill>
                  <a:srgbClr val="C00000"/>
                </a:solidFill>
                <a:latin typeface="Microsoft Uighur" panose="02000000000000000000" pitchFamily="2" charset="-78"/>
                <a:cs typeface="Microsoft Uighur" panose="02000000000000000000" pitchFamily="2" charset="-78"/>
              </a:rPr>
              <a:t>عليّ أن أقوم بعملية </a:t>
            </a:r>
            <a:r>
              <a:rPr lang="ar-MA" sz="6000" dirty="0">
                <a:solidFill>
                  <a:srgbClr val="C00000"/>
                </a:solidFill>
                <a:latin typeface="Microsoft Uighur" panose="02000000000000000000" pitchFamily="2" charset="-78"/>
                <a:cs typeface="Microsoft Uighur" panose="02000000000000000000" pitchFamily="2" charset="-78"/>
              </a:rPr>
              <a:t>الضرب</a:t>
            </a:r>
            <a:r>
              <a:rPr lang="ar-SA" sz="6000" dirty="0">
                <a:solidFill>
                  <a:srgbClr val="C00000"/>
                </a:solidFill>
                <a:latin typeface="Microsoft Uighur" panose="02000000000000000000" pitchFamily="2" charset="-78"/>
                <a:cs typeface="Microsoft Uighur" panose="02000000000000000000" pitchFamily="2" charset="-78"/>
              </a:rPr>
              <a:t>.</a:t>
            </a:r>
            <a:endParaRPr lang="ar-MA" sz="6000" dirty="0">
              <a:solidFill>
                <a:srgbClr val="C00000"/>
              </a:solidFill>
              <a:latin typeface="Microsoft Uighur" panose="02000000000000000000" pitchFamily="2" charset="-78"/>
              <a:cs typeface="Microsoft Uighur" panose="02000000000000000000" pitchFamily="2" charset="-78"/>
            </a:endParaRPr>
          </a:p>
          <a:p>
            <a:pPr algn="r" rtl="1"/>
            <a:r>
              <a:rPr lang="ar-MA" sz="6000" dirty="0">
                <a:solidFill>
                  <a:srgbClr val="C00000"/>
                </a:solidFill>
                <a:latin typeface="Microsoft Uighur" panose="02000000000000000000" pitchFamily="2" charset="-78"/>
                <a:cs typeface="Microsoft Uighur" panose="02000000000000000000" pitchFamily="2" charset="-78"/>
              </a:rPr>
              <a:t>لإيجاد الثمن الذي أدته للكتبي.</a:t>
            </a:r>
            <a:endParaRPr lang="ar-SA" sz="60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المجموعات التي تم شراؤها</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ثمن المجموعة الواحدة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algn="ctr" defTabSz="914400" rtl="1" eaLnBrk="1" latinLnBrk="0" hangingPunct="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r>
              <a:rPr lang="ar-SA" sz="6600" dirty="0">
                <a:solidFill>
                  <a:schemeClr val="tx1"/>
                </a:solidFill>
                <a:latin typeface="Microsoft Uighur" panose="02000000000000000000" pitchFamily="2" charset="-78"/>
                <a:cs typeface="Microsoft Uighur" panose="02000000000000000000" pitchFamily="2" charset="-78"/>
              </a:rPr>
              <a:t>؟</a:t>
            </a:r>
            <a:endParaRPr lang="ar-MA" sz="66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706193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ثمن المجموعة الواحدة في عدد المجموعات التي تم شراؤها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3</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87</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650792" y="4838700"/>
            <a:ext cx="3379407"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ما هو الثمن الذي أدته للكتبي</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675472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4000" dirty="0">
                <a:solidFill>
                  <a:schemeClr val="tx1"/>
                </a:solidFill>
                <a:latin typeface="Microsoft Uighur" panose="02000000000000000000" pitchFamily="2" charset="-78"/>
                <a:cs typeface="Microsoft Uighur" panose="02000000000000000000" pitchFamily="2" charset="-78"/>
              </a:rPr>
              <a:t>ما هو</a:t>
            </a:r>
            <a:r>
              <a:rPr lang="fr-FR" sz="4000" dirty="0">
                <a:solidFill>
                  <a:schemeClr val="tx1"/>
                </a:solidFill>
                <a:latin typeface="Microsoft Uighur" panose="02000000000000000000" pitchFamily="2" charset="-78"/>
                <a:cs typeface="Microsoft Uighur" panose="02000000000000000000" pitchFamily="2" charset="-78"/>
              </a:rPr>
              <a:t> </a:t>
            </a:r>
            <a:r>
              <a:rPr lang="ar-MA" sz="4000" dirty="0">
                <a:solidFill>
                  <a:schemeClr val="tx1"/>
                </a:solidFill>
                <a:latin typeface="Microsoft Uighur" panose="02000000000000000000" pitchFamily="2" charset="-78"/>
                <a:cs typeface="Microsoft Uighur" panose="02000000000000000000" pitchFamily="2" charset="-78"/>
              </a:rPr>
              <a:t>الثمن الذي أدته للكتبي</a:t>
            </a:r>
            <a:r>
              <a:rPr lang="ar-SA" sz="4000" dirty="0">
                <a:solidFill>
                  <a:schemeClr val="tx1"/>
                </a:solidFill>
                <a:latin typeface="Microsoft Uighur" panose="02000000000000000000" pitchFamily="2" charset="-78"/>
                <a:cs typeface="Microsoft Uighur" panose="02000000000000000000" pitchFamily="2" charset="-78"/>
              </a:rPr>
              <a:t>؟</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الثمن الذي أدته حفصة للكتبي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87×3=261</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اشترت حفصة 3 مجموعات قصصية، ثمن الواحدة 87 درهما.</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الثمن الذي أدته للكتبي؟</a:t>
            </a:r>
          </a:p>
        </p:txBody>
      </p:sp>
    </p:spTree>
    <p:extLst>
      <p:ext uri="{BB962C8B-B14F-4D97-AF65-F5344CB8AC3E}">
        <p14:creationId xmlns:p14="http://schemas.microsoft.com/office/powerpoint/2010/main" val="277134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18</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6F951CC-A380-A161-160B-65F2D94FDB51}"/>
              </a:ext>
            </a:extLst>
          </p:cNvPr>
          <p:cNvPicPr>
            <a:picLocks noChangeAspect="1"/>
          </p:cNvPicPr>
          <p:nvPr/>
        </p:nvPicPr>
        <p:blipFill>
          <a:blip r:embed="rId4">
            <a:extLst>
              <a:ext uri="{28A0092B-C50C-407E-A947-70E740481C1C}">
                <a14:useLocalDpi xmlns:a14="http://schemas.microsoft.com/office/drawing/2010/main" val="0"/>
              </a:ext>
            </a:extLst>
          </a:blip>
          <a:srcRect t="6367" b="6367"/>
          <a:stretch/>
        </p:blipFill>
        <p:spPr>
          <a:xfrm>
            <a:off x="607342" y="4000500"/>
            <a:ext cx="12501313" cy="4572000"/>
          </a:xfrm>
          <a:prstGeom prst="rect">
            <a:avLst/>
          </a:prstGeom>
        </p:spPr>
      </p:pic>
      <p:sp>
        <p:nvSpPr>
          <p:cNvPr id="5" name="Rectangle 4">
            <a:extLst>
              <a:ext uri="{FF2B5EF4-FFF2-40B4-BE49-F238E27FC236}">
                <a16:creationId xmlns:a16="http://schemas.microsoft.com/office/drawing/2014/main" id="{2064A6AA-27D1-43FE-18A8-D649A2B96D3A}"/>
              </a:ext>
            </a:extLst>
          </p:cNvPr>
          <p:cNvSpPr/>
          <p:nvPr/>
        </p:nvSpPr>
        <p:spPr>
          <a:xfrm>
            <a:off x="685800" y="4762500"/>
            <a:ext cx="60960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CD671-7CA6-C743-6A13-7E0F18BC918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7DE20D1-D5F7-A2B4-D347-DA82AAF01B1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EB58F9-8FF8-3AB2-16AE-865D20DF62E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865AA4-A96F-D3CC-DE79-93A76CE086A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A023946-2512-2521-7131-F6ACF82358EB}"/>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r>
              <a:rPr lang="ar-MA" sz="3200" dirty="0">
                <a:solidFill>
                  <a:prstClr val="white">
                    <a:lumMod val="65000"/>
                  </a:prstClr>
                </a:solidFill>
                <a:latin typeface="Microsoft Uighur" panose="02000000000000000000" pitchFamily="2" charset="-78"/>
                <a:cs typeface="Microsoft Uighur" panose="02000000000000000000" pitchFamily="2" charset="-78"/>
              </a:rPr>
              <a:t> (يتم التصحيح بشكل تفاعلي على السبورة الجانبية)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7D3C339-4370-3675-950F-36F3FD9683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8BEAEA3-0063-DF94-D445-EF7D6CBBC9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1A9FD80-0D47-D79D-CFC1-15F1A6F5E93F}"/>
              </a:ext>
            </a:extLst>
          </p:cNvPr>
          <p:cNvPicPr>
            <a:picLocks noChangeAspect="1"/>
          </p:cNvPicPr>
          <p:nvPr/>
        </p:nvPicPr>
        <p:blipFill>
          <a:blip r:embed="rId4">
            <a:extLst>
              <a:ext uri="{28A0092B-C50C-407E-A947-70E740481C1C}">
                <a14:useLocalDpi xmlns:a14="http://schemas.microsoft.com/office/drawing/2010/main" val="0"/>
              </a:ext>
            </a:extLst>
          </a:blip>
          <a:srcRect t="6367" b="6367"/>
          <a:stretch/>
        </p:blipFill>
        <p:spPr>
          <a:xfrm>
            <a:off x="607342" y="4000500"/>
            <a:ext cx="12501313" cy="4572000"/>
          </a:xfrm>
          <a:prstGeom prst="rect">
            <a:avLst/>
          </a:prstGeom>
        </p:spPr>
      </p:pic>
      <p:sp>
        <p:nvSpPr>
          <p:cNvPr id="5" name="Rectangle 4">
            <a:extLst>
              <a:ext uri="{FF2B5EF4-FFF2-40B4-BE49-F238E27FC236}">
                <a16:creationId xmlns:a16="http://schemas.microsoft.com/office/drawing/2014/main" id="{5C267FDB-0BEA-AD80-6F1B-0E62135D1B00}"/>
              </a:ext>
            </a:extLst>
          </p:cNvPr>
          <p:cNvSpPr/>
          <p:nvPr/>
        </p:nvSpPr>
        <p:spPr>
          <a:xfrm>
            <a:off x="685800" y="4762500"/>
            <a:ext cx="60960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6" name="ZoneTexte 5">
            <a:extLst>
              <a:ext uri="{FF2B5EF4-FFF2-40B4-BE49-F238E27FC236}">
                <a16:creationId xmlns:a16="http://schemas.microsoft.com/office/drawing/2014/main" id="{7F67F434-600D-CD63-0615-537A74BED89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10133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ملء الجدول كما هو 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5293" y="4347434"/>
            <a:ext cx="12669715" cy="3728466"/>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685799" y="6362699"/>
            <a:ext cx="12669715" cy="60960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descr="Une image contenant texte, capture d’écran, Rectangle, cercle&#10;&#10;Le contenu généré par l’IA peut être incorrect.">
            <a:extLst>
              <a:ext uri="{FF2B5EF4-FFF2-40B4-BE49-F238E27FC236}">
                <a16:creationId xmlns:a16="http://schemas.microsoft.com/office/drawing/2014/main" id="{1249945A-462C-CA62-9F42-25598F55F7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17" name="Image 16" descr="Une image contenant texte, capture d’écran, Rectangle, cercle&#10;&#10;Le contenu généré par l’IA peut être incorrect.">
            <a:extLst>
              <a:ext uri="{FF2B5EF4-FFF2-40B4-BE49-F238E27FC236}">
                <a16:creationId xmlns:a16="http://schemas.microsoft.com/office/drawing/2014/main" id="{B8169E53-FCC9-F09D-DD25-B4128C692E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19" name="Image 18" descr="Une image contenant texte, capture d’écran, Rectangle, conception&#10;&#10;Le contenu généré par l’IA peut être incorrect.">
            <a:extLst>
              <a:ext uri="{FF2B5EF4-FFF2-40B4-BE49-F238E27FC236}">
                <a16:creationId xmlns:a16="http://schemas.microsoft.com/office/drawing/2014/main" id="{CE4303D2-2D7B-5FB6-2BF9-5E51B7530F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0" name="Image 19" descr="Une image contenant texte, capture d’écran, Rectangle, conception&#10;&#10;Le contenu généré par l’IA peut être incorrect.">
            <a:extLst>
              <a:ext uri="{FF2B5EF4-FFF2-40B4-BE49-F238E27FC236}">
                <a16:creationId xmlns:a16="http://schemas.microsoft.com/office/drawing/2014/main" id="{192EF52B-8BA0-7C7D-D2F3-8BEE88ED2D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22" name="Image 21" descr="Une image contenant texte, bleu vert, conception, motif&#10;&#10;Le contenu généré par l’IA peut être incorrect.">
            <a:extLst>
              <a:ext uri="{FF2B5EF4-FFF2-40B4-BE49-F238E27FC236}">
                <a16:creationId xmlns:a16="http://schemas.microsoft.com/office/drawing/2014/main" id="{CC925AF7-B9B5-719D-B82D-77B9524250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23" name="Image 22" descr="Une image contenant texte, bleu vert, conception, motif&#10;&#10;Le contenu généré par l’IA peut être incorrect.">
            <a:extLst>
              <a:ext uri="{FF2B5EF4-FFF2-40B4-BE49-F238E27FC236}">
                <a16:creationId xmlns:a16="http://schemas.microsoft.com/office/drawing/2014/main" id="{7039C0D5-F103-48A5-E881-451D6FBF25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7781F7E4-4E7E-B438-2500-FE7F0A68FA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3AC25FC6-2795-A6FD-C45E-F7FEF9B86F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0C1EB-E997-0133-DF14-A9721A69E4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77C9E6E-ABFC-9C2B-8933-376876C1674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2B0591-4DC7-B709-D15A-3F21FB9EACF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E2AD48-5341-681F-38F7-E3E6022BCD7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7E50E6D-CB2D-11F9-503B-5876F79D543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DF6E284-0F9E-84A8-60E5-D692B6A8E22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A57A914-753B-D832-B005-1542367BD56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13B0D9D9-7AE8-792C-E81D-36F769B9D7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5293" y="4347434"/>
            <a:ext cx="12669715" cy="3728466"/>
          </a:xfrm>
          <a:prstGeom prst="rect">
            <a:avLst/>
          </a:prstGeom>
        </p:spPr>
      </p:pic>
      <p:sp>
        <p:nvSpPr>
          <p:cNvPr id="7" name="Rectangle 6">
            <a:extLst>
              <a:ext uri="{FF2B5EF4-FFF2-40B4-BE49-F238E27FC236}">
                <a16:creationId xmlns:a16="http://schemas.microsoft.com/office/drawing/2014/main" id="{0B675391-5EB4-AFE4-B096-312023CD7EAD}"/>
              </a:ext>
            </a:extLst>
          </p:cNvPr>
          <p:cNvSpPr/>
          <p:nvPr/>
        </p:nvSpPr>
        <p:spPr>
          <a:xfrm>
            <a:off x="685799" y="6362699"/>
            <a:ext cx="12669715" cy="60960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CF06A5DB-3ED8-34C0-17D5-F51DE58DC55C}"/>
              </a:ext>
            </a:extLst>
          </p:cNvPr>
          <p:cNvSpPr txBox="1"/>
          <p:nvPr/>
        </p:nvSpPr>
        <p:spPr>
          <a:xfrm>
            <a:off x="1828800" y="6405889"/>
            <a:ext cx="7326685" cy="523220"/>
          </a:xfrm>
          <a:prstGeom prst="rect">
            <a:avLst/>
          </a:prstGeom>
          <a:noFill/>
        </p:spPr>
        <p:txBody>
          <a:bodyPr wrap="square" rtlCol="0">
            <a:spAutoFit/>
          </a:bodyPr>
          <a:lstStyle/>
          <a:p>
            <a:pPr algn="ctr"/>
            <a:r>
              <a:rPr lang="ar-MA" sz="2800" b="1" dirty="0">
                <a:solidFill>
                  <a:srgbClr val="FF0000"/>
                </a:solidFill>
              </a:rPr>
              <a:t>مئتان وأربعة وثلاثون ألفا وسبعة وتسعون</a:t>
            </a:r>
            <a:endParaRPr lang="fr-FR" sz="2800" b="1" dirty="0">
              <a:solidFill>
                <a:srgbClr val="FF0000"/>
              </a:solidFill>
            </a:endParaRPr>
          </a:p>
        </p:txBody>
      </p:sp>
    </p:spTree>
    <p:extLst>
      <p:ext uri="{BB962C8B-B14F-4D97-AF65-F5344CB8AC3E}">
        <p14:creationId xmlns:p14="http://schemas.microsoft.com/office/powerpoint/2010/main" val="911924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18</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6742" y="4288661"/>
            <a:ext cx="13112195" cy="3571133"/>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3048000" y="49149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5700A-3F87-9681-3F13-FE52021ACE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0BC2BA7-19CA-AABE-D8C0-0032A3855208}"/>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467709-ACAC-9243-7A8C-254BA3553F53}"/>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0D01E3-B168-0067-5498-B0ABEEFA6A8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BA07E94-A7BA-63C0-07B0-4EE2713D827E}"/>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BB385A-16CF-4984-1907-5A2511C4CE8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959D66E-0E6C-797E-913E-28E5C015F42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065325-8711-3E39-4FD7-5773169AFD3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6742" y="4288661"/>
            <a:ext cx="13112195" cy="3571133"/>
          </a:xfrm>
          <a:prstGeom prst="rect">
            <a:avLst/>
          </a:prstGeom>
        </p:spPr>
      </p:pic>
      <p:sp>
        <p:nvSpPr>
          <p:cNvPr id="6" name="Rectangle 5">
            <a:extLst>
              <a:ext uri="{FF2B5EF4-FFF2-40B4-BE49-F238E27FC236}">
                <a16:creationId xmlns:a16="http://schemas.microsoft.com/office/drawing/2014/main" id="{CD77DF62-4F17-E670-7B0C-453BE5F5C24C}"/>
              </a:ext>
            </a:extLst>
          </p:cNvPr>
          <p:cNvSpPr/>
          <p:nvPr/>
        </p:nvSpPr>
        <p:spPr>
          <a:xfrm>
            <a:off x="3048000" y="49149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53A520C0-AF84-52C5-1BF3-CE7588F4B021}"/>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0075553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1096" y="4036619"/>
            <a:ext cx="12081300" cy="3790857"/>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919480" y="49658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AB35B-CB3C-56A4-9164-03ECAE4B83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F894D0C-1FB8-2889-2F6B-65B4955B55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702558-0863-F7B1-E717-5BDFEE5BD33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C31811-C64E-0477-1E53-EDD5516E1531}"/>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74457A5-0581-CD5C-AEA9-665D6AD4B91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6CDCDE8-828C-BC52-37C4-50C6DC80DF1A}"/>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4DE6C9E-4FF1-5D49-DC5D-24AE128CB54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771AC75E-F326-3563-81A7-551AEB3B1CB9}"/>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39E25F54-0D31-B869-B4E5-DBFE669E830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1096" y="4036619"/>
            <a:ext cx="12081300" cy="3790857"/>
          </a:xfrm>
          <a:prstGeom prst="rect">
            <a:avLst/>
          </a:prstGeom>
        </p:spPr>
      </p:pic>
      <p:sp>
        <p:nvSpPr>
          <p:cNvPr id="18" name="Rectangle 17">
            <a:extLst>
              <a:ext uri="{FF2B5EF4-FFF2-40B4-BE49-F238E27FC236}">
                <a16:creationId xmlns:a16="http://schemas.microsoft.com/office/drawing/2014/main" id="{86B36A01-A90D-DEA6-6CFB-6BA37D6B9147}"/>
              </a:ext>
            </a:extLst>
          </p:cNvPr>
          <p:cNvSpPr/>
          <p:nvPr/>
        </p:nvSpPr>
        <p:spPr>
          <a:xfrm>
            <a:off x="919480" y="49658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68728480-78C1-02FE-6B0B-6E361B3C063D}"/>
              </a:ext>
            </a:extLst>
          </p:cNvPr>
          <p:cNvSpPr txBox="1"/>
          <p:nvPr/>
        </p:nvSpPr>
        <p:spPr>
          <a:xfrm>
            <a:off x="1356360" y="7127368"/>
            <a:ext cx="3810000" cy="523220"/>
          </a:xfrm>
          <a:prstGeom prst="rect">
            <a:avLst/>
          </a:prstGeom>
          <a:noFill/>
        </p:spPr>
        <p:txBody>
          <a:bodyPr wrap="square" rtlCol="0">
            <a:spAutoFit/>
          </a:bodyPr>
          <a:lstStyle/>
          <a:p>
            <a:pPr algn="ctr"/>
            <a:r>
              <a:rPr lang="ar-MA" sz="2800" b="1" dirty="0">
                <a:solidFill>
                  <a:srgbClr val="FF0000"/>
                </a:solidFill>
              </a:rPr>
              <a:t>17</a:t>
            </a:r>
            <a:r>
              <a:rPr lang="fr-FR" sz="2800" b="1" dirty="0">
                <a:solidFill>
                  <a:srgbClr val="FF0000"/>
                </a:solidFill>
              </a:rPr>
              <a:t> × </a:t>
            </a:r>
            <a:r>
              <a:rPr lang="ar-MA" sz="2800" b="1" dirty="0">
                <a:solidFill>
                  <a:srgbClr val="FF0000"/>
                </a:solidFill>
              </a:rPr>
              <a:t>2</a:t>
            </a:r>
            <a:r>
              <a:rPr lang="fr-FR" sz="2800" b="1" dirty="0">
                <a:solidFill>
                  <a:srgbClr val="FF0000"/>
                </a:solidFill>
              </a:rPr>
              <a:t> = </a:t>
            </a:r>
            <a:r>
              <a:rPr lang="ar-MA" sz="2800" b="1" dirty="0">
                <a:solidFill>
                  <a:srgbClr val="FF0000"/>
                </a:solidFill>
              </a:rPr>
              <a:t>34</a:t>
            </a:r>
            <a:endParaRPr lang="fr-FR" sz="2800" b="1" dirty="0">
              <a:solidFill>
                <a:srgbClr val="FF0000"/>
              </a:solidFill>
            </a:endParaRPr>
          </a:p>
        </p:txBody>
      </p:sp>
    </p:spTree>
    <p:extLst>
      <p:ext uri="{BB962C8B-B14F-4D97-AF65-F5344CB8AC3E}">
        <p14:creationId xmlns:p14="http://schemas.microsoft.com/office/powerpoint/2010/main" val="530676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(رقمان في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النقود</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26951</TotalTime>
  <Words>1803</Words>
  <Application>Microsoft Office PowerPoint</Application>
  <PresentationFormat>Personnalisé</PresentationFormat>
  <Paragraphs>457</Paragraphs>
  <Slides>60</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60</vt:i4>
      </vt:variant>
    </vt:vector>
  </HeadingPairs>
  <TitlesOfParts>
    <vt:vector size="72" baseType="lpstr">
      <vt:lpstr>Dosis</vt:lpstr>
      <vt:lpstr>Dubai</vt:lpstr>
      <vt:lpstr>Microsoft Uighur</vt:lpstr>
      <vt:lpstr>Arial</vt:lpstr>
      <vt:lpstr>Montserrat</vt:lpstr>
      <vt:lpstr>29LT Bukra Regular</vt:lpstr>
      <vt:lpstr>Montserrat Light</vt:lpstr>
      <vt:lpstr>IBM Plex Sans Arabic</vt:lpstr>
      <vt:lpstr>Carelia</vt:lpstr>
      <vt:lpstr>Calibri</vt:lpstr>
      <vt:lpstr>Montserrat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226</cp:revision>
  <dcterms:created xsi:type="dcterms:W3CDTF">2006-08-16T00:00:00Z</dcterms:created>
  <dcterms:modified xsi:type="dcterms:W3CDTF">2025-09-28T04:28:29Z</dcterms:modified>
  <dc:identifier>DAFtlvZnwz4</dc:identifier>
</cp:coreProperties>
</file>