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0"/>
  </p:notesMasterIdLst>
  <p:sldIdLst>
    <p:sldId id="257" r:id="rId2"/>
    <p:sldId id="2134808553" r:id="rId3"/>
    <p:sldId id="2134808554" r:id="rId4"/>
    <p:sldId id="2134808552" r:id="rId5"/>
    <p:sldId id="2134805392" r:id="rId6"/>
    <p:sldId id="2134808555" r:id="rId7"/>
    <p:sldId id="2134808443" r:id="rId8"/>
    <p:sldId id="386" r:id="rId9"/>
    <p:sldId id="2134808444" r:id="rId10"/>
    <p:sldId id="2134808445" r:id="rId11"/>
    <p:sldId id="2134805396" r:id="rId12"/>
    <p:sldId id="2134808446" r:id="rId13"/>
    <p:sldId id="2134808447" r:id="rId14"/>
    <p:sldId id="2147482533" r:id="rId15"/>
    <p:sldId id="2147482539" r:id="rId16"/>
    <p:sldId id="2147482547" r:id="rId17"/>
    <p:sldId id="2147482548" r:id="rId18"/>
    <p:sldId id="2147482549" r:id="rId19"/>
    <p:sldId id="2147482550" r:id="rId20"/>
    <p:sldId id="2134808459" r:id="rId21"/>
    <p:sldId id="2147482546" r:id="rId22"/>
    <p:sldId id="2147482551" r:id="rId23"/>
    <p:sldId id="2147482552" r:id="rId24"/>
    <p:sldId id="2134808572" r:id="rId25"/>
    <p:sldId id="2147482553" r:id="rId26"/>
    <p:sldId id="2134808501" r:id="rId27"/>
    <p:sldId id="2134808518" r:id="rId28"/>
    <p:sldId id="2134808569" r:id="rId29"/>
    <p:sldId id="2134808467" r:id="rId30"/>
    <p:sldId id="2147482644" r:id="rId31"/>
    <p:sldId id="2147482641" r:id="rId32"/>
    <p:sldId id="2147482642" r:id="rId33"/>
    <p:sldId id="2147482643" r:id="rId34"/>
    <p:sldId id="2134808461" r:id="rId35"/>
    <p:sldId id="2134808469" r:id="rId36"/>
    <p:sldId id="2134808503" r:id="rId37"/>
    <p:sldId id="2134808504" r:id="rId38"/>
    <p:sldId id="2147482532" r:id="rId39"/>
  </p:sldIdLst>
  <p:sldSz cx="13716000" cy="10287000"/>
  <p:notesSz cx="6858000" cy="9144000"/>
  <p:embeddedFontLst>
    <p:embeddedFont>
      <p:font typeface="Carelia" panose="020B0604020202020204" charset="0"/>
      <p:regular r:id="rId41"/>
    </p:embeddedFont>
    <p:embeddedFont>
      <p:font typeface="Dosis" pitchFamily="2" charset="0"/>
      <p:regular r:id="rId42"/>
      <p:bold r:id="rId43"/>
    </p:embeddedFont>
    <p:embeddedFont>
      <p:font typeface="IBM Plex Sans Arabic" panose="020B0604020202020204" charset="-78"/>
      <p:regular r:id="rId44"/>
    </p:embeddedFont>
    <p:embeddedFont>
      <p:font typeface="Microsoft Uighur" panose="02000000000000000000" pitchFamily="2" charset="-78"/>
      <p:regular r:id="rId45"/>
      <p:bold r:id="rId46"/>
    </p:embeddedFont>
    <p:embeddedFont>
      <p:font typeface="Montserrat" panose="00000500000000000000" pitchFamily="2" charset="0"/>
      <p:regular r:id="rId47"/>
      <p:bold r:id="rId48"/>
      <p:italic r:id="rId49"/>
      <p:boldItalic r:id="rId50"/>
    </p:embeddedFont>
    <p:embeddedFont>
      <p:font typeface="Montserrat Light" panose="00000400000000000000" pitchFamily="2" charset="0"/>
      <p:regular r:id="rId51"/>
      <p:italic r:id="rId52"/>
    </p:embeddedFont>
    <p:embeddedFont>
      <p:font typeface="Montserrat Medium" panose="00000600000000000000" pitchFamily="2" charset="0"/>
      <p:regular r:id="rId53"/>
      <p:italic r:id="rId5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F98F51"/>
    <a:srgbClr val="0097B2"/>
    <a:srgbClr val="4AC283"/>
    <a:srgbClr val="3D8FA5"/>
    <a:srgbClr val="106585"/>
    <a:srgbClr val="829D4A"/>
    <a:srgbClr val="7ACFB0"/>
    <a:srgbClr val="FCCF9E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3178" autoAdjust="0"/>
    <p:restoredTop sz="95226" autoAdjust="0"/>
  </p:normalViewPr>
  <p:slideViewPr>
    <p:cSldViewPr>
      <p:cViewPr varScale="1">
        <p:scale>
          <a:sx n="43" d="100"/>
          <a:sy n="43" d="100"/>
        </p:scale>
        <p:origin x="676" y="56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font" Target="fonts/font2.fntdata"/><Relationship Id="rId47" Type="http://schemas.openxmlformats.org/officeDocument/2006/relationships/font" Target="fonts/font7.fntdata"/><Relationship Id="rId50" Type="http://schemas.openxmlformats.org/officeDocument/2006/relationships/font" Target="fonts/font10.fntdata"/><Relationship Id="rId55" Type="http://schemas.openxmlformats.org/officeDocument/2006/relationships/presProps" Target="pres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font" Target="fonts/font5.fntdata"/><Relationship Id="rId53" Type="http://schemas.openxmlformats.org/officeDocument/2006/relationships/font" Target="fonts/font13.fntdata"/><Relationship Id="rId58" Type="http://schemas.openxmlformats.org/officeDocument/2006/relationships/tableStyles" Target="tableStyles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3.fntdata"/><Relationship Id="rId48" Type="http://schemas.openxmlformats.org/officeDocument/2006/relationships/font" Target="fonts/font8.fntdata"/><Relationship Id="rId56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font" Target="fonts/font11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6.fntdata"/><Relationship Id="rId20" Type="http://schemas.openxmlformats.org/officeDocument/2006/relationships/slide" Target="slides/slide19.xml"/><Relationship Id="rId41" Type="http://schemas.openxmlformats.org/officeDocument/2006/relationships/font" Target="fonts/font1.fntdata"/><Relationship Id="rId54" Type="http://schemas.openxmlformats.org/officeDocument/2006/relationships/font" Target="fonts/font1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9.fntdata"/><Relationship Id="rId57" Type="http://schemas.openxmlformats.org/officeDocument/2006/relationships/theme" Target="theme/theme1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4.fntdata"/><Relationship Id="rId52" Type="http://schemas.openxmlformats.org/officeDocument/2006/relationships/font" Target="fonts/font12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20/09/2025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3" name="Google Shape;143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5717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Section Header">
  <p:cSld name="2_Section Header"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11"/>
          <p:cNvSpPr txBox="1">
            <a:spLocks noGrp="1"/>
          </p:cNvSpPr>
          <p:nvPr>
            <p:ph type="body" idx="1"/>
          </p:nvPr>
        </p:nvSpPr>
        <p:spPr>
          <a:xfrm>
            <a:off x="701021" y="2488853"/>
            <a:ext cx="8614108" cy="68656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chemeClr val="dk1"/>
              </a:buClr>
              <a:buSzPts val="2667"/>
              <a:buNone/>
              <a:defRPr sz="3000">
                <a:latin typeface="Montserrat"/>
                <a:ea typeface="Montserrat"/>
                <a:cs typeface="Montserrat"/>
                <a:sym typeface="Montserra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4" name="Google Shape;24;p11"/>
          <p:cNvSpPr txBox="1">
            <a:spLocks noGrp="1"/>
          </p:cNvSpPr>
          <p:nvPr>
            <p:ph type="title"/>
          </p:nvPr>
        </p:nvSpPr>
        <p:spPr>
          <a:xfrm>
            <a:off x="701019" y="1274513"/>
            <a:ext cx="8614107" cy="10844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800"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11"/>
          <p:cNvSpPr txBox="1">
            <a:spLocks noGrp="1"/>
          </p:cNvSpPr>
          <p:nvPr>
            <p:ph type="body" idx="2"/>
          </p:nvPr>
        </p:nvSpPr>
        <p:spPr>
          <a:xfrm>
            <a:off x="701021" y="3305276"/>
            <a:ext cx="8614108" cy="169703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009A92"/>
              </a:buClr>
              <a:buSzPts val="2133"/>
              <a:buNone/>
              <a:defRPr sz="2400" b="0" i="0">
                <a:solidFill>
                  <a:srgbClr val="009A92"/>
                </a:solidFill>
                <a:latin typeface="Montserrat Light"/>
                <a:ea typeface="Montserrat Light"/>
                <a:cs typeface="Montserrat Light"/>
                <a:sym typeface="Montserrat Light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6" name="Google Shape;26;p11"/>
          <p:cNvSpPr txBox="1">
            <a:spLocks noGrp="1"/>
          </p:cNvSpPr>
          <p:nvPr>
            <p:ph type="body" idx="3"/>
          </p:nvPr>
        </p:nvSpPr>
        <p:spPr>
          <a:xfrm>
            <a:off x="701021" y="5334413"/>
            <a:ext cx="8614108" cy="2638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514350" lvl="0" indent="-257175" algn="l">
              <a:lnSpc>
                <a:spcPct val="90000"/>
              </a:lnSpc>
              <a:spcBef>
                <a:spcPts val="1125"/>
              </a:spcBef>
              <a:spcAft>
                <a:spcPts val="0"/>
              </a:spcAft>
              <a:buClr>
                <a:srgbClr val="4D4D4D"/>
              </a:buClr>
              <a:buSzPts val="1600"/>
              <a:buNone/>
              <a:defRPr sz="1800" b="0" i="0">
                <a:solidFill>
                  <a:srgbClr val="4D4D4D"/>
                </a:solidFill>
                <a:latin typeface="Montserrat Medium"/>
                <a:ea typeface="Montserrat Medium"/>
                <a:cs typeface="Montserrat Medium"/>
                <a:sym typeface="Montserrat Medium"/>
              </a:defRPr>
            </a:lvl1pPr>
            <a:lvl2pPr marL="1028700" lvl="1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543050" lvl="2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2057400" lvl="3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571750" lvl="4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3086100" lvl="5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600450" lvl="6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4114800" lvl="7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629150" lvl="8" indent="-385763" algn="l">
              <a:lnSpc>
                <a:spcPct val="90000"/>
              </a:lnSpc>
              <a:spcBef>
                <a:spcPts val="563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8" name="Google Shape;28;p11"/>
          <p:cNvSpPr txBox="1">
            <a:spLocks noGrp="1"/>
          </p:cNvSpPr>
          <p:nvPr>
            <p:ph type="ftr" idx="11"/>
          </p:nvPr>
        </p:nvSpPr>
        <p:spPr>
          <a:xfrm>
            <a:off x="4543425" y="9534526"/>
            <a:ext cx="462915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11"/>
          <p:cNvSpPr txBox="1">
            <a:spLocks noGrp="1"/>
          </p:cNvSpPr>
          <p:nvPr>
            <p:ph type="sldNum" idx="12"/>
          </p:nvPr>
        </p:nvSpPr>
        <p:spPr>
          <a:xfrm>
            <a:off x="9686925" y="9534526"/>
            <a:ext cx="3086100" cy="5476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00000000-1234-1234-1234-123412341234}" type="slidenum">
              <a:rPr lang="en-IN" smtClean="0"/>
              <a:pPr/>
              <a:t>‹N°›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8276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9/20/2025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35.png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7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7.jpeg"/><Relationship Id="rId4" Type="http://schemas.openxmlformats.org/officeDocument/2006/relationships/image" Target="../media/image3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3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6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3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sv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7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0.png"/><Relationship Id="rId4" Type="http://schemas.openxmlformats.org/officeDocument/2006/relationships/image" Target="../media/image3.png"/></Relationships>
</file>

<file path=ppt/slides/_rels/slide35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3" Type="http://schemas.openxmlformats.org/officeDocument/2006/relationships/image" Target="../media/image9.svg"/><Relationship Id="rId7" Type="http://schemas.openxmlformats.org/officeDocument/2006/relationships/image" Target="../media/image50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0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8.png"/><Relationship Id="rId4" Type="http://schemas.openxmlformats.org/officeDocument/2006/relationships/image" Target="../media/image52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microsoft.com/office/2007/relationships/hdphoto" Target="../media/hdphoto2.wdp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svg"/><Relationship Id="rId5" Type="http://schemas.openxmlformats.org/officeDocument/2006/relationships/image" Target="../media/image14.png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png"/><Relationship Id="rId3" Type="http://schemas.openxmlformats.org/officeDocument/2006/relationships/image" Target="../media/image24.jpeg"/><Relationship Id="rId7" Type="http://schemas.openxmlformats.org/officeDocument/2006/relationships/image" Target="../media/image28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8.png"/><Relationship Id="rId7" Type="http://schemas.openxmlformats.org/officeDocument/2006/relationships/image" Target="../media/image32.jpe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31.png"/><Relationship Id="rId5" Type="http://schemas.openxmlformats.org/officeDocument/2006/relationships/image" Target="../media/image23.png"/><Relationship Id="rId4" Type="http://schemas.openxmlformats.org/officeDocument/2006/relationships/image" Target="../media/image9.svg"/><Relationship Id="rId9" Type="http://schemas.openxmlformats.org/officeDocument/2006/relationships/image" Target="../media/image3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840481" y="7125051"/>
            <a:ext cx="5029200" cy="813494"/>
            <a:chOff x="3700264" y="7007413"/>
            <a:chExt cx="502920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833798" y="7007413"/>
              <a:ext cx="3200400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700264" y="7100224"/>
              <a:ext cx="5029200" cy="654025"/>
            </a:xfrm>
            <a:prstGeom prst="rect">
              <a:avLst/>
            </a:prstGeom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6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374867" y="6337711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S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لبنة </a:t>
            </a:r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Ellipse 7">
            <a:extLst>
              <a:ext uri="{FF2B5EF4-FFF2-40B4-BE49-F238E27FC236}">
                <a16:creationId xmlns:a16="http://schemas.microsoft.com/office/drawing/2014/main" id="{1279739E-FA6F-27BB-DBC4-1A1F427472A5}"/>
              </a:ext>
            </a:extLst>
          </p:cNvPr>
          <p:cNvSpPr/>
          <p:nvPr/>
        </p:nvSpPr>
        <p:spPr>
          <a:xfrm>
            <a:off x="7433486" y="5939434"/>
            <a:ext cx="2072355" cy="2134760"/>
          </a:xfrm>
          <a:prstGeom prst="ellipse">
            <a:avLst/>
          </a:prstGeom>
          <a:solidFill>
            <a:srgbClr val="F98F5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المسار</a:t>
            </a:r>
          </a:p>
          <a:p>
            <a:pPr marL="0" algn="ctr" defTabSz="914400" rtl="1" eaLnBrk="1" latinLnBrk="0" hangingPunct="1"/>
            <a:r>
              <a:rPr lang="ar-SA" sz="44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fr-FR" sz="44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a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03F665-24F9-0CB2-7722-B15F6987C1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984F0E9-E2D2-DBAF-B662-7DDB2DF11040}"/>
              </a:ext>
            </a:extLst>
          </p:cNvPr>
          <p:cNvSpPr/>
          <p:nvPr/>
        </p:nvSpPr>
        <p:spPr>
          <a:xfrm>
            <a:off x="-1" y="1478568"/>
            <a:ext cx="13716001" cy="8808431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B1F68F6-98FA-E650-288E-8738BF9F2510}"/>
              </a:ext>
            </a:extLst>
          </p:cNvPr>
          <p:cNvSpPr/>
          <p:nvPr/>
        </p:nvSpPr>
        <p:spPr>
          <a:xfrm>
            <a:off x="275852" y="1806083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BA20754-305B-6278-0D81-9CD1204C51E9}"/>
              </a:ext>
            </a:extLst>
          </p:cNvPr>
          <p:cNvSpPr/>
          <p:nvPr/>
        </p:nvSpPr>
        <p:spPr>
          <a:xfrm>
            <a:off x="-1" y="712299"/>
            <a:ext cx="13716001" cy="7796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01CE61A-BFF9-E0E0-AB05-0ACA9A3DBBC5}"/>
              </a:ext>
            </a:extLst>
          </p:cNvPr>
          <p:cNvSpPr txBox="1"/>
          <p:nvPr/>
        </p:nvSpPr>
        <p:spPr>
          <a:xfrm>
            <a:off x="3753062" y="865084"/>
            <a:ext cx="89935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اليوم سنتعلم كيفية استعمال الألواح بشكل صحيح:</a:t>
            </a:r>
            <a:endParaRPr lang="fr-FR" sz="3200" dirty="0">
              <a:solidFill>
                <a:schemeClr val="bg1">
                  <a:lumMod val="7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D60DCAD-1E50-1CD4-C30A-F1EA78AF6415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5F3EB2B-500F-2268-9915-834C181954B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03936549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6" name="Étoile à 5 branches 3">
            <a:extLst>
              <a:ext uri="{FF2B5EF4-FFF2-40B4-BE49-F238E27FC236}">
                <a16:creationId xmlns:a16="http://schemas.microsoft.com/office/drawing/2014/main" id="{7793FFDF-EE31-AA4E-A932-BD75EEC4D866}"/>
              </a:ext>
            </a:extLst>
          </p:cNvPr>
          <p:cNvSpPr/>
          <p:nvPr/>
        </p:nvSpPr>
        <p:spPr>
          <a:xfrm>
            <a:off x="1489838" y="8039100"/>
            <a:ext cx="1481962" cy="1664635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5D5B8E62-12CE-D2A7-01C8-B7C530BADC1C}"/>
              </a:ext>
            </a:extLst>
          </p:cNvPr>
          <p:cNvSpPr/>
          <p:nvPr/>
        </p:nvSpPr>
        <p:spPr>
          <a:xfrm>
            <a:off x="3885086" y="8343900"/>
            <a:ext cx="8231588" cy="1132734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lang="ar-M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ات</a:t>
            </a:r>
            <a:r>
              <a:rPr lang="ar-SA" sz="32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بنجمة التميز</a:t>
            </a:r>
            <a:endParaRPr lang="fr-FR" sz="3200" b="1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0FE38A-07F2-FDA6-3327-43C158F415B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336228" y="4023320"/>
            <a:ext cx="2410422" cy="1640874"/>
          </a:xfrm>
          <a:prstGeom prst="roundRect">
            <a:avLst/>
          </a:prstGeom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76C40DFB-92CC-3FE9-088B-0F517F25451C}"/>
              </a:ext>
            </a:extLst>
          </p:cNvPr>
          <p:cNvSpPr txBox="1"/>
          <p:nvPr/>
        </p:nvSpPr>
        <p:spPr>
          <a:xfrm>
            <a:off x="419043" y="2175285"/>
            <a:ext cx="9493722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algn="r" rtl="1" fontAlgn="base">
              <a:buFont typeface="Wingdings" panose="05000000000000000000" pitchFamily="2" charset="2"/>
              <a:buChar char="§"/>
            </a:pPr>
            <a:r>
              <a:rPr lang="ar-MA" sz="3200" b="1" dirty="0"/>
              <a:t>أستخرج لوحتي بهدوء عند ظهور أيقونة اللوحة؛</a:t>
            </a:r>
          </a:p>
          <a:p>
            <a:pPr algn="r" rtl="1"/>
            <a:r>
              <a:rPr lang="ar-MA" sz="3200" b="1" dirty="0"/>
              <a:t>كل </a:t>
            </a:r>
            <a:r>
              <a:rPr lang="ar-MA" sz="3200" b="1"/>
              <a:t>واحد يكتب </a:t>
            </a:r>
            <a:r>
              <a:rPr lang="ar-MA" sz="3200" b="1" dirty="0"/>
              <a:t>اسمه الشخصي على اللوحة:</a:t>
            </a:r>
            <a:endParaRPr lang="ar-MA" sz="3200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الأولى: </a:t>
            </a:r>
            <a:r>
              <a:rPr lang="ar-MA" sz="3200" dirty="0"/>
              <a:t>ارفعوا الأقلام/الطباشير؛ فكروا، واكتبوا الإجابة؛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الثانية: </a:t>
            </a:r>
            <a:r>
              <a:rPr lang="ar-MA" sz="3200" dirty="0"/>
              <a:t>ارفعوا الألواح كلكم دفعة واحدة؛ </a:t>
            </a:r>
            <a:endParaRPr lang="ar-MA" sz="3200" b="1" dirty="0"/>
          </a:p>
          <a:p>
            <a:pPr marL="457200" indent="-457200" algn="r" rtl="1" fontAlgn="base">
              <a:buFont typeface="Wingdings" panose="05000000000000000000" pitchFamily="2" charset="2"/>
              <a:buChar char="ü"/>
            </a:pPr>
            <a:r>
              <a:rPr lang="ar-MA" sz="3200" b="1" dirty="0">
                <a:solidFill>
                  <a:srgbClr val="00B050"/>
                </a:solidFill>
              </a:rPr>
              <a:t>الإشارة الثالثة: </a:t>
            </a:r>
            <a:r>
              <a:rPr lang="ar-MA" sz="3200" dirty="0"/>
              <a:t>الذين سأشير إليهم، اخفضوا الألواح فإن إجابتكم صحيحة؛</a:t>
            </a:r>
            <a:endParaRPr lang="ar-MA" sz="3200" b="1" dirty="0"/>
          </a:p>
          <a:p>
            <a:pPr algn="r" rtl="1"/>
            <a:r>
              <a:rPr lang="ar-MA" sz="3200" dirty="0"/>
              <a:t> </a:t>
            </a:r>
          </a:p>
          <a:p>
            <a:pPr algn="r" rtl="1" fontAlgn="base"/>
            <a:r>
              <a:rPr lang="ar-MA" sz="3200" dirty="0"/>
              <a:t>	بالنسبة للذين ما زالت ألواحهم مرفوعة، فإن إجابتهم خاطئة؛ </a:t>
            </a:r>
          </a:p>
          <a:p>
            <a:pPr algn="r" rtl="1" fontAlgn="base"/>
            <a:r>
              <a:rPr lang="ar-MA" sz="3200" dirty="0"/>
              <a:t>	انتبهوا جيداً لعملية التصحيح للحصول على إجابة صحيحة في المرة القادمة؛</a:t>
            </a:r>
          </a:p>
          <a:p>
            <a:pPr marL="457200" indent="-457200" algn="r" rtl="1">
              <a:buFont typeface="Wingdings" panose="05000000000000000000" pitchFamily="2" charset="2"/>
              <a:buChar char="§"/>
            </a:pPr>
            <a:r>
              <a:rPr lang="ar-MA" sz="3200" dirty="0"/>
              <a:t> </a:t>
            </a:r>
            <a:r>
              <a:rPr lang="ar-MA" sz="3200" b="1" dirty="0"/>
              <a:t>أمسح لوحتي عند الانتهاء من توظيفها، وأضعها في مكانها.</a:t>
            </a:r>
          </a:p>
        </p:txBody>
      </p:sp>
    </p:spTree>
    <p:extLst>
      <p:ext uri="{BB962C8B-B14F-4D97-AF65-F5344CB8AC3E}">
        <p14:creationId xmlns:p14="http://schemas.microsoft.com/office/powerpoint/2010/main" val="602972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7" presetClass="emph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>
                                        <p:cTn id="11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to>
                                        <a:schemeClr val="accent2"/>
                                      </p:to>
                                    </p:animClr>
                                    <p:set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2183638" y="3896513"/>
            <a:ext cx="8518985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fr-FR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تحدي جدول الطرح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EE4B467B-95BA-B31F-3E0E-13855046ADDA}"/>
              </a:ext>
            </a:extLst>
          </p:cNvPr>
          <p:cNvSpPr txBox="1"/>
          <p:nvPr/>
        </p:nvSpPr>
        <p:spPr>
          <a:xfrm>
            <a:off x="3091912" y="5053761"/>
            <a:ext cx="726870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fr-MA" dirty="0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B7BBF978-CF47-7B33-6F2E-1C7B07D976B1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2121" b="90909" l="9353" r="89928">
                        <a14:foregroundMark x1="65468" y1="89091" x2="41727" y2="90909"/>
                        <a14:foregroundMark x1="41727" y1="90909" x2="35971" y2="83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2959" b="2959"/>
          <a:stretch/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9A8CBCB-E8E9-4303-49DF-3BDA60DA28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12DC9AA6-7D56-1F08-A430-7C9E2B62BBB9}"/>
              </a:ext>
            </a:extLst>
          </p:cNvPr>
          <p:cNvSpPr/>
          <p:nvPr/>
        </p:nvSpPr>
        <p:spPr>
          <a:xfrm>
            <a:off x="-1" y="2171700"/>
            <a:ext cx="13716001" cy="8115299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6DCAB51-D50D-1025-905C-D25931EB4298}"/>
              </a:ext>
            </a:extLst>
          </p:cNvPr>
          <p:cNvSpPr/>
          <p:nvPr/>
        </p:nvSpPr>
        <p:spPr>
          <a:xfrm>
            <a:off x="275854" y="2410369"/>
            <a:ext cx="13164293" cy="760993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01ACB2A-C1F1-1203-4050-149D5B5C5EDC}"/>
              </a:ext>
            </a:extLst>
          </p:cNvPr>
          <p:cNvSpPr/>
          <p:nvPr/>
        </p:nvSpPr>
        <p:spPr>
          <a:xfrm>
            <a:off x="-1" y="740647"/>
            <a:ext cx="13716002" cy="143105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72D5EE-64F2-0D34-1885-325F3523135A}"/>
              </a:ext>
            </a:extLst>
          </p:cNvPr>
          <p:cNvSpPr txBox="1"/>
          <p:nvPr/>
        </p:nvSpPr>
        <p:spPr>
          <a:xfrm>
            <a:off x="1905000" y="863026"/>
            <a:ext cx="10534617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بنائي الأعزاء 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يذكرني بكيفية قراءة جدول الطرح.</a:t>
            </a:r>
            <a:endParaRPr lang="fr-FR" sz="36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lvl="1" indent="-4572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يفسح الأستاذ المجال لباقي المتعلمين لإبداء رأيهم في إجابات أصدقائهم.</a:t>
            </a:r>
            <a:endParaRPr lang="fr-FR" sz="2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4A601FB-C5D9-4116-08BE-C9B24C1A0D2E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51696AB1-EDA6-DB08-46F7-A62EDD9C83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4144341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3AC634C-D2AA-F159-2AF2-E53703F21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7935D105-7D08-9E01-C905-474EAFDD4E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62248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CE849-F988-CB0C-0C51-ACA10563B7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FD90A6B-65BA-6033-4B17-A41BB4062516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9FFFE7B-07BB-20EE-6DD0-8D1B555DD42D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687CC5F-7854-FF30-4D0B-708212AA727A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8B7BAE3-CD80-8F26-2CBA-0A9B5D12A285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يمر لقراءة جدول الطرح على الشاشة؟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تعيين أحد المتعلمين ثم نمر إلى الشريحة الموالية (ليظهر الجدول واضحا)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87A0C66-0114-C48A-88A7-DEEB2794AEBC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479D1AE-3323-7626-7EC6-9226346E47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37560496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027FE10F-2AB2-3C5D-279F-F82E324A0DA3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CB760307-47E6-BB38-0FC4-A78ED03D53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2E6852C8-B2C4-9695-ED15-094CEA44322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14786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AA2034A-A29D-BDAB-EFC0-5324006D27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51AEB90-2777-FD98-0818-B0B2C6431983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4C43FC-4F82-1D6B-1486-D7025B70C54C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CA1A1FB-D1D7-83EB-B916-63A87A672A8C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2DAF2B7-BAC3-0C77-B523-22AC42216FD6}"/>
              </a:ext>
            </a:extLst>
          </p:cNvPr>
          <p:cNvSpPr txBox="1"/>
          <p:nvPr/>
        </p:nvSpPr>
        <p:spPr>
          <a:xfrm>
            <a:off x="1205132" y="997522"/>
            <a:ext cx="11305733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 التلاميذ على تنويع اتجاهات قراءة الجدول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3 إلى 4 تلاميذ لقراءة الجدول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B01032B-2383-2E33-DC50-B4783FCE5E9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9D8EC0A-1D56-2E1F-1110-89F9E231877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629BE84F-88C6-0D81-AD1A-D41429D10E01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90CAE63-9545-25A4-0B08-2B90169672B0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114801" y="2552700"/>
            <a:ext cx="6019801" cy="7239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564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1121C09-F438-E1CE-820E-9837A37BCE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E71A86D-7C5E-7C7F-7557-A4884F95302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C9A7665-57A7-0BB3-D2C5-6B45452239E3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1954EFC-F43D-0730-8931-20FA56B3E130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186C962-69B4-8049-15BF-8CA864AD854F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88011A6-F97B-8286-F70C-F6259398FC8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4A0AC0E0-C310-95CC-7430-670A41CDDAFD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25F03E51-F7A8-40CF-72C1-A9AB0458525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A922AE6B-C4F9-E5E5-EB19-5AB0BA69720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91475D55-1B7E-F8D9-890F-7B761D2494D7}"/>
              </a:ext>
            </a:extLst>
          </p:cNvPr>
          <p:cNvSpPr txBox="1"/>
          <p:nvPr/>
        </p:nvSpPr>
        <p:spPr>
          <a:xfrm>
            <a:off x="141939" y="811647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الطرح. سيمسك تلميذ جدول الطرح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72804128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E19A742-2995-2315-92D6-C34E3A57F0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4E2E6A1-E428-B59C-9024-094FD8507A14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C6BDD2D-235C-0B3C-37FD-67D479A1A8B4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DC0B18B-9A7F-6539-7A02-E9623F7AC172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65FF2E8-9533-94C6-508A-1757F05920B5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6F0037D1-45EB-9961-5965-AF9A6A336BD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C6E9D5A9-894C-5C72-4A07-06B7B485BA66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pic>
        <p:nvPicPr>
          <p:cNvPr id="9" name="Image 8" descr="Une image contenant habits, personne, dessin humoristique, Visage humain&#10;&#10;Le contenu généré par l’IA peut être incorrect.">
            <a:extLst>
              <a:ext uri="{FF2B5EF4-FFF2-40B4-BE49-F238E27FC236}">
                <a16:creationId xmlns:a16="http://schemas.microsoft.com/office/drawing/2014/main" id="{8DE68CAB-6A18-2F12-CFB8-9A40A7C4B4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33600" y="3238500"/>
            <a:ext cx="5244160" cy="5181600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4C647173-4439-F8E6-4143-435AEE7FAC5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260882" y="3415811"/>
            <a:ext cx="3047307" cy="3664528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B3F1E8DA-7887-6467-8A93-7E0396906D3D}"/>
              </a:ext>
            </a:extLst>
          </p:cNvPr>
          <p:cNvSpPr txBox="1"/>
          <p:nvPr/>
        </p:nvSpPr>
        <p:spPr>
          <a:xfrm>
            <a:off x="141939" y="811647"/>
            <a:ext cx="12510865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ستقومون الآن بتحديات ثنائية باستعمال جدول الطرح. سيمسك تلميذ جدول الطرح ويطرح على منافسه 5 عمليات، يجيب التلميذ الثاني بسرعة (يحتسب الأستاذ بمعية التلاميذ عدد الإجابات الصحيحة وتسجل على السبورة)، يتم تبادل الأدوار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يعين ثنائي في كل مرة (3 إلى 4 ثنائيات على الأكثر)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71470585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DC36D4-49D3-DCF3-6E5F-3C299E8CD7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27B5ADB-177C-5CD5-47C3-9C90D7E885ED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119FFF3-2D02-E8A5-20E0-8AEE736B6301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3C2B7C69-C098-501E-B3C9-5387BC18DCD5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0878F45-552E-9564-2E01-4FC51B6D5A22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83AEE3C-F30B-DD44-D928-3A89554BF7D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F314B385-65A0-4A37-C0D3-0C4461520224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F611B8C6-291A-9A5E-E8CC-5B0E456377B3}"/>
              </a:ext>
            </a:extLst>
          </p:cNvPr>
          <p:cNvSpPr txBox="1"/>
          <p:nvPr/>
        </p:nvSpPr>
        <p:spPr>
          <a:xfrm>
            <a:off x="141939" y="811647"/>
            <a:ext cx="12510865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خذوا كراساتكم الصفحة 16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447D076D-551F-1826-083A-E0EB190D5FB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24694" y="2782579"/>
            <a:ext cx="4866611" cy="68327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6158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B8AA5E-2F76-060A-547D-A0112A7799D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E9BD1E-5BBB-253E-F4D6-FBA1BD05F72C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ACACA68-895E-C506-945E-0D758E17DBA2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635E26E-05CE-7645-6106-B189C43606D7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BCBCDF87-8669-2637-3293-4E1B4FB2FA21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ECBE615-AA98-6A86-CF3D-D775AE088AE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27F7B39B-7A3E-D37E-B3FB-8675197D121F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8FCDF615-99C5-90D4-14FE-0D82A2048DDB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عمليات الحساب السريع (النشاط 1)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BD2DAB5-0C8A-2E7D-32CE-AF60C9407F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89" y="4068443"/>
            <a:ext cx="13373211" cy="42240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87E972A9-0BE7-4196-5A4D-E47330E0C116}"/>
              </a:ext>
            </a:extLst>
          </p:cNvPr>
          <p:cNvSpPr/>
          <p:nvPr/>
        </p:nvSpPr>
        <p:spPr>
          <a:xfrm>
            <a:off x="381000" y="4668210"/>
            <a:ext cx="6400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112659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B7DC32-842F-4FAA-DF1A-A06670209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05136AA5-D087-39E6-B344-D0E645689B41}"/>
              </a:ext>
            </a:extLst>
          </p:cNvPr>
          <p:cNvSpPr/>
          <p:nvPr/>
        </p:nvSpPr>
        <p:spPr>
          <a:xfrm>
            <a:off x="-1" y="2109521"/>
            <a:ext cx="13716001" cy="817747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42EF58A-9D76-7188-8DB3-560D90334195}"/>
              </a:ext>
            </a:extLst>
          </p:cNvPr>
          <p:cNvSpPr>
            <a:spLocks/>
          </p:cNvSpPr>
          <p:nvPr/>
        </p:nvSpPr>
        <p:spPr>
          <a:xfrm>
            <a:off x="152400" y="2429927"/>
            <a:ext cx="13422461" cy="7437974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38B1B54-4E9D-C612-A689-5640AA2273C6}"/>
              </a:ext>
            </a:extLst>
          </p:cNvPr>
          <p:cNvSpPr/>
          <p:nvPr/>
        </p:nvSpPr>
        <p:spPr>
          <a:xfrm>
            <a:off x="-1" y="644347"/>
            <a:ext cx="13716001" cy="146517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A5C383B-A61E-84B9-72C3-054CB2B89948}"/>
              </a:ext>
            </a:extLst>
          </p:cNvPr>
          <p:cNvSpPr/>
          <p:nvPr/>
        </p:nvSpPr>
        <p:spPr>
          <a:xfrm rot="10800000">
            <a:off x="12656405" y="879903"/>
            <a:ext cx="442454" cy="301197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C7952D32-739B-0A4A-67CC-A0811AE0B1B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4648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4" name="ZoneTexte 13">
            <a:extLst>
              <a:ext uri="{FF2B5EF4-FFF2-40B4-BE49-F238E27FC236}">
                <a16:creationId xmlns:a16="http://schemas.microsoft.com/office/drawing/2014/main" id="{7777F3C0-AF13-33DF-8155-2C1E4887E1DE}"/>
              </a:ext>
            </a:extLst>
          </p:cNvPr>
          <p:cNvSpPr txBox="1"/>
          <p:nvPr/>
        </p:nvSpPr>
        <p:spPr>
          <a:xfrm>
            <a:off x="9601200" y="4349453"/>
            <a:ext cx="28221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solidFill>
                  <a:schemeClr val="bg1"/>
                </a:solidFill>
                <a:latin typeface="IBM Plex Sans Arabic" panose="020B0503050203000203" pitchFamily="34" charset="-78"/>
                <a:cs typeface="IBM Plex Sans Arabic" panose="020B0503050203000203" pitchFamily="34" charset="-78"/>
              </a:rPr>
              <a:t>نمذجة كيفية ملء المخطط الشمسي لعائلة العدد 10 باستعمال الخشيبات</a:t>
            </a:r>
            <a:endParaRPr lang="fr-FR" sz="3200" dirty="0">
              <a:solidFill>
                <a:schemeClr val="bg1"/>
              </a:solidFill>
              <a:latin typeface="IBM Plex Sans Arabic" panose="020B0503050203000203" pitchFamily="34" charset="-78"/>
              <a:cs typeface="IBM Plex Sans Arabic" panose="020B0503050203000203" pitchFamily="34" charset="-78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3867E015-EDF9-B7D0-99F7-18D7547EF102}"/>
              </a:ext>
            </a:extLst>
          </p:cNvPr>
          <p:cNvSpPr txBox="1"/>
          <p:nvPr/>
        </p:nvSpPr>
        <p:spPr>
          <a:xfrm>
            <a:off x="1205132" y="997522"/>
            <a:ext cx="11305733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B7F70D66-95C1-91C6-F4FA-F4BD32AC1B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389" y="4068443"/>
            <a:ext cx="13373211" cy="4224090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6D2EA1D2-6366-81A7-8CBB-AAABEB8EAD8D}"/>
              </a:ext>
            </a:extLst>
          </p:cNvPr>
          <p:cNvSpPr/>
          <p:nvPr/>
        </p:nvSpPr>
        <p:spPr>
          <a:xfrm>
            <a:off x="381000" y="4668210"/>
            <a:ext cx="6400800" cy="3886200"/>
          </a:xfrm>
          <a:prstGeom prst="rect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CF8DBAB7-27C5-0B13-C009-FD711B6C9873}"/>
              </a:ext>
            </a:extLst>
          </p:cNvPr>
          <p:cNvSpPr txBox="1"/>
          <p:nvPr/>
        </p:nvSpPr>
        <p:spPr>
          <a:xfrm>
            <a:off x="3919220" y="557549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6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0A2B5A20-1A41-DA7A-0BBB-4210A35A57D9}"/>
              </a:ext>
            </a:extLst>
          </p:cNvPr>
          <p:cNvSpPr txBox="1"/>
          <p:nvPr/>
        </p:nvSpPr>
        <p:spPr>
          <a:xfrm>
            <a:off x="6009640" y="558749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19" name="ZoneTexte 18">
            <a:extLst>
              <a:ext uri="{FF2B5EF4-FFF2-40B4-BE49-F238E27FC236}">
                <a16:creationId xmlns:a16="http://schemas.microsoft.com/office/drawing/2014/main" id="{760E975A-B04E-97CF-096B-8065FABC4ACC}"/>
              </a:ext>
            </a:extLst>
          </p:cNvPr>
          <p:cNvSpPr txBox="1"/>
          <p:nvPr/>
        </p:nvSpPr>
        <p:spPr>
          <a:xfrm>
            <a:off x="6031175" y="644027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14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ADDBC2F5-F49E-59E4-E008-474E629A29C0}"/>
              </a:ext>
            </a:extLst>
          </p:cNvPr>
          <p:cNvSpPr txBox="1"/>
          <p:nvPr/>
        </p:nvSpPr>
        <p:spPr>
          <a:xfrm>
            <a:off x="6009640" y="731099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12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A076A62A-5434-D532-05CB-A2286B342FBF}"/>
              </a:ext>
            </a:extLst>
          </p:cNvPr>
          <p:cNvSpPr txBox="1"/>
          <p:nvPr/>
        </p:nvSpPr>
        <p:spPr>
          <a:xfrm>
            <a:off x="3881120" y="730164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5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011512A7-72A0-B40D-4D57-84DF5B87304C}"/>
              </a:ext>
            </a:extLst>
          </p:cNvPr>
          <p:cNvSpPr txBox="1"/>
          <p:nvPr/>
        </p:nvSpPr>
        <p:spPr>
          <a:xfrm>
            <a:off x="3867095" y="6440270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11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B3F8A044-0B44-2C54-89E5-E6903B1019C6}"/>
              </a:ext>
            </a:extLst>
          </p:cNvPr>
          <p:cNvSpPr txBox="1"/>
          <p:nvPr/>
        </p:nvSpPr>
        <p:spPr>
          <a:xfrm>
            <a:off x="1781148" y="6441937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17</a:t>
            </a:r>
            <a:endParaRPr lang="fr-FR" sz="2400" b="1" dirty="0">
              <a:solidFill>
                <a:srgbClr val="FF0000"/>
              </a:solidFill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FDEBD784-CD7C-B015-09E5-60C17AD26003}"/>
              </a:ext>
            </a:extLst>
          </p:cNvPr>
          <p:cNvSpPr txBox="1"/>
          <p:nvPr/>
        </p:nvSpPr>
        <p:spPr>
          <a:xfrm>
            <a:off x="1752600" y="7310993"/>
            <a:ext cx="685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2800" b="1" dirty="0">
                <a:solidFill>
                  <a:srgbClr val="FF0000"/>
                </a:solidFill>
              </a:rPr>
              <a:t>7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983423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 يجب على الأستاذ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3969513"/>
            <a:ext cx="10744200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S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وقراءة الأعداد وتمييز القيمة المكانية لرقم معين ضمن أعداد.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الأعداد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949F06EB-BCE0-6FF0-4E33-581EBCAAE3B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628" t="4255" r="24539" b="64450"/>
          <a:stretch>
            <a:fillRect/>
          </a:stretch>
        </p:blipFill>
        <p:spPr>
          <a:xfrm>
            <a:off x="5714999" y="5676900"/>
            <a:ext cx="2285999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BAA8F9-150B-8ACB-DB21-BE23D696681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C76CC4E-9A0A-7FE3-1799-8ED52B499DDA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6AB7E7D-A6F3-E570-F1A2-19D9BBD72027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E038639-F213-9456-A95C-76AC0BF5F562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A4F2188-DF63-7F4D-84F8-88C1CD310AC5}"/>
              </a:ext>
            </a:extLst>
          </p:cNvPr>
          <p:cNvSpPr txBox="1"/>
          <p:nvPr/>
        </p:nvSpPr>
        <p:spPr>
          <a:xfrm>
            <a:off x="838200" y="863026"/>
            <a:ext cx="11601417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أتمموا ملء الجدول كما هو مطلوب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DBFF51D2-099D-0EA3-4944-30C1EFE7B69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9AF9FD03-26B1-FB6F-913A-0C385AAEBE2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9E3520BC-2EB1-D7CF-03D8-11AAE0A310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33" y="3695700"/>
            <a:ext cx="13004667" cy="50911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C010DA35-D2C6-E6F2-D79A-1CE1A24204AF}"/>
              </a:ext>
            </a:extLst>
          </p:cNvPr>
          <p:cNvSpPr/>
          <p:nvPr/>
        </p:nvSpPr>
        <p:spPr>
          <a:xfrm>
            <a:off x="1524001" y="5295900"/>
            <a:ext cx="4724400" cy="1752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D49A10-DDF8-B7E6-8997-EB64FDE6BFF6}"/>
              </a:ext>
            </a:extLst>
          </p:cNvPr>
          <p:cNvSpPr/>
          <p:nvPr/>
        </p:nvSpPr>
        <p:spPr>
          <a:xfrm>
            <a:off x="3809999" y="7505700"/>
            <a:ext cx="3047999" cy="12811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0226821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22D20-7E9B-1B6C-B4D5-A561147E23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88B1AC3-6B2E-EC31-059F-617A5513C9A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984F02-BC30-F010-669E-10ABF484150A}"/>
              </a:ext>
            </a:extLst>
          </p:cNvPr>
          <p:cNvSpPr/>
          <p:nvPr/>
        </p:nvSpPr>
        <p:spPr>
          <a:xfrm>
            <a:off x="275853" y="2448702"/>
            <a:ext cx="13164293" cy="7434401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B2DDD92B-3998-9439-29D7-CCD3B5A3567A}"/>
              </a:ext>
            </a:extLst>
          </p:cNvPr>
          <p:cNvSpPr/>
          <p:nvPr/>
        </p:nvSpPr>
        <p:spPr>
          <a:xfrm>
            <a:off x="-1" y="752746"/>
            <a:ext cx="13716001" cy="145298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842008B0-1D03-EC9C-ADCC-DB52CF99C8AA}"/>
              </a:ext>
            </a:extLst>
          </p:cNvPr>
          <p:cNvSpPr txBox="1"/>
          <p:nvPr/>
        </p:nvSpPr>
        <p:spPr>
          <a:xfrm>
            <a:off x="838200" y="863026"/>
            <a:ext cx="1160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التصحيح</a:t>
            </a: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79BEC60E-6655-0C6D-95C2-0CB2675E62A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4191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0" name="Freeform 8">
            <a:extLst>
              <a:ext uri="{FF2B5EF4-FFF2-40B4-BE49-F238E27FC236}">
                <a16:creationId xmlns:a16="http://schemas.microsoft.com/office/drawing/2014/main" id="{51C0EB7A-49C6-5E6D-A606-46722EAE0394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2B61E016-368E-D1A5-497A-5D3320DF9C4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0333" y="3695700"/>
            <a:ext cx="13004667" cy="509111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B0A676B-B7FA-6332-85B4-BA4D7AE7D258}"/>
              </a:ext>
            </a:extLst>
          </p:cNvPr>
          <p:cNvSpPr/>
          <p:nvPr/>
        </p:nvSpPr>
        <p:spPr>
          <a:xfrm>
            <a:off x="1524001" y="5295900"/>
            <a:ext cx="4724400" cy="17526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119BDAC-4513-B637-50B0-EEF43FA742A4}"/>
              </a:ext>
            </a:extLst>
          </p:cNvPr>
          <p:cNvSpPr/>
          <p:nvPr/>
        </p:nvSpPr>
        <p:spPr>
          <a:xfrm>
            <a:off x="3809999" y="7505700"/>
            <a:ext cx="3047999" cy="128111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48FAA9B7-47C4-002B-2E6B-AF00756A2038}"/>
              </a:ext>
            </a:extLst>
          </p:cNvPr>
          <p:cNvSpPr txBox="1"/>
          <p:nvPr/>
        </p:nvSpPr>
        <p:spPr>
          <a:xfrm>
            <a:off x="4343400" y="5372100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30 000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9D790D31-93D0-49EA-713A-97C287371FF3}"/>
              </a:ext>
            </a:extLst>
          </p:cNvPr>
          <p:cNvSpPr txBox="1"/>
          <p:nvPr/>
        </p:nvSpPr>
        <p:spPr>
          <a:xfrm>
            <a:off x="4343400" y="59010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90 000</a:t>
            </a: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5E123C72-D1C9-908D-6A24-2DC4B3C0CA91}"/>
              </a:ext>
            </a:extLst>
          </p:cNvPr>
          <p:cNvSpPr txBox="1"/>
          <p:nvPr/>
        </p:nvSpPr>
        <p:spPr>
          <a:xfrm>
            <a:off x="1572686" y="59010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80 000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2D7C3DDD-6F9C-8C07-020D-5EAE20AC31D0}"/>
              </a:ext>
            </a:extLst>
          </p:cNvPr>
          <p:cNvSpPr txBox="1"/>
          <p:nvPr/>
        </p:nvSpPr>
        <p:spPr>
          <a:xfrm>
            <a:off x="4392086" y="64344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40 000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8F74D71B-498B-D668-6757-E30C7A245E43}"/>
              </a:ext>
            </a:extLst>
          </p:cNvPr>
          <p:cNvSpPr txBox="1"/>
          <p:nvPr/>
        </p:nvSpPr>
        <p:spPr>
          <a:xfrm>
            <a:off x="1572686" y="6434435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30 000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808A515-447F-9322-76D8-DEBC075461DF}"/>
              </a:ext>
            </a:extLst>
          </p:cNvPr>
          <p:cNvSpPr txBox="1"/>
          <p:nvPr/>
        </p:nvSpPr>
        <p:spPr>
          <a:xfrm>
            <a:off x="1600200" y="5372100"/>
            <a:ext cx="170391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rgbClr val="FF0000"/>
                </a:solidFill>
              </a:rPr>
              <a:t>20 000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F73A1FA-913D-1B0E-902E-A69F3AB99F3A}"/>
              </a:ext>
            </a:extLst>
          </p:cNvPr>
          <p:cNvSpPr txBox="1"/>
          <p:nvPr/>
        </p:nvSpPr>
        <p:spPr>
          <a:xfrm>
            <a:off x="5031026" y="7788414"/>
            <a:ext cx="8363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4000" b="1" dirty="0">
                <a:solidFill>
                  <a:srgbClr val="FF0000"/>
                </a:solidFill>
              </a:rPr>
              <a:t>&gt;</a:t>
            </a:r>
            <a:endParaRPr lang="fr-FR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436403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3652888" y="1626541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1409700" y="2678099"/>
            <a:ext cx="10896599" cy="26988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إنجاز عمليات </a:t>
            </a: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أو مبادلتين</a:t>
            </a:r>
            <a:endParaRPr kumimoji="0" lang="ar-MA" sz="5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حل مسائل باستعمال تقنية الأسئلة الأربعة</a:t>
            </a:r>
            <a:endParaRPr kumimoji="0" lang="en-US" sz="5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3870366" y="1333500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العمليات وحل المسائل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365D8BE4-4E3B-AB62-18DB-B9156F20434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44" r="10444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881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9D74077-E679-DFC3-D482-01F256A993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412439E-7583-6FD6-1159-1F40AC509EA3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45B1943-63FE-16CC-5707-FFC60E738B77}"/>
              </a:ext>
            </a:extLst>
          </p:cNvPr>
          <p:cNvSpPr/>
          <p:nvPr/>
        </p:nvSpPr>
        <p:spPr>
          <a:xfrm>
            <a:off x="275852" y="2802954"/>
            <a:ext cx="13164293" cy="714114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7D8EF68-2341-6766-BF90-1B278F6D79B0}"/>
              </a:ext>
            </a:extLst>
          </p:cNvPr>
          <p:cNvSpPr/>
          <p:nvPr/>
        </p:nvSpPr>
        <p:spPr>
          <a:xfrm>
            <a:off x="-1" y="644347"/>
            <a:ext cx="13716001" cy="1832153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956E42C7-5086-1B40-DA16-3F6D57DAE06F}"/>
              </a:ext>
            </a:extLst>
          </p:cNvPr>
          <p:cNvSpPr txBox="1"/>
          <p:nvPr/>
        </p:nvSpPr>
        <p:spPr>
          <a:xfrm>
            <a:off x="1905000" y="863026"/>
            <a:ext cx="105346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ماذا تعلمنا؟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41C3172-6DF5-D9EF-7429-B82591A17FEF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D8C3484-A28F-69BD-99FF-89182563DA5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1BA587B8-C016-514B-84D8-B5BD659CDF5B}"/>
              </a:ext>
            </a:extLst>
          </p:cNvPr>
          <p:cNvSpPr/>
          <p:nvPr/>
        </p:nvSpPr>
        <p:spPr>
          <a:xfrm>
            <a:off x="1600200" y="3223519"/>
            <a:ext cx="8610600" cy="1341373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SA" sz="4400" dirty="0" err="1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</a:t>
            </a:r>
            <a:r>
              <a:rPr lang="ar-MA" sz="4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نجاز عملية طرح بمبادلة أو مبادلتين نتبع الخطوات التالية</a:t>
            </a:r>
          </a:p>
        </p:txBody>
      </p:sp>
      <p:pic>
        <p:nvPicPr>
          <p:cNvPr id="10" name="Image 9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435052FF-5F07-DB79-7323-DF3C74CAF8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111" t="39972" r="9538" b="42755"/>
          <a:stretch>
            <a:fillRect/>
          </a:stretch>
        </p:blipFill>
        <p:spPr>
          <a:xfrm rot="10800000">
            <a:off x="764166" y="4982800"/>
            <a:ext cx="12339934" cy="886229"/>
          </a:xfrm>
          <a:prstGeom prst="rect">
            <a:avLst/>
          </a:prstGeom>
        </p:spPr>
      </p:pic>
      <p:pic>
        <p:nvPicPr>
          <p:cNvPr id="11" name="Image 10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78B7D1C8-0089-4D72-068D-2A2C5CA8F3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5" t="70666" r="9825" b="12632"/>
          <a:stretch>
            <a:fillRect/>
          </a:stretch>
        </p:blipFill>
        <p:spPr>
          <a:xfrm rot="10800000">
            <a:off x="764166" y="5989051"/>
            <a:ext cx="12339934" cy="856952"/>
          </a:xfrm>
          <a:prstGeom prst="rect">
            <a:avLst/>
          </a:prstGeom>
        </p:spPr>
      </p:pic>
      <p:pic>
        <p:nvPicPr>
          <p:cNvPr id="12" name="Image 11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CC3400C-12F5-99D1-347B-359EAF28E82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74326" y="6972199"/>
            <a:ext cx="12329774" cy="886229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7FC0A439-C97E-E7D0-C6FD-C3507614A724}"/>
              </a:ext>
            </a:extLst>
          </p:cNvPr>
          <p:cNvSpPr txBox="1"/>
          <p:nvPr/>
        </p:nvSpPr>
        <p:spPr>
          <a:xfrm>
            <a:off x="11147646" y="488631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الأولى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433287AF-7C9E-710B-8F52-2B540F3B5B4C}"/>
              </a:ext>
            </a:extLst>
          </p:cNvPr>
          <p:cNvSpPr txBox="1"/>
          <p:nvPr/>
        </p:nvSpPr>
        <p:spPr>
          <a:xfrm>
            <a:off x="11102442" y="5924264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الثانية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ZoneTexte 16">
            <a:extLst>
              <a:ext uri="{FF2B5EF4-FFF2-40B4-BE49-F238E27FC236}">
                <a16:creationId xmlns:a16="http://schemas.microsoft.com/office/drawing/2014/main" id="{AC2FC770-EBA0-53E1-966F-3AC4869C56A0}"/>
              </a:ext>
            </a:extLst>
          </p:cNvPr>
          <p:cNvSpPr txBox="1"/>
          <p:nvPr/>
        </p:nvSpPr>
        <p:spPr>
          <a:xfrm>
            <a:off x="11147646" y="6846889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الثالثة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1BA2522-968E-B422-362D-83E21DC99677}"/>
              </a:ext>
            </a:extLst>
          </p:cNvPr>
          <p:cNvSpPr txBox="1"/>
          <p:nvPr/>
        </p:nvSpPr>
        <p:spPr>
          <a:xfrm>
            <a:off x="611900" y="4985456"/>
            <a:ext cx="100866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أضع العملية عموديا وأبدأ بالعدد الأكبر (الوحدات تحت الوحدات والعشرات تحت العشرات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وهكذا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)؛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B9E2D40A-11E4-028C-A20F-083E9C5AEE93}"/>
              </a:ext>
            </a:extLst>
          </p:cNvPr>
          <p:cNvSpPr txBox="1"/>
          <p:nvPr/>
        </p:nvSpPr>
        <p:spPr>
          <a:xfrm>
            <a:off x="657104" y="5894982"/>
            <a:ext cx="1015449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وحدات العدد الأصغر من رقم وحدات العدد الأكبر (في حالة كان رقم وحدات المطروح أكبر من رقم وحدات المطروح منه أقوم بمبادلة عشرة واحدة إلى 10 وحدات وأطرح 1 من العشرات)؛ 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A31ECD9-D78D-C692-26A7-5C95C6F941DA}"/>
              </a:ext>
            </a:extLst>
          </p:cNvPr>
          <p:cNvSpPr txBox="1"/>
          <p:nvPr/>
        </p:nvSpPr>
        <p:spPr>
          <a:xfrm>
            <a:off x="964014" y="6891236"/>
            <a:ext cx="9841709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أطرح رقم عشرات العدد الأصغر من رقم عشرات العدد الأكبر ( في حالة كان رقم عشرات المطروح أكبر من رقم عشرات المطروح منه أقوم بمبادلة مئة واحدة إلى 10 عشرات وأطرح 1 من المئات)؛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 descr="Une image contenant Rectangle, Post-it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9576F226-6060-1AA1-0C8A-C97AF32F70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3" t="9429" r="9255" b="73298"/>
          <a:stretch>
            <a:fillRect/>
          </a:stretch>
        </p:blipFill>
        <p:spPr>
          <a:xfrm rot="10800000">
            <a:off x="764166" y="7953985"/>
            <a:ext cx="12339934" cy="886229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BB56E54-582B-89C8-A12D-250581492F1A}"/>
              </a:ext>
            </a:extLst>
          </p:cNvPr>
          <p:cNvSpPr txBox="1"/>
          <p:nvPr/>
        </p:nvSpPr>
        <p:spPr>
          <a:xfrm>
            <a:off x="11054960" y="7867961"/>
            <a:ext cx="18041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>
              <a:lnSpc>
                <a:spcPct val="150000"/>
              </a:lnSpc>
            </a:pPr>
            <a:r>
              <a:rPr lang="ar-S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الخطوة </a:t>
            </a: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الرابعة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256B3CB6-9A44-2D47-7BC5-9AFE9692103A}"/>
              </a:ext>
            </a:extLst>
          </p:cNvPr>
          <p:cNvSpPr txBox="1"/>
          <p:nvPr/>
        </p:nvSpPr>
        <p:spPr>
          <a:xfrm>
            <a:off x="1205862" y="8140125"/>
            <a:ext cx="9526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أ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المئات من المئات 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واكتب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فرق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</a:t>
            </a:r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في الخانة أسفل </a:t>
            </a:r>
            <a:r>
              <a:rPr lang="ar-M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المئات.</a:t>
            </a:r>
            <a:endParaRPr lang="ar-SA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986367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11B798-EBEF-CC9C-012E-F17458DD73F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F93FA6C-93A2-F203-ABDC-07A67CA1B62F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03D5A15-EDBC-A813-8AD9-5821661B1830}"/>
              </a:ext>
            </a:extLst>
          </p:cNvPr>
          <p:cNvSpPr/>
          <p:nvPr/>
        </p:nvSpPr>
        <p:spPr>
          <a:xfrm>
            <a:off x="228600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10A31BA2-EB90-DFEA-77C1-D72456DEEFA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57D8AEB-28DA-3A0F-B9B1-35798FEE4F2C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أنجزوا التمرين 3 صفحة </a:t>
            </a:r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16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E0F4225-E164-6F2D-0E4A-867FF04F6D33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68F8A23-A8DA-859E-D84A-3EBCA143DBC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1" name="Image 10">
            <a:extLst>
              <a:ext uri="{FF2B5EF4-FFF2-40B4-BE49-F238E27FC236}">
                <a16:creationId xmlns:a16="http://schemas.microsoft.com/office/drawing/2014/main" id="{428A32D9-B45E-EF2D-D417-1E4CD51D636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3" y="4443412"/>
            <a:ext cx="12648813" cy="344328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0993A580-3540-6AC7-C0C5-558F9AA2D9B0}"/>
              </a:ext>
            </a:extLst>
          </p:cNvPr>
          <p:cNvSpPr/>
          <p:nvPr/>
        </p:nvSpPr>
        <p:spPr>
          <a:xfrm>
            <a:off x="8053913" y="5295900"/>
            <a:ext cx="4724400" cy="2669735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900310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0534E-7AB5-39A3-12C5-60D653330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D4A318E-B3B6-00CF-FE32-5ED5B6BE3770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E1B2020-E731-4B01-F4DD-24CD98A5558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E4A6484-E46A-C506-2C67-E037EAFDFE2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34199D-5CF1-7B3C-F28D-179ABE205B6E}"/>
              </a:ext>
            </a:extLst>
          </p:cNvPr>
          <p:cNvSpPr txBox="1"/>
          <p:nvPr/>
        </p:nvSpPr>
        <p:spPr>
          <a:xfrm>
            <a:off x="4724400" y="976263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بشكل تفاعلي على السبورة الجانبية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AC54F1E8-F111-AF01-F86F-E82B2D31E941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36830E8B-0AAF-363E-C92A-BE54AB95EA1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2" name="ZoneTexte 11">
            <a:extLst>
              <a:ext uri="{FF2B5EF4-FFF2-40B4-BE49-F238E27FC236}">
                <a16:creationId xmlns:a16="http://schemas.microsoft.com/office/drawing/2014/main" id="{25A18FF6-A688-A9ED-20F8-54DCC318F874}"/>
              </a:ext>
            </a:extLst>
          </p:cNvPr>
          <p:cNvSpPr txBox="1"/>
          <p:nvPr/>
        </p:nvSpPr>
        <p:spPr>
          <a:xfrm>
            <a:off x="2962290" y="3101402"/>
            <a:ext cx="7791417" cy="5501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ct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تصحيح</a:t>
            </a:r>
            <a:r>
              <a:rPr lang="ar-MA" sz="4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تفاعلي على السبورة الجانبية</a:t>
            </a:r>
            <a:endParaRPr lang="ar-SA" sz="44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E3446A83-13C6-A771-0A57-C0B164749C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99793" y="4443412"/>
            <a:ext cx="12648813" cy="3443288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909CF4C-36E5-BE42-1F95-07E0B258B542}"/>
              </a:ext>
            </a:extLst>
          </p:cNvPr>
          <p:cNvSpPr/>
          <p:nvPr/>
        </p:nvSpPr>
        <p:spPr>
          <a:xfrm>
            <a:off x="8053913" y="5295900"/>
            <a:ext cx="4724400" cy="2590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735841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72E0D25-B395-8DBD-4D14-4B5DCEB88D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81A0A5D-2BB5-C5F5-ABD7-FAF107D28BB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E386776-017A-8F13-DC09-55F273EC2AD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1BA9967-6259-7C64-C2E4-8B38C5A20CEA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14A029FF-C3DF-B214-3A01-6B82500F6C93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ابحثوا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 حل المسألة </a:t>
            </a:r>
            <a:r>
              <a:rPr lang="ar-M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المحددة </a:t>
            </a:r>
            <a:r>
              <a:rPr lang="ar-SA" sz="320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مع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تسجيل خطوات الحل على دفتر البحث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7FF2ACA-AE30-261B-8C2D-CD66653395CE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B272DEB-D38E-E761-64BF-AFB22AB6B88C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DABADDA1-FA26-87CE-2217-4960FD6D21EB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F37AC746-DD36-1866-29B2-92A67B0991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977395"/>
            <a:ext cx="12174692" cy="390930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A288D250-79A6-6EC7-C904-DD623F1DB5FA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2296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183211-87F3-7534-9474-90773A8DB50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10015EC-6286-6F47-F6C1-63A8B469626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22E3985-86F6-2E85-5096-98256FE2201C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38C9A35-4DCF-4711-FA56-DCAD77338DC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9014A6C-5D7A-F836-9652-8366EDF1B3CB}"/>
              </a:ext>
            </a:extLst>
          </p:cNvPr>
          <p:cNvSpPr txBox="1"/>
          <p:nvPr/>
        </p:nvSpPr>
        <p:spPr>
          <a:xfrm>
            <a:off x="1371600" y="976263"/>
            <a:ext cx="11144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التصحيح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C8461E6-54F7-2238-C7CE-A23183D65FBB}"/>
              </a:ext>
            </a:extLst>
          </p:cNvPr>
          <p:cNvSpPr/>
          <p:nvPr/>
        </p:nvSpPr>
        <p:spPr>
          <a:xfrm rot="10800000">
            <a:off x="12752913" y="1012724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38F7790-C895-687C-D8B4-8B21BFD07D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17" name="ZoneTexte 16">
            <a:extLst>
              <a:ext uri="{FF2B5EF4-FFF2-40B4-BE49-F238E27FC236}">
                <a16:creationId xmlns:a16="http://schemas.microsoft.com/office/drawing/2014/main" id="{F9C3B3CB-3890-1D74-88EC-5A8E43DB67FE}"/>
              </a:ext>
            </a:extLst>
          </p:cNvPr>
          <p:cNvSpPr txBox="1"/>
          <p:nvPr/>
        </p:nvSpPr>
        <p:spPr>
          <a:xfrm>
            <a:off x="914400" y="4229100"/>
            <a:ext cx="5486400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fr-FR" dirty="0">
              <a:highlight>
                <a:srgbClr val="C0C0C0"/>
              </a:highlight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AFB24A52-EBCE-8D20-D211-2B4D59E71A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914400" y="3977395"/>
            <a:ext cx="12174692" cy="3909305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DF2BAD29-0AF0-274F-C972-FDCE99FFA912}"/>
              </a:ext>
            </a:extLst>
          </p:cNvPr>
          <p:cNvSpPr/>
          <p:nvPr/>
        </p:nvSpPr>
        <p:spPr>
          <a:xfrm>
            <a:off x="919480" y="4965895"/>
            <a:ext cx="6090920" cy="29718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fr-FR"/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F51B479-1EC7-03A4-8819-3D3CC989407D}"/>
              </a:ext>
            </a:extLst>
          </p:cNvPr>
          <p:cNvSpPr txBox="1"/>
          <p:nvPr/>
        </p:nvSpPr>
        <p:spPr>
          <a:xfrm>
            <a:off x="1356360" y="7127368"/>
            <a:ext cx="3810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>
                <a:solidFill>
                  <a:srgbClr val="FF0000"/>
                </a:solidFill>
              </a:rPr>
              <a:t>923 </a:t>
            </a:r>
            <a:r>
              <a:rPr lang="ar-MA" sz="2800" b="1" dirty="0">
                <a:solidFill>
                  <a:srgbClr val="FF0000"/>
                </a:solidFill>
              </a:rPr>
              <a:t>-</a:t>
            </a:r>
            <a:r>
              <a:rPr lang="fr-FR" sz="2800" b="1" dirty="0">
                <a:solidFill>
                  <a:srgbClr val="FF0000"/>
                </a:solidFill>
              </a:rPr>
              <a:t> 578 = 345</a:t>
            </a:r>
          </a:p>
        </p:txBody>
      </p:sp>
    </p:spTree>
    <p:extLst>
      <p:ext uri="{BB962C8B-B14F-4D97-AF65-F5344CB8AC3E}">
        <p14:creationId xmlns:p14="http://schemas.microsoft.com/office/powerpoint/2010/main" val="3406871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1447800" y="1680836"/>
            <a:ext cx="10515600" cy="253264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2156700" y="1485900"/>
            <a:ext cx="9139128" cy="276806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تمرير رائز التصديق على اللبنة</a:t>
            </a: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وتعبئة شبكة التتبع</a:t>
            </a:r>
            <a:endParaRPr kumimoji="0" lang="ar-MA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6123E6D3-D671-031D-7E1A-AB8CD38E348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2" r="3802"/>
          <a:stretch/>
        </p:blipFill>
        <p:spPr>
          <a:xfrm>
            <a:off x="5593596" y="5600700"/>
            <a:ext cx="2265336" cy="2769269"/>
          </a:xfrm>
          <a:prstGeom prst="rect">
            <a:avLst/>
          </a:prstGeom>
        </p:spPr>
      </p:pic>
      <p:sp>
        <p:nvSpPr>
          <p:cNvPr id="9" name="TextBox 6">
            <a:extLst>
              <a:ext uri="{FF2B5EF4-FFF2-40B4-BE49-F238E27FC236}">
                <a16:creationId xmlns:a16="http://schemas.microsoft.com/office/drawing/2014/main" id="{6D931694-8365-C244-44CE-590517CB1ED9}"/>
              </a:ext>
            </a:extLst>
          </p:cNvPr>
          <p:cNvSpPr txBox="1"/>
          <p:nvPr/>
        </p:nvSpPr>
        <p:spPr>
          <a:xfrm>
            <a:off x="2701325" y="4256101"/>
            <a:ext cx="8156614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فردي / جماعي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375868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ACBB9B-F492-33FE-5F20-BF63685817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0BCB1B6-49A2-3CB4-0B06-A36F2CCF046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00F71B2F-CC78-8106-0BAD-67A188291612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FC42A3B4-BC2F-DB6D-0D9F-46235ABB7A27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E2F9B00-D825-A53A-812B-A1A42A8CA133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8D48713E-6AA3-AFDF-E54A-DE5BFC6D3184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10497B7-C3BB-5209-683C-E413A7489E84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D672D10F-6FE2-8038-51BD-C12D90F18603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الكراسة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texte, diagramme, capture d’écran, cercle&#10;&#10;Le contenu généré par l’IA peut être incorrect.">
            <a:extLst>
              <a:ext uri="{FF2B5EF4-FFF2-40B4-BE49-F238E27FC236}">
                <a16:creationId xmlns:a16="http://schemas.microsoft.com/office/drawing/2014/main" id="{46E0360B-3C6E-AB2C-6BA0-C737B4E0F8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6600" y="2378075"/>
            <a:ext cx="4978734" cy="553085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18A41F9F-7DA3-7FF5-2368-47A142290322}"/>
              </a:ext>
            </a:extLst>
          </p:cNvPr>
          <p:cNvSpPr/>
          <p:nvPr/>
        </p:nvSpPr>
        <p:spPr>
          <a:xfrm>
            <a:off x="7315200" y="2705100"/>
            <a:ext cx="1905000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46BCDDB-73B2-8281-3351-F1E3A66348C5}"/>
              </a:ext>
            </a:extLst>
          </p:cNvPr>
          <p:cNvSpPr/>
          <p:nvPr/>
        </p:nvSpPr>
        <p:spPr>
          <a:xfrm>
            <a:off x="7315200" y="5829300"/>
            <a:ext cx="2286000" cy="9144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995EA725-F403-2B7B-FB14-1783C9E4C352}"/>
              </a:ext>
            </a:extLst>
          </p:cNvPr>
          <p:cNvSpPr/>
          <p:nvPr/>
        </p:nvSpPr>
        <p:spPr>
          <a:xfrm>
            <a:off x="8915400" y="4000500"/>
            <a:ext cx="3048000" cy="15240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4D724B-A0EC-9143-2C0F-B2A7B054C3C0}"/>
              </a:ext>
            </a:extLst>
          </p:cNvPr>
          <p:cNvSpPr/>
          <p:nvPr/>
        </p:nvSpPr>
        <p:spPr>
          <a:xfrm>
            <a:off x="10656280" y="8155867"/>
            <a:ext cx="1269666" cy="838200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18" name="Rectangle : coins arrondis 17">
            <a:extLst>
              <a:ext uri="{FF2B5EF4-FFF2-40B4-BE49-F238E27FC236}">
                <a16:creationId xmlns:a16="http://schemas.microsoft.com/office/drawing/2014/main" id="{9E18CEA4-4CFA-D7CA-44F8-4F7296DD3950}"/>
              </a:ext>
            </a:extLst>
          </p:cNvPr>
          <p:cNvSpPr/>
          <p:nvPr/>
        </p:nvSpPr>
        <p:spPr>
          <a:xfrm>
            <a:off x="7315200" y="8155867"/>
            <a:ext cx="3249172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تنجز في القسم كما هي معروضة على الشرائح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7B26EFE9-24AF-B1A6-C880-9FEF63CD8DD1}"/>
              </a:ext>
            </a:extLst>
          </p:cNvPr>
          <p:cNvSpPr/>
          <p:nvPr/>
        </p:nvSpPr>
        <p:spPr>
          <a:xfrm>
            <a:off x="1411692" y="8155867"/>
            <a:ext cx="2855508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باقي الأنشطة تنجز في المنزل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2" name="Image 21" descr="Une image contenant texte, capture d’écran, Police, nombre&#10;&#10;Le contenu généré par l’IA peut être incorrect.">
            <a:extLst>
              <a:ext uri="{FF2B5EF4-FFF2-40B4-BE49-F238E27FC236}">
                <a16:creationId xmlns:a16="http://schemas.microsoft.com/office/drawing/2014/main" id="{E06CC337-FBC0-E567-A7B6-621E52C87C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65594" y="2352907"/>
            <a:ext cx="4963756" cy="5530851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7395993A-6296-A958-8AA0-0F809DEB4BF6}"/>
              </a:ext>
            </a:extLst>
          </p:cNvPr>
          <p:cNvSpPr/>
          <p:nvPr/>
        </p:nvSpPr>
        <p:spPr>
          <a:xfrm>
            <a:off x="1456432" y="2644151"/>
            <a:ext cx="1905000" cy="975349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65D57405-826B-D91C-E25F-3291A9408625}"/>
              </a:ext>
            </a:extLst>
          </p:cNvPr>
          <p:cNvSpPr/>
          <p:nvPr/>
        </p:nvSpPr>
        <p:spPr>
          <a:xfrm>
            <a:off x="1265594" y="4260374"/>
            <a:ext cx="4754206" cy="474083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C168FC6F-DD29-1F45-DE32-804CC9814112}"/>
              </a:ext>
            </a:extLst>
          </p:cNvPr>
          <p:cNvSpPr/>
          <p:nvPr/>
        </p:nvSpPr>
        <p:spPr>
          <a:xfrm>
            <a:off x="1265594" y="5609206"/>
            <a:ext cx="1630006" cy="1366212"/>
          </a:xfrm>
          <a:prstGeom prst="rect">
            <a:avLst/>
          </a:prstGeom>
          <a:noFill/>
          <a:ln w="381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endParaRPr lang="fr-FR"/>
          </a:p>
        </p:txBody>
      </p:sp>
      <p:pic>
        <p:nvPicPr>
          <p:cNvPr id="27" name="Image 26" descr="Une image contenant Panneau de signalisation, signe, jaune&#10;&#10;Le contenu généré par l’IA peut être incorrect.">
            <a:extLst>
              <a:ext uri="{FF2B5EF4-FFF2-40B4-BE49-F238E27FC236}">
                <a16:creationId xmlns:a16="http://schemas.microsoft.com/office/drawing/2014/main" id="{11F98768-0069-A063-3BF7-0A41DBA855E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270" t="5682" r="17550" b="54203"/>
          <a:stretch>
            <a:fillRect/>
          </a:stretch>
        </p:blipFill>
        <p:spPr>
          <a:xfrm>
            <a:off x="4443238" y="8209268"/>
            <a:ext cx="756808" cy="6307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2157915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140925-1BCB-BA55-4FC4-588C947368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7B69393-B825-5E2F-8EFB-C44B9A19321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AC27CED-9718-93E3-DFC5-F0AC2228548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D968A147-DCE1-626E-1553-A55C5A59169C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l" defTabSz="685834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E723820-1103-A1CB-8BAD-53569327D845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21479C26-2F57-6B7C-FD2D-03B209E6F10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D6EC4503-8154-8C10-E728-2D2ADC96859B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85520AC-0A7C-ABB1-5AA3-51F55C8E5D5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توجيهات خاصة بتمرير الرائز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9CC10446-B894-830C-3F22-86D846D2D758}"/>
              </a:ext>
            </a:extLst>
          </p:cNvPr>
          <p:cNvSpPr/>
          <p:nvPr/>
        </p:nvSpPr>
        <p:spPr>
          <a:xfrm>
            <a:off x="1524000" y="2490811"/>
            <a:ext cx="10134600" cy="1052489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يمرر الجزء الخاص بالأعداد على الأوراق (يستحسن استنساخ أوراق تتضمن سؤال الأعداد بالعدد الكافي للتلاميذ)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DAA5DD98-F495-4370-4DE3-10EFA4D2E8AE}"/>
              </a:ext>
            </a:extLst>
          </p:cNvPr>
          <p:cNvSpPr/>
          <p:nvPr/>
        </p:nvSpPr>
        <p:spPr>
          <a:xfrm>
            <a:off x="1524000" y="4076700"/>
            <a:ext cx="10134600" cy="1263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ts val="314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تمرير سؤال العمليات بشكل جماعي على الألواح (يطلب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من المتعلمين الذين توفقوا في الإجابة على العمليتين معا وضع ألواحهم، يعتمد الألواح الموضوعة لتسجيل (+) والمرفوعة لتسجيل (-) على شبكة التتبع)</a:t>
            </a:r>
            <a:endParaRPr kumimoji="0" lang="ar-MA" sz="32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F357C096-2461-CE12-F99A-2138FB26C631}"/>
              </a:ext>
            </a:extLst>
          </p:cNvPr>
          <p:cNvSpPr/>
          <p:nvPr/>
        </p:nvSpPr>
        <p:spPr>
          <a:xfrm>
            <a:off x="1524000" y="5829300"/>
            <a:ext cx="10134600" cy="1263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514402" rtl="1">
              <a:lnSpc>
                <a:spcPts val="3149"/>
              </a:lnSpc>
              <a:defRPr/>
            </a:pP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تمرير سؤال المسألة بشكل جماعي على الألواح (يطلب الأستاذ من المتعلمين الذين توفقوا في الإجابة على المسألة وضع ألواحهم، يعتمد الألواح الموضوعة لتسجيل (+) والمرفوعة لتسجيل (-) على شبكة التتبع)</a:t>
            </a: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ABD6348C-8587-2354-9732-339DCBBD0960}"/>
              </a:ext>
            </a:extLst>
          </p:cNvPr>
          <p:cNvSpPr/>
          <p:nvPr/>
        </p:nvSpPr>
        <p:spPr>
          <a:xfrm>
            <a:off x="1644653" y="7505700"/>
            <a:ext cx="10134600" cy="126368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 defTabSz="514402" rtl="1">
              <a:lnSpc>
                <a:spcPts val="3149"/>
              </a:lnSpc>
              <a:defRPr/>
            </a:pPr>
            <a:r>
              <a:rPr lang="ar-MA" sz="4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احتساب نسبة التصديق على اللبنة انطلاقا من سؤال العمليات فقط</a:t>
            </a:r>
          </a:p>
        </p:txBody>
      </p:sp>
    </p:spTree>
    <p:extLst>
      <p:ext uri="{BB962C8B-B14F-4D97-AF65-F5344CB8AC3E}">
        <p14:creationId xmlns:p14="http://schemas.microsoft.com/office/powerpoint/2010/main" val="39587259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FCA02C-972F-5C03-6E80-2CC47F26D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FCD6BC-C865-89D9-B77E-8BBB2328A80D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B337B0B-A5DE-7380-EE06-572036DBA7E2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9A3FC02-E225-5A47-0C7D-D587ADCB5F47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BE35F05-4464-C5F2-087D-BE4A9424CED5}"/>
              </a:ext>
            </a:extLst>
          </p:cNvPr>
          <p:cNvSpPr txBox="1"/>
          <p:nvPr/>
        </p:nvSpPr>
        <p:spPr>
          <a:xfrm>
            <a:off x="1209690" y="891689"/>
            <a:ext cx="11296617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يوزع الأستاذ أوراق الإنجاز الفردي الخاص بالأعداد</a:t>
            </a:r>
            <a:b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</a:b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اكتبوا أسماءكم على الأوراق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أنجزوا المطلوب منكم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يحصل المتعلم على (+) إذا توفق في 6 إجابات صحيحة على الأقل، ما دون ذلك يحصل على (-)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3E63BBAD-8009-FA4B-0D53-7F0AB147F2BC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12E2281E-959D-7C8B-60DC-B3F23547537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9" name="TextBox 6">
            <a:extLst>
              <a:ext uri="{FF2B5EF4-FFF2-40B4-BE49-F238E27FC236}">
                <a16:creationId xmlns:a16="http://schemas.microsoft.com/office/drawing/2014/main" id="{35222615-DEB2-86EB-8B5F-52BF09F0B42A}"/>
              </a:ext>
            </a:extLst>
          </p:cNvPr>
          <p:cNvSpPr txBox="1"/>
          <p:nvPr/>
        </p:nvSpPr>
        <p:spPr>
          <a:xfrm>
            <a:off x="6096000" y="2643884"/>
            <a:ext cx="8156614" cy="122148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6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أكمل الخانات الفارغة في الجدول كما في المثال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Tableau 2">
            <a:extLst>
              <a:ext uri="{FF2B5EF4-FFF2-40B4-BE49-F238E27FC236}">
                <a16:creationId xmlns:a16="http://schemas.microsoft.com/office/drawing/2014/main" id="{6258DF97-C790-50BF-BAFA-473F113F71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8012912"/>
              </p:ext>
            </p:extLst>
          </p:nvPr>
        </p:nvGraphicFramePr>
        <p:xfrm>
          <a:off x="475920" y="4545834"/>
          <a:ext cx="12600000" cy="36000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4200000">
                  <a:extLst>
                    <a:ext uri="{9D8B030D-6E8A-4147-A177-3AD203B41FA5}">
                      <a16:colId xmlns:a16="http://schemas.microsoft.com/office/drawing/2014/main" val="1724647267"/>
                    </a:ext>
                  </a:extLst>
                </a:gridCol>
                <a:gridCol w="3420000">
                  <a:extLst>
                    <a:ext uri="{9D8B030D-6E8A-4147-A177-3AD203B41FA5}">
                      <a16:colId xmlns:a16="http://schemas.microsoft.com/office/drawing/2014/main" val="3292994462"/>
                    </a:ext>
                  </a:extLst>
                </a:gridCol>
                <a:gridCol w="4980000">
                  <a:extLst>
                    <a:ext uri="{9D8B030D-6E8A-4147-A177-3AD203B41FA5}">
                      <a16:colId xmlns:a16="http://schemas.microsoft.com/office/drawing/2014/main" val="3167951296"/>
                    </a:ext>
                  </a:extLst>
                </a:gridCol>
              </a:tblGrid>
              <a:tr h="720000">
                <a:tc>
                  <a:txBody>
                    <a:bodyPr/>
                    <a:lstStyle/>
                    <a:p>
                      <a:pPr algn="ctr" rtl="1"/>
                      <a:r>
                        <a:rPr kumimoji="0" lang="fr-FR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3 000 + 200 + 40 + 7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kumimoji="0" lang="fr-FR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 3 247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ثلاثة آلاف ومئتان وسبعة وأربعون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93353727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خمس مئة وتسعة وعشرون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5581761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أربعة وعشرون ألفا وثلاث مئة وستة وسبعون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17445524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سبعة آلاف وثمان مئة وخمسة وتسعون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06267042"/>
                  </a:ext>
                </a:extLst>
              </a:tr>
              <a:tr h="720000"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MA" sz="3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..........................................</a:t>
                      </a:r>
                      <a:endParaRPr kumimoji="0" lang="fr-FR" sz="3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 rtl="1"/>
                      <a:r>
                        <a:rPr kumimoji="0" lang="ar-MA" sz="3600" b="0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srgbClr val="01070A"/>
                          </a:solidFill>
                          <a:effectLst/>
                          <a:uLnTx/>
                          <a:uFillTx/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أربع مئة وواحد وثمانون</a:t>
                      </a:r>
                      <a:endParaRPr kumimoji="0" lang="fr-FR" sz="3600" b="0" i="0" u="none" strike="noStrike" kern="1200" cap="none" spc="0" normalizeH="0" baseline="0" dirty="0">
                        <a:ln>
                          <a:noFill/>
                        </a:ln>
                        <a:solidFill>
                          <a:srgbClr val="01070A"/>
                        </a:solidFill>
                        <a:effectLst/>
                        <a:uLnTx/>
                        <a:uFillTx/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08920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3351761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390B1F-8DB5-1588-A1BE-7D6A10FA70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9A51BEF-967D-E3BC-DFD4-66C7CD93E360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09844EF-2F8D-1F6C-22D5-DE428866F3CE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81172B7-2B2E-96F2-A8AB-16E9A444927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9D5F814-6BC0-19AF-9895-2F9DF39B7D3C}"/>
              </a:ext>
            </a:extLst>
          </p:cNvPr>
          <p:cNvSpPr txBox="1"/>
          <p:nvPr/>
        </p:nvSpPr>
        <p:spPr>
          <a:xfrm>
            <a:off x="1209690" y="891689"/>
            <a:ext cx="112966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ألواحكم، اكتبوا العمليتين وقوموا بإنجازهما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مرور دقيقتين على الأكثر يطلب الأستاذ من المتعلمين رفع الألواح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يطلب الأستاذ من التلاميذ الذين توفقوا في الإجابة بشكل صحيح على العمليتين أن يضعوا ألواحهم 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9572DF73-B0A4-706A-A4B9-CBF0CE4504A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BDFA03F-55CB-003E-D33C-C27D45D873BD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4" name="Image 13">
            <a:extLst>
              <a:ext uri="{FF2B5EF4-FFF2-40B4-BE49-F238E27FC236}">
                <a16:creationId xmlns:a16="http://schemas.microsoft.com/office/drawing/2014/main" id="{2C15117A-93B2-9CA0-DA8B-7D16880661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503833" y="4175613"/>
            <a:ext cx="10708333" cy="4805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10490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250BA3-6B2C-671E-892B-2DDCD27A577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F9EA2E-1BAA-C068-809A-22E730DAAC32}"/>
              </a:ext>
            </a:extLst>
          </p:cNvPr>
          <p:cNvSpPr/>
          <p:nvPr/>
        </p:nvSpPr>
        <p:spPr>
          <a:xfrm>
            <a:off x="-1" y="1981202"/>
            <a:ext cx="13716001" cy="8305798"/>
          </a:xfrm>
          <a:prstGeom prst="rect">
            <a:avLst/>
          </a:prstGeom>
          <a:solidFill>
            <a:srgbClr val="3D8FA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D305282-F614-6593-2E11-0A4FECE949D1}"/>
              </a:ext>
            </a:extLst>
          </p:cNvPr>
          <p:cNvSpPr/>
          <p:nvPr/>
        </p:nvSpPr>
        <p:spPr>
          <a:xfrm>
            <a:off x="275851" y="3225043"/>
            <a:ext cx="13164293" cy="668270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4D07E43-0798-540D-F5F0-B96092E69216}"/>
              </a:ext>
            </a:extLst>
          </p:cNvPr>
          <p:cNvSpPr/>
          <p:nvPr/>
        </p:nvSpPr>
        <p:spPr>
          <a:xfrm>
            <a:off x="-1" y="752746"/>
            <a:ext cx="13716001" cy="23333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50" name="Freeform 8">
            <a:extLst>
              <a:ext uri="{FF2B5EF4-FFF2-40B4-BE49-F238E27FC236}">
                <a16:creationId xmlns:a16="http://schemas.microsoft.com/office/drawing/2014/main" id="{447AECD9-9861-1648-781C-2FB101C099F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52BF2-2F35-BA17-FFB6-AC01D3EEDB87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5999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43468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316793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383739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209799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</a:t>
                      </a:r>
                      <a:r>
                        <a:rPr lang="ar-SA" sz="2800" b="1" i="0" kern="120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kern="120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4" name="ZoneTexte 3">
            <a:extLst>
              <a:ext uri="{FF2B5EF4-FFF2-40B4-BE49-F238E27FC236}">
                <a16:creationId xmlns:a16="http://schemas.microsoft.com/office/drawing/2014/main" id="{36822FFB-3339-19DD-5072-62E8697BA333}"/>
              </a:ext>
            </a:extLst>
          </p:cNvPr>
          <p:cNvSpPr txBox="1"/>
          <p:nvPr/>
        </p:nvSpPr>
        <p:spPr>
          <a:xfrm>
            <a:off x="1209690" y="891689"/>
            <a:ext cx="11296617" cy="12580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سأقرأ المسألة (يقرأ الأستاذ المسألة مرتين). أجيبوا عن المسألة بوضع العملية المناسبة وإنجازها.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بعد مرور دقيقتين على الأكثر يطلب الأستاذ من المتعلمين رفع الألواح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  <a:defRPr/>
            </a:pPr>
            <a:r>
              <a:rPr lang="ar-MA" sz="28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الأستاذ من التلاميذ الذين توفقوا في الإجابة بشكل صحيح أن يضعوا ألواحهم </a:t>
            </a:r>
            <a:endParaRPr lang="fr-FR" sz="28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332D990-386D-C631-CBAD-34D32B743BBD}"/>
              </a:ext>
            </a:extLst>
          </p:cNvPr>
          <p:cNvSpPr/>
          <p:nvPr/>
        </p:nvSpPr>
        <p:spPr>
          <a:xfrm>
            <a:off x="457200" y="4119717"/>
            <a:ext cx="12801600" cy="4674527"/>
          </a:xfrm>
          <a:prstGeom prst="roundRect">
            <a:avLst/>
          </a:prstGeom>
          <a:noFill/>
          <a:ln>
            <a:solidFill>
              <a:schemeClr val="accent4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عرف اليوم الأول من الأبواب المفتوحة بمدرستنا الرائدة، زيارة 274 شخصا، وخلال اليوم الثاني زارها 52 زائرا أقل من اليوم الأول. 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 هو عدد الزوار خلال اليوم الثاني؟</a:t>
            </a:r>
          </a:p>
        </p:txBody>
      </p:sp>
    </p:spTree>
    <p:extLst>
      <p:ext uri="{BB962C8B-B14F-4D97-AF65-F5344CB8AC3E}">
        <p14:creationId xmlns:p14="http://schemas.microsoft.com/office/powerpoint/2010/main" val="58039993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endParaRPr kumimoji="0" lang="fr-FR" sz="18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539F363-66EA-18B4-861A-55EB11320F5D}"/>
              </a:ext>
            </a:extLst>
          </p:cNvPr>
          <p:cNvSpPr txBox="1"/>
          <p:nvPr/>
        </p:nvSpPr>
        <p:spPr>
          <a:xfrm>
            <a:off x="2895600" y="3970418"/>
            <a:ext cx="7556801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 </a:t>
            </a: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التعرف على الأعداد وقيمة الأرقام ومكانها</a:t>
            </a:r>
          </a:p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باستخدام لعبة </a:t>
            </a:r>
            <a:r>
              <a:rPr kumimoji="0" lang="ar-MA" sz="44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685834" rtl="1" eaLnBrk="1" fontAlgn="auto" latinLnBrk="0" hangingPunct="1">
              <a:lnSpc>
                <a:spcPts val="11099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لعبة</a:t>
            </a: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srgbClr val="01070A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الفرقعة والتصفيق</a:t>
            </a:r>
            <a:endParaRPr kumimoji="0" lang="en-US" sz="7200" b="0" i="0" u="none" strike="noStrike" kern="1200" cap="none" spc="0" normalizeH="0" baseline="0" noProof="0" dirty="0">
              <a:ln>
                <a:noFill/>
              </a:ln>
              <a:solidFill>
                <a:srgbClr val="01070A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pic>
        <p:nvPicPr>
          <p:cNvPr id="9" name="Image 8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B0687EDE-C1F8-DD48-3E17-BC6F2EBFDE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5531000" y="6031763"/>
            <a:ext cx="2286000" cy="2553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0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275854" y="2476500"/>
            <a:ext cx="13164293" cy="74675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3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Dosis" pitchFamily="2" charset="0"/>
                <a:ea typeface="+mn-ea"/>
                <a:cs typeface="Arial" panose="020B0604020202020204" pitchFamily="34" charset="0"/>
              </a:rPr>
              <a:t>ٍٍ</a:t>
            </a: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7"/>
            <a:ext cx="13716001" cy="1538290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سنلعب لعبة الفرقعة والتصفيق. </a:t>
            </a:r>
          </a:p>
          <a:p>
            <a:pPr marL="0" marR="0" lvl="1" indent="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4272A2BE-853B-B0B7-C654-BA1D4D38078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50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962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514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kern="120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kern="120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 descr="Une image contenant cercle, capture d’écran, Symétrie, art&#10;&#10;Le contenu généré par l’IA peut être incorrect.">
            <a:extLst>
              <a:ext uri="{FF2B5EF4-FFF2-40B4-BE49-F238E27FC236}">
                <a16:creationId xmlns:a16="http://schemas.microsoft.com/office/drawing/2014/main" id="{FD7A0706-1EAC-2B8E-0EC5-0BD77CFD86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2286" t="6698" r="76453" b="64450"/>
          <a:stretch>
            <a:fillRect/>
          </a:stretch>
        </p:blipFill>
        <p:spPr>
          <a:xfrm>
            <a:off x="800640" y="943680"/>
            <a:ext cx="841924" cy="940272"/>
          </a:xfrm>
          <a:prstGeom prst="rect">
            <a:avLst/>
          </a:prstGeom>
        </p:spPr>
      </p:pic>
      <p:pic>
        <p:nvPicPr>
          <p:cNvPr id="21" name="Image 20">
            <a:extLst>
              <a:ext uri="{FF2B5EF4-FFF2-40B4-BE49-F238E27FC236}">
                <a16:creationId xmlns:a16="http://schemas.microsoft.com/office/drawing/2014/main" id="{F329CF4E-7064-4498-672D-10EC1585DCC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4361" y="3512471"/>
            <a:ext cx="5464138" cy="5274207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AB42124-4DD8-38D5-AA5E-9A90B266DEE9}"/>
              </a:ext>
            </a:extLst>
          </p:cNvPr>
          <p:cNvSpPr txBox="1"/>
          <p:nvPr/>
        </p:nvSpPr>
        <p:spPr>
          <a:xfrm>
            <a:off x="8672767" y="5143500"/>
            <a:ext cx="2983392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نمذجة لعبة </a:t>
            </a:r>
            <a:r>
              <a:rPr kumimoji="0" lang="ar-MA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ar-SA" sz="4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2" name="Picture 8">
            <a:extLst>
              <a:ext uri="{FF2B5EF4-FFF2-40B4-BE49-F238E27FC236}">
                <a16:creationId xmlns:a16="http://schemas.microsoft.com/office/drawing/2014/main" id="{8FDDAA97-8D8F-4F36-BE0C-BC6F5497FFD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34166" y="4342128"/>
            <a:ext cx="2806155" cy="2858772"/>
          </a:xfrm>
          <a:prstGeom prst="rect">
            <a:avLst/>
          </a:prstGeom>
        </p:spPr>
      </p:pic>
      <p:pic>
        <p:nvPicPr>
          <p:cNvPr id="24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96E32631-3841-5467-5A69-32CC7C5DC2C4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1" y="6477056"/>
            <a:ext cx="2113900" cy="245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327096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3E4548-31A5-A390-8A76-1624BF5C9E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45B2BD5-3604-5120-1BA8-B2BB5F52FC11}"/>
              </a:ext>
            </a:extLst>
          </p:cNvPr>
          <p:cNvSpPr/>
          <p:nvPr/>
        </p:nvSpPr>
        <p:spPr>
          <a:xfrm>
            <a:off x="3697297" y="46116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DA903DF3-8002-9109-87C1-86F857B2B405}"/>
              </a:ext>
            </a:extLst>
          </p:cNvPr>
          <p:cNvSpPr txBox="1"/>
          <p:nvPr/>
        </p:nvSpPr>
        <p:spPr>
          <a:xfrm>
            <a:off x="3914775" y="461162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الواجبات المنزلية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7D03FEB9-2C30-40DA-0F26-625E271A38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886700"/>
            <a:ext cx="2590800" cy="25908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FC596F85-3F00-93AC-2AD8-5E38797B01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1786" y="8163886"/>
            <a:ext cx="2313613" cy="2313613"/>
          </a:xfrm>
          <a:prstGeom prst="rect">
            <a:avLst/>
          </a:prstGeom>
        </p:spPr>
      </p:pic>
      <p:pic>
        <p:nvPicPr>
          <p:cNvPr id="8" name="Image 7" descr="Une image contenant Dessin d’enfant, garçon, dessin, personne&#10;&#10;Le contenu généré par l’IA peut être incorrect.">
            <a:extLst>
              <a:ext uri="{FF2B5EF4-FFF2-40B4-BE49-F238E27FC236}">
                <a16:creationId xmlns:a16="http://schemas.microsoft.com/office/drawing/2014/main" id="{0234B9CA-8F10-B5F3-CF4B-CE796177F9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0120" y="2552700"/>
            <a:ext cx="6855757" cy="3874993"/>
          </a:xfrm>
          <a:prstGeom prst="rect">
            <a:avLst/>
          </a:prstGeom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CC3FF4CA-F699-841D-BE5A-A7643F672149}"/>
              </a:ext>
            </a:extLst>
          </p:cNvPr>
          <p:cNvSpPr/>
          <p:nvPr/>
        </p:nvSpPr>
        <p:spPr>
          <a:xfrm>
            <a:off x="2895601" y="6545627"/>
            <a:ext cx="7924800" cy="1629237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r>
              <a:rPr lang="ar-SA" sz="4000" b="1" dirty="0">
                <a:solidFill>
                  <a:srgbClr val="C0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ينجز المتعلمون ما تبقى من التمارين في منازلهم مع تذكيرهم بأن مراقبة الانجازات ستتم بداية الحصة الموالية</a:t>
            </a:r>
            <a:endParaRPr lang="fr-FR" sz="4000" b="1" dirty="0">
              <a:solidFill>
                <a:srgbClr val="C0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1555380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2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495300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8500253" y="1999958"/>
            <a:ext cx="4487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1 - 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870366" y="537913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1000" y="7581900"/>
            <a:ext cx="2857500" cy="2857500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06200" y="7988300"/>
            <a:ext cx="2489200" cy="2489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388906" y="2131600"/>
            <a:ext cx="5630893" cy="135421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/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2 -  تسجيل نسبة التحكم التقديرية من أهداف الحصة.</a:t>
            </a:r>
          </a:p>
        </p:txBody>
      </p:sp>
      <p:pic>
        <p:nvPicPr>
          <p:cNvPr id="2" name="Image 1" descr="Une image contenant texte&#10;&#10;Le contenu généré par l’IA peut être incorrect.">
            <a:extLst>
              <a:ext uri="{FF2B5EF4-FFF2-40B4-BE49-F238E27FC236}">
                <a16:creationId xmlns:a16="http://schemas.microsoft.com/office/drawing/2014/main" id="{2C4B541A-C3C3-1288-DBF0-331CE6EFCF1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23" r="2598"/>
          <a:stretch>
            <a:fillRect/>
          </a:stretch>
        </p:blipFill>
        <p:spPr>
          <a:xfrm>
            <a:off x="8500253" y="3585480"/>
            <a:ext cx="4296955" cy="3723356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78CD5984-4BDA-200B-A93F-E2B248F3F5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24000" y="3585480"/>
            <a:ext cx="2965158" cy="356777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  <p:extLst>
      <p:ext uri="{BB962C8B-B14F-4D97-AF65-F5344CB8AC3E}">
        <p14:creationId xmlns:p14="http://schemas.microsoft.com/office/powerpoint/2010/main" val="3664201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>
            <a:extLst>
              <a:ext uri="{FF2B5EF4-FFF2-40B4-BE49-F238E27FC236}">
                <a16:creationId xmlns:a16="http://schemas.microsoft.com/office/drawing/2014/main" id="{2A6D86EB-EC48-7F1E-4291-3206B9CB9BA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3067" b="13512"/>
          <a:stretch/>
        </p:blipFill>
        <p:spPr>
          <a:xfrm>
            <a:off x="0" y="1285876"/>
            <a:ext cx="13716000" cy="7739848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E1119DE3-130F-2E20-D3BE-4802887DBA1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84464078"/>
              </p:ext>
            </p:extLst>
          </p:nvPr>
        </p:nvGraphicFramePr>
        <p:xfrm>
          <a:off x="150019" y="1901113"/>
          <a:ext cx="13415962" cy="7890587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1708606">
                  <a:extLst>
                    <a:ext uri="{9D8B030D-6E8A-4147-A177-3AD203B41FA5}">
                      <a16:colId xmlns:a16="http://schemas.microsoft.com/office/drawing/2014/main" val="2904711255"/>
                    </a:ext>
                  </a:extLst>
                </a:gridCol>
                <a:gridCol w="1707356">
                  <a:extLst>
                    <a:ext uri="{9D8B030D-6E8A-4147-A177-3AD203B41FA5}">
                      <a16:colId xmlns:a16="http://schemas.microsoft.com/office/drawing/2014/main" val="288616010"/>
                    </a:ext>
                  </a:extLst>
                </a:gridCol>
              </a:tblGrid>
              <a:tr h="867540">
                <a:tc gridSpan="2">
                  <a:txBody>
                    <a:bodyPr/>
                    <a:lstStyle/>
                    <a:p>
                      <a:pPr marL="0" marR="0" lvl="0" indent="0" algn="ctr" defTabSz="1028700" rtl="1" eaLnBrk="1" fontAlgn="auto" latinLnBrk="0" hangingPunct="1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prstClr val="black"/>
                        </a:buClr>
                        <a:buSzPts val="4200"/>
                        <a:buFont typeface="Montserra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  <a:sym typeface="Montserrat"/>
                        </a:rPr>
                        <a:t>سيرورة الإنجاز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  <a:sym typeface="Montserrat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fr-M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47249939"/>
                  </a:ext>
                </a:extLst>
              </a:tr>
              <a:tr h="1048712">
                <a:tc>
                  <a:txBody>
                    <a:bodyPr/>
                    <a:lstStyle/>
                    <a:p>
                      <a:pPr algn="ctr" rtl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تنظيم وإعداد الفضاء؛ تحضير المعينات الديداكتيكية؛ جذب انتباه المتعلمين؛ التصريح بأهداف النشاط.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36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التهيئة</a:t>
                      </a:r>
                      <a:endParaRPr lang="fr-MA" sz="36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69867186"/>
                  </a:ext>
                </a:extLst>
              </a:tr>
              <a:tr h="750492">
                <a:tc gridSpan="2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+mj-lt"/>
                        <a:buNone/>
                        <a:tabLst/>
                        <a:defRPr/>
                      </a:pPr>
                      <a:r>
                        <a:rPr lang="ar-MA" sz="5400" b="1" kern="120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1) النمذجة</a:t>
                      </a:r>
                      <a:endParaRPr lang="fr-MA" sz="5400" b="1" kern="120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marL="102870" marR="102870" marT="51435" marB="51435" anchor="ctr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r" rtl="1"/>
                      <a:endParaRPr lang="fr-MA" b="1" dirty="0">
                        <a:latin typeface="Dubai" panose="020B0503030403030204" pitchFamily="34" charset="-78"/>
                        <a:cs typeface="Dubai" panose="020B0503030403030204" pitchFamily="34" charset="-78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2685650"/>
                  </a:ext>
                </a:extLst>
              </a:tr>
              <a:tr h="5048505">
                <a:tc gridSpan="2">
                  <a:txBody>
                    <a:bodyPr/>
                    <a:lstStyle/>
                    <a:p>
                      <a:pPr algn="just" rtl="1">
                        <a:lnSpc>
                          <a:spcPct val="150000"/>
                        </a:lnSpc>
                      </a:pPr>
                      <a:endParaRPr lang="ar-MA" sz="2700" kern="1200" dirty="0">
                        <a:solidFill>
                          <a:schemeClr val="tx1"/>
                        </a:solidFill>
                        <a:latin typeface="MadaniArabic-ExtraLight" panose="00000300000000000000" pitchFamily="2" charset="-78"/>
                        <a:ea typeface="+mn-ea"/>
                        <a:cs typeface="+mj-cs"/>
                      </a:endParaRPr>
                    </a:p>
                  </a:txBody>
                  <a:tcPr marL="102870" marR="102870" marT="51435" marB="51435">
                    <a:lnL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fr-FR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4916015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F9FC9272-CBB5-63E9-A7E7-EF414AAA6C93}"/>
              </a:ext>
            </a:extLst>
          </p:cNvPr>
          <p:cNvSpPr/>
          <p:nvPr/>
        </p:nvSpPr>
        <p:spPr>
          <a:xfrm>
            <a:off x="0" y="1252017"/>
            <a:ext cx="13716000" cy="7715250"/>
          </a:xfrm>
          <a:prstGeom prst="rect">
            <a:avLst/>
          </a:prstGeom>
          <a:noFill/>
          <a:ln w="571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 defTabSz="1028700">
              <a:defRPr/>
            </a:pPr>
            <a:endParaRPr lang="fr-MA" sz="2025" dirty="0">
              <a:solidFill>
                <a:prstClr val="black"/>
              </a:solidFill>
              <a:latin typeface="MadaniArabic-ExtraLight" panose="00000300000000000000" pitchFamily="2" charset="-78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9E3095B-E60C-38DF-E04D-1BE02489E71C}"/>
              </a:ext>
            </a:extLst>
          </p:cNvPr>
          <p:cNvSpPr txBox="1"/>
          <p:nvPr/>
        </p:nvSpPr>
        <p:spPr>
          <a:xfrm>
            <a:off x="2221669" y="4622542"/>
            <a:ext cx="11157454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 defTabSz="1028700" rtl="1"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يقوم الأستاذ بنمذجة النشاط: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الاستماع والملاحظة؛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النقرة (فرقعة الأصابع)، فرقعة واحدة تعني العدد 1، فرقعتان تعنيان العدد 2 وهكذا...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قيمة التصفيقة، تصفيقة تعني 10، تصفيقتان تعنيان العدد 20 وهكذا...</a:t>
            </a: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قيمة الضربة بالرجل على الأرض: ضربة واحدة تساوي مئة واحدة / ضربتان تساوي مئتان / ثلاث ضربات تساوي 3 في رقم المئات وهكذا......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الاستماع جيدا إلى فرقعات الأصابع والتصفيقات والعد ذهنيا.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المتعلمين الإنصات لتعرف عدد التصفيقات وعدد فرقعات الأصابع وتعرف العدد المعني.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بدء اللعبة بأعداد صغيرة ثم التدرج نحو الكبيرة.</a:t>
            </a:r>
            <a:endParaRPr lang="fr-FR" sz="3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21469" indent="-321469" algn="just" defTabSz="1028700" rtl="1">
              <a:buFont typeface="Arial" panose="020B0604020202020204" pitchFamily="34" charset="0"/>
              <a:buChar char="•"/>
              <a:defRPr/>
            </a:pPr>
            <a:r>
              <a:rPr lang="ar-MA" sz="3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التناوب بين التصفيق والفرقعة لتعرف العدد أو الانطلاق من العدد لتمثيله بالتصفيق والفرقعات.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578953-7660-AB7C-D119-45DBA4A560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070" y="4883973"/>
            <a:ext cx="1857854" cy="1892690"/>
          </a:xfrm>
          <a:prstGeom prst="rect">
            <a:avLst/>
          </a:prstGeom>
        </p:spPr>
      </p:pic>
      <p:pic>
        <p:nvPicPr>
          <p:cNvPr id="10" name="Picture 9" descr="A picture containing logo, symbol, white, graphics&#10;&#10;Description automatically generated">
            <a:extLst>
              <a:ext uri="{FF2B5EF4-FFF2-40B4-BE49-F238E27FC236}">
                <a16:creationId xmlns:a16="http://schemas.microsoft.com/office/drawing/2014/main" id="{881C00D8-2293-B24E-9AF1-A7916CCCE72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3721" b="98605" l="0" r="97209">
                        <a14:foregroundMark x1="28837" y1="21860" x2="28837" y2="21860"/>
                        <a14:foregroundMark x1="20930" y1="64186" x2="20930" y2="64186"/>
                        <a14:foregroundMark x1="19070" y1="69302" x2="19070" y2="69302"/>
                        <a14:foregroundMark x1="6047" y1="20000" x2="6047" y2="20000"/>
                        <a14:foregroundMark x1="70698" y1="7907" x2="70698" y2="7907"/>
                        <a14:foregroundMark x1="69767" y1="3721" x2="69767" y2="3721"/>
                        <a14:foregroundMark x1="80930" y1="12558" x2="80930" y2="12558"/>
                        <a14:foregroundMark x1="89767" y1="26047" x2="89767" y2="26047"/>
                        <a14:foregroundMark x1="54884" y1="93488" x2="54884" y2="93488"/>
                        <a14:foregroundMark x1="1395" y1="34419" x2="1395" y2="34419"/>
                        <a14:foregroundMark x1="90233" y1="59535" x2="90233" y2="59535"/>
                        <a14:foregroundMark x1="97674" y1="65581" x2="97674" y2="65581"/>
                        <a14:foregroundMark x1="58140" y1="98605" x2="58140" y2="9860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869" y="7238858"/>
            <a:ext cx="1400259" cy="1627308"/>
          </a:xfrm>
          <a:prstGeom prst="rect">
            <a:avLst/>
          </a:prstGeom>
        </p:spPr>
      </p:pic>
      <p:sp>
        <p:nvSpPr>
          <p:cNvPr id="3" name="Google Shape;146;p4">
            <a:extLst>
              <a:ext uri="{FF2B5EF4-FFF2-40B4-BE49-F238E27FC236}">
                <a16:creationId xmlns:a16="http://schemas.microsoft.com/office/drawing/2014/main" id="{A928257C-B20A-DECB-66D8-DCC2D69B6F27}"/>
              </a:ext>
            </a:extLst>
          </p:cNvPr>
          <p:cNvSpPr txBox="1">
            <a:spLocks/>
          </p:cNvSpPr>
          <p:nvPr/>
        </p:nvSpPr>
        <p:spPr>
          <a:xfrm>
            <a:off x="2144209" y="952500"/>
            <a:ext cx="9427582" cy="810000"/>
          </a:xfrm>
          <a:prstGeom prst="rect">
            <a:avLst/>
          </a:prstGeom>
          <a:solidFill>
            <a:srgbClr val="98ECD6"/>
          </a:solidFill>
          <a:ln w="19050">
            <a:noFill/>
          </a:ln>
        </p:spPr>
        <p:txBody>
          <a:bodyPr spcFirstLastPara="1" vert="horz" wrap="square" lIns="102853" tIns="51413" rIns="102853" bIns="51413" rtlCol="0" anchor="ctr" anchorCtr="0">
            <a:normAutofit lnSpcReduction="10000"/>
          </a:bodyPr>
          <a:lstStyle>
            <a:lvl1pPr lvl="0" algn="l" defTabSz="914400" rtl="0" eaLnBrk="1" latinLnBrk="0" hangingPunct="1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67"/>
              <a:buFont typeface="Montserrat"/>
              <a:buNone/>
              <a:defRPr sz="4267" kern="120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pPr algn="ctr" defTabSz="1028700" rtl="1">
              <a:buClr>
                <a:prstClr val="black"/>
              </a:buClr>
              <a:buSzPts val="4200"/>
              <a:defRPr/>
            </a:pPr>
            <a:r>
              <a:rPr lang="ar-MA" sz="5400" b="1" dirty="0"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  <a:sym typeface="Arial Black"/>
              </a:rPr>
              <a:t>  لعبة الفرقعة والتصفيق </a:t>
            </a:r>
          </a:p>
        </p:txBody>
      </p:sp>
    </p:spTree>
    <p:extLst>
      <p:ext uri="{BB962C8B-B14F-4D97-AF65-F5344CB8AC3E}">
        <p14:creationId xmlns:p14="http://schemas.microsoft.com/office/powerpoint/2010/main" val="15221698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89F599-00F4-FDA3-FA4A-A009DD8774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0435E0C-E4A9-9C1D-4290-0D8B5C0AECE3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D4814E5-102A-A987-FAFC-15EFB9556B39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5FD21565-12C8-EB42-B72F-877F6C6F792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CDF60436-7E7F-8D56-69AF-39103AA8156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E2F9A610-BE0D-058D-D156-87C0444C7481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13DF67D6-7EAF-6CFE-830B-1F7FDA61819C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9DD593B7-2586-F456-0DDC-342CCF5056E8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74E3D1F8-4B33-7A8D-6BB2-F6454707EBCF}"/>
              </a:ext>
            </a:extLst>
          </p:cNvPr>
          <p:cNvGrpSpPr/>
          <p:nvPr/>
        </p:nvGrpSpPr>
        <p:grpSpPr>
          <a:xfrm>
            <a:off x="2159626" y="4882189"/>
            <a:ext cx="9396747" cy="2104846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FCBEC643-78F8-1193-F1FA-9568B81A17FB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3CABE8C1-384F-02C7-CC68-30F17B21EDB2}"/>
                </a:ext>
              </a:extLst>
            </p:cNvPr>
            <p:cNvSpPr/>
            <p:nvPr/>
          </p:nvSpPr>
          <p:spPr>
            <a:xfrm>
              <a:off x="3407728" y="4676599"/>
              <a:ext cx="637296" cy="202879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pic>
          <p:nvPicPr>
            <p:cNvPr id="16" name="Image 15">
              <a:extLst>
                <a:ext uri="{FF2B5EF4-FFF2-40B4-BE49-F238E27FC236}">
                  <a16:creationId xmlns:a16="http://schemas.microsoft.com/office/drawing/2014/main" id="{8244530C-0879-6E64-DAD8-886EDAF88A99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12041237" y="5462275"/>
              <a:ext cx="455010" cy="466386"/>
            </a:xfrm>
            <a:prstGeom prst="rect">
              <a:avLst/>
            </a:prstGeom>
          </p:spPr>
        </p:pic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A60EB4CD-8501-B0B2-44AA-BF9E545C4A1C}"/>
              </a:ext>
            </a:extLst>
          </p:cNvPr>
          <p:cNvSpPr txBox="1"/>
          <p:nvPr/>
        </p:nvSpPr>
        <p:spPr>
          <a:xfrm>
            <a:off x="1828800" y="4926897"/>
            <a:ext cx="906999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وكتابة وتثميل الأعداد من 0 إلى 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999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99</a:t>
            </a:r>
            <a:r>
              <a:rPr lang="fr-FR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9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 باستعمال جدول التفكيك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9" name="Image 18">
            <a:extLst>
              <a:ext uri="{FF2B5EF4-FFF2-40B4-BE49-F238E27FC236}">
                <a16:creationId xmlns:a16="http://schemas.microsoft.com/office/drawing/2014/main" id="{4686CDB9-DF0F-95D5-CE08-2FD9B9B56C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5143500"/>
            <a:ext cx="455010" cy="466386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3AF5D68F-3DCC-950A-5331-536C30389F5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98790" y="6277314"/>
            <a:ext cx="455010" cy="466386"/>
          </a:xfrm>
          <a:prstGeom prst="rect">
            <a:avLst/>
          </a:prstGeom>
        </p:spPr>
      </p:pic>
      <p:sp>
        <p:nvSpPr>
          <p:cNvPr id="21" name="ZoneTexte 20">
            <a:extLst>
              <a:ext uri="{FF2B5EF4-FFF2-40B4-BE49-F238E27FC236}">
                <a16:creationId xmlns:a16="http://schemas.microsoft.com/office/drawing/2014/main" id="{1957391D-2C75-5519-C30B-69BE899CD39B}"/>
              </a:ext>
            </a:extLst>
          </p:cNvPr>
          <p:cNvSpPr txBox="1"/>
          <p:nvPr/>
        </p:nvSpPr>
        <p:spPr>
          <a:xfrm>
            <a:off x="3160632" y="5524500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S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إجراء عمليات </a:t>
            </a:r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طرح بمبادلة أو مبادلتين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C5815E47-9859-2B51-DCA6-4F7EFB1AB129}"/>
              </a:ext>
            </a:extLst>
          </p:cNvPr>
          <p:cNvSpPr txBox="1"/>
          <p:nvPr/>
        </p:nvSpPr>
        <p:spPr>
          <a:xfrm>
            <a:off x="3313032" y="6141303"/>
            <a:ext cx="72740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r" defTabSz="914400" rtl="1" eaLnBrk="1" latinLnBrk="0" hangingPunct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حل مسائل بسيطة باستخدام استراتيجية الأسئلة الأربعة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CF502557-4977-4E10-29AB-BCDCEFEAC6F3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 سيكون التلاميذ قادرين على: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423439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857250" y="1032718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457378" y="3701738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96468354-FB92-88BF-87E0-03D3F42A0047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15463" y="4649023"/>
            <a:ext cx="2993578" cy="224518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31" name="Image 30">
            <a:extLst>
              <a:ext uri="{FF2B5EF4-FFF2-40B4-BE49-F238E27FC236}">
                <a16:creationId xmlns:a16="http://schemas.microsoft.com/office/drawing/2014/main" id="{8EA8091F-A81A-3867-F0AE-53A743BA2C4C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919905" y="4348069"/>
            <a:ext cx="2225567" cy="31263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l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8DC63F"/>
                </a:solidFill>
                <a:effectLst/>
                <a:uLnTx/>
                <a:uFillTx/>
                <a:latin typeface="Carelia"/>
                <a:ea typeface="+mn-ea"/>
                <a:cs typeface="+mn-cs"/>
              </a:rPr>
              <a:t>   </a:t>
            </a:r>
            <a:endParaRPr kumimoji="0" lang="en-US" sz="24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Carelia"/>
              <a:ea typeface="+mn-ea"/>
              <a:cs typeface="+mn-cs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6400800" y="4883162"/>
            <a:ext cx="4714607" cy="11657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3 -العمليات وحل المسائل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الطرح بمبادلة أو مبادلتين 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الاستئناس باستراتيجة الأسئلة الأربعة لحل مسألة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4 –لعبة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الفرقعة والتصفيق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1 - حساب ذهني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تحدي جدول الطرح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marR="0" lvl="1" indent="0" algn="l" defTabSz="685800" rtl="0" eaLnBrk="1" fontAlgn="auto" latinLnBrk="0" hangingPunct="1">
              <a:lnSpc>
                <a:spcPts val="2291"/>
              </a:lnSpc>
              <a:spcBef>
                <a:spcPts val="0"/>
              </a:spcBef>
              <a:spcAft>
                <a:spcPts val="45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Dosis" pitchFamily="2" charset="0"/>
                <a:ea typeface="Cambria" panose="02040503050406030204" pitchFamily="18" charset="0"/>
                <a:cs typeface="+mn-cs"/>
              </a:rPr>
              <a:t>   </a:t>
            </a:r>
            <a:endParaRPr kumimoji="0" lang="en-US" sz="255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4808156" y="3724185"/>
            <a:ext cx="6321405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2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- الأعداد</a:t>
            </a:r>
            <a:r>
              <a:rPr kumimoji="0" lang="en-US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</a:t>
            </a:r>
            <a:endParaRPr kumimoji="0" lang="ar-SA" sz="4800" b="0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نشاط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</a:t>
            </a:r>
            <a:r>
              <a:rPr kumimoji="0" lang="ar-S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لتعرف على 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الأعداد من 0 إلى 999 999 باستعمال جدول التفكيك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9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هيكلة الحصة</a:t>
            </a:r>
            <a:endParaRPr kumimoji="0" lang="fr-FR" sz="4000" b="1" i="0" u="none" strike="noStrike" kern="1200" cap="none" spc="0" normalizeH="0" baseline="0" noProof="0" dirty="0">
              <a:ln>
                <a:noFill/>
              </a:ln>
              <a:solidFill>
                <a:srgbClr val="FFC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49818" y="6459702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3 –عمل فردي على الكراسة</a:t>
            </a:r>
          </a:p>
          <a:p>
            <a:pPr marL="0" marR="0" lvl="0" indent="0" algn="r" defTabSz="685800" rtl="1" eaLnBrk="1" fontAlgn="auto" latinLnBrk="0" hangingPunct="1">
              <a:lnSpc>
                <a:spcPts val="3026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الإنجاز/التصحيح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AE036138-7D6C-B9E7-D523-1A1B7EA74A0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40926" y="2340843"/>
            <a:ext cx="846729" cy="1008318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ACEBF0B4-15F0-1C22-74E0-C19C0AC03A0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99602" y="3635391"/>
            <a:ext cx="929375" cy="1050909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5617348B-9EAA-E164-D0BA-52D0BA9AC43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524000" y="5083191"/>
            <a:ext cx="929375" cy="1050909"/>
          </a:xfrm>
          <a:prstGeom prst="rect">
            <a:avLst/>
          </a:prstGeom>
        </p:spPr>
      </p:pic>
      <p:pic>
        <p:nvPicPr>
          <p:cNvPr id="22" name="Image 21">
            <a:extLst>
              <a:ext uri="{FF2B5EF4-FFF2-40B4-BE49-F238E27FC236}">
                <a16:creationId xmlns:a16="http://schemas.microsoft.com/office/drawing/2014/main" id="{1394069D-300D-D2C7-F575-B2F8C07B8A1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5322" y="6344982"/>
            <a:ext cx="846729" cy="1008318"/>
          </a:xfrm>
          <a:prstGeom prst="rect">
            <a:avLst/>
          </a:prstGeom>
        </p:spPr>
      </p:pic>
      <p:pic>
        <p:nvPicPr>
          <p:cNvPr id="26" name="Image 25">
            <a:extLst>
              <a:ext uri="{FF2B5EF4-FFF2-40B4-BE49-F238E27FC236}">
                <a16:creationId xmlns:a16="http://schemas.microsoft.com/office/drawing/2014/main" id="{CD8C81E7-5653-6894-67AF-86CF83E4CD5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636492" y="7792782"/>
            <a:ext cx="751163" cy="10083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60842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0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95899" y="6194573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</a:t>
            </a:r>
            <a:r>
              <a:rPr lang="ar-S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وأطلب الإذن للحديث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b="1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5413" y="2779360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FFE7F168-B3CE-A757-9679-1696EB2AB16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235" t="-3582" r="38235" b="53507"/>
          <a:stretch>
            <a:fillRect/>
          </a:stretch>
        </p:blipFill>
        <p:spPr>
          <a:xfrm>
            <a:off x="4627569" y="5616116"/>
            <a:ext cx="1485191" cy="1786534"/>
          </a:xfrm>
          <a:prstGeom prst="rect">
            <a:avLst/>
          </a:prstGeom>
        </p:spPr>
      </p:pic>
      <p:pic>
        <p:nvPicPr>
          <p:cNvPr id="11" name="Image 10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131F484B-F010-BF22-F5A8-86957C6E5B1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418798" y="5614358"/>
            <a:ext cx="1485191" cy="1786534"/>
          </a:xfrm>
          <a:prstGeom prst="rect">
            <a:avLst/>
          </a:prstGeom>
        </p:spPr>
      </p:pic>
      <p:pic>
        <p:nvPicPr>
          <p:cNvPr id="7" name="Image 6" descr="Une image contenant figurine, jouet, dessin humoristique, intérieur&#10;&#10;Le contenu généré par l’IA peut être incorrect.">
            <a:extLst>
              <a:ext uri="{FF2B5EF4-FFF2-40B4-BE49-F238E27FC236}">
                <a16:creationId xmlns:a16="http://schemas.microsoft.com/office/drawing/2014/main" id="{D3A0B0A2-B2AA-E89A-8725-9FBF42CE2C4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6544" t="4977" b="57898"/>
          <a:stretch>
            <a:fillRect/>
          </a:stretch>
        </p:blipFill>
        <p:spPr>
          <a:xfrm>
            <a:off x="10270922" y="2528356"/>
            <a:ext cx="2600348" cy="1630912"/>
          </a:xfrm>
          <a:prstGeom prst="rect">
            <a:avLst/>
          </a:prstGeom>
        </p:spPr>
      </p:pic>
      <p:pic>
        <p:nvPicPr>
          <p:cNvPr id="6" name="Image 5" descr="Une image contenant dessin humoristique, habits, Dessin animé, garçon&#10;&#10;Le contenu généré par l’IA peut être incorrect.">
            <a:extLst>
              <a:ext uri="{FF2B5EF4-FFF2-40B4-BE49-F238E27FC236}">
                <a16:creationId xmlns:a16="http://schemas.microsoft.com/office/drawing/2014/main" id="{20D284E5-CDEA-B60D-C120-1EEB56BAB4A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72309" y="2888952"/>
            <a:ext cx="2216800" cy="12529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C88D6CC8-101F-4EE6-6DF8-511A61E9EA9C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464532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أبنائي الأعزاء، ضعوا اللوحة والقلم والكراسة في القمطر، س</a:t>
            </a:r>
            <a:r>
              <a:rPr lang="ar-SA" sz="3200" dirty="0" err="1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</a:t>
            </a:r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حتاجونها في هذه الحصة.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0B03A6E4-D791-0664-B5DC-6865F659EF74}"/>
              </a:ext>
            </a:extLst>
          </p:cNvPr>
          <p:cNvSpPr/>
          <p:nvPr/>
        </p:nvSpPr>
        <p:spPr>
          <a:xfrm rot="10800000">
            <a:off x="12656405" y="879903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014227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672482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69993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020964A2-754F-A0B0-FC79-3E0B728DE2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4994653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98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25908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4419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عمليات وحل المسائل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الأعداد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id="{1290F031-40BF-5A06-E91B-D443AFCF008A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11025" t="14561" r="11389" b="14089"/>
          <a:stretch>
            <a:fillRect/>
          </a:stretch>
        </p:blipFill>
        <p:spPr>
          <a:xfrm>
            <a:off x="9296400" y="4009482"/>
            <a:ext cx="2910470" cy="2069668"/>
          </a:xfrm>
          <a:prstGeom prst="roundRect">
            <a:avLst/>
          </a:prstGeom>
        </p:spPr>
      </p:pic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9270" y="4026109"/>
            <a:ext cx="2244168" cy="2244168"/>
          </a:xfrm>
          <a:prstGeom prst="rect">
            <a:avLst/>
          </a:prstGeom>
        </p:spPr>
      </p:pic>
      <p:pic>
        <p:nvPicPr>
          <p:cNvPr id="20" name="Image 19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7" r="387"/>
          <a:stretch/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pic>
        <p:nvPicPr>
          <p:cNvPr id="2" name="Image 1" descr="Une image contenant dessin humoristique, dessin, capture d’écran, Dessin d’enfant&#10;&#10;Description générée automatiquement">
            <a:extLst>
              <a:ext uri="{FF2B5EF4-FFF2-40B4-BE49-F238E27FC236}">
                <a16:creationId xmlns:a16="http://schemas.microsoft.com/office/drawing/2014/main" id="{C65D06D5-468A-F820-08FD-509EB448027E}"/>
              </a:ext>
            </a:extLst>
          </p:cNvPr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31" t="56294" r="43963" b="7778"/>
          <a:stretch/>
        </p:blipFill>
        <p:spPr>
          <a:xfrm>
            <a:off x="3884734" y="4046128"/>
            <a:ext cx="1511389" cy="2069668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7B971DA1-3C01-7970-1A46-20F644813AB4}"/>
              </a:ext>
            </a:extLst>
          </p:cNvPr>
          <p:cNvSpPr/>
          <p:nvPr/>
        </p:nvSpPr>
        <p:spPr>
          <a:xfrm>
            <a:off x="3741401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دفتر البحث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B8A0D0CD-5209-C7CD-1B28-0088AF941B2B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872" y="800100"/>
            <a:ext cx="755373" cy="628963"/>
          </a:xfrm>
          <a:prstGeom prst="rect">
            <a:avLst/>
          </a:prstGeom>
          <a:ln w="19050"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1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26627</TotalTime>
  <Words>1511</Words>
  <Application>Microsoft Office PowerPoint</Application>
  <PresentationFormat>Personnalisé</PresentationFormat>
  <Paragraphs>295</Paragraphs>
  <Slides>38</Slides>
  <Notes>2</Notes>
  <HiddenSlides>0</HiddenSlides>
  <MMClips>0</MMClips>
  <ScaleCrop>false</ScaleCrop>
  <HeadingPairs>
    <vt:vector size="6" baseType="variant">
      <vt:variant>
        <vt:lpstr>Polices utilisées</vt:lpstr>
      </vt:variant>
      <vt:variant>
        <vt:i4>10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38</vt:i4>
      </vt:variant>
    </vt:vector>
  </HeadingPairs>
  <TitlesOfParts>
    <vt:vector size="49" baseType="lpstr">
      <vt:lpstr>Montserrat Light</vt:lpstr>
      <vt:lpstr>Wingdings</vt:lpstr>
      <vt:lpstr>Montserrat</vt:lpstr>
      <vt:lpstr>MadaniArabic-ExtraLight</vt:lpstr>
      <vt:lpstr>Dosis</vt:lpstr>
      <vt:lpstr>Carelia</vt:lpstr>
      <vt:lpstr>Arial</vt:lpstr>
      <vt:lpstr>Montserrat Medium</vt:lpstr>
      <vt:lpstr>IBM Plex Sans Arabic</vt:lpstr>
      <vt:lpstr>Microsoft Uighur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AMINE.BENLHAMRA</cp:lastModifiedBy>
  <cp:revision>217</cp:revision>
  <dcterms:created xsi:type="dcterms:W3CDTF">2006-08-16T00:00:00Z</dcterms:created>
  <dcterms:modified xsi:type="dcterms:W3CDTF">2025-09-20T16:08:44Z</dcterms:modified>
  <dc:identifier>DAFtlvZnwz4</dc:identifier>
</cp:coreProperties>
</file>