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7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47482533" r:id="rId15"/>
    <p:sldId id="2134808519" r:id="rId16"/>
    <p:sldId id="2134808520" r:id="rId17"/>
    <p:sldId id="2134808521" r:id="rId18"/>
    <p:sldId id="2134808522" r:id="rId19"/>
    <p:sldId id="2147482539" r:id="rId20"/>
    <p:sldId id="2134808459" r:id="rId21"/>
    <p:sldId id="2147482540" r:id="rId22"/>
    <p:sldId id="2134808530" r:id="rId23"/>
    <p:sldId id="2134808531" r:id="rId24"/>
    <p:sldId id="2134808509" r:id="rId25"/>
    <p:sldId id="2147482541" r:id="rId26"/>
    <p:sldId id="2147482542" r:id="rId27"/>
    <p:sldId id="2134808588" r:id="rId28"/>
    <p:sldId id="2134808460" r:id="rId29"/>
    <p:sldId id="2134808453" r:id="rId30"/>
    <p:sldId id="2147482534" r:id="rId31"/>
    <p:sldId id="2134808537" r:id="rId32"/>
    <p:sldId id="2134808538" r:id="rId33"/>
    <p:sldId id="2134808540" r:id="rId34"/>
    <p:sldId id="2134808562" r:id="rId35"/>
    <p:sldId id="2147482535" r:id="rId36"/>
    <p:sldId id="2147482537" r:id="rId37"/>
    <p:sldId id="2134808572" r:id="rId38"/>
    <p:sldId id="2134808543" r:id="rId39"/>
    <p:sldId id="2134808454" r:id="rId40"/>
    <p:sldId id="2134808542" r:id="rId41"/>
    <p:sldId id="2134808573" r:id="rId42"/>
    <p:sldId id="2134808574" r:id="rId43"/>
    <p:sldId id="2134808575" r:id="rId44"/>
    <p:sldId id="2134808560" r:id="rId45"/>
    <p:sldId id="2134808576" r:id="rId46"/>
    <p:sldId id="2134808577" r:id="rId47"/>
    <p:sldId id="2134808561" r:id="rId48"/>
    <p:sldId id="2134808578" r:id="rId49"/>
    <p:sldId id="2134808579" r:id="rId50"/>
    <p:sldId id="2134808580" r:id="rId51"/>
    <p:sldId id="2134808581" r:id="rId52"/>
    <p:sldId id="2134808582" r:id="rId53"/>
    <p:sldId id="2134808467" r:id="rId54"/>
    <p:sldId id="2134808468" r:id="rId55"/>
    <p:sldId id="2134808499" r:id="rId56"/>
    <p:sldId id="2134808474" r:id="rId57"/>
    <p:sldId id="2134808583" r:id="rId58"/>
    <p:sldId id="2134808472" r:id="rId59"/>
    <p:sldId id="2134808584" r:id="rId60"/>
    <p:sldId id="2147482538" r:id="rId61"/>
    <p:sldId id="2134808461" r:id="rId62"/>
    <p:sldId id="2134808469" r:id="rId63"/>
    <p:sldId id="2134808503" r:id="rId64"/>
    <p:sldId id="2134808504" r:id="rId65"/>
    <p:sldId id="2147482532" r:id="rId66"/>
  </p:sldIdLst>
  <p:sldSz cx="13716000" cy="10287000"/>
  <p:notesSz cx="6858000" cy="9144000"/>
  <p:embeddedFontLs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IBM Plex Sans Arabic" panose="020B060402020202020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  <p:embeddedFont>
      <p:font typeface="Montserrat" panose="00000500000000000000" pitchFamily="2" charset="0"/>
      <p:regular r:id="rId74"/>
      <p:bold r:id="rId75"/>
      <p:italic r:id="rId76"/>
      <p:boldItalic r:id="rId77"/>
    </p:embeddedFont>
    <p:embeddedFont>
      <p:font typeface="Montserrat Light" panose="00000400000000000000" pitchFamily="2" charset="0"/>
      <p:regular r:id="rId78"/>
      <p:italic r:id="rId79"/>
    </p:embeddedFont>
    <p:embeddedFont>
      <p:font typeface="Montserrat Medium" panose="00000600000000000000" pitchFamily="2" charset="0"/>
      <p:regular r:id="rId80"/>
      <p:italic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3" d="100"/>
          <a:sy n="43" d="100"/>
        </p:scale>
        <p:origin x="676" y="5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27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svg"/><Relationship Id="rId7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9.sv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svg"/><Relationship Id="rId7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9.sv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47.png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9.svg"/><Relationship Id="rId7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4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64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40.png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svg"/><Relationship Id="rId7" Type="http://schemas.openxmlformats.org/officeDocument/2006/relationships/image" Target="../media/image7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46.png"/><Relationship Id="rId4" Type="http://schemas.openxmlformats.org/officeDocument/2006/relationships/image" Target="../media/image4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7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يكتب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بكيفية قراءة جدول الطرح.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يفسح الأستاذ المجال لباقي المتعلمين لإبداء رأيهم في إجابات أصدقائهم.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3AC634C-D2AA-F159-2AF2-E53703F21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35D105-7D08-9E01-C905-474EAFDD4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لقراءة جدول الطرح على الشاشة؟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تعيين أحد المتعلمين ثم نمر إلى الشريحة الموالية (ليظهر الجدول واضحا)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B760307-47E6-BB38-0FC4-A78ED03D5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6852C8-B2C4-9695-ED15-094CEA4432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2034A-A29D-BDAB-EFC0-5324006D2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1AEB90-2777-FD98-0818-B0B2C643198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4C43FC-4F82-1D6B-1486-D7025B70C54C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A1A1FB-D1D7-83EB-B916-63A87A672A8C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DAF2B7-BAC3-0C77-B523-22AC42216FD6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تنويع اتجاهات قراءة الجدول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إلى 4 تلاميذ لقراءة الجدول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01032B-2383-2E33-DC50-B4783FCE5E9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D8EC0A-1D56-2E1F-1110-89F9E23187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629BE84F-88C6-0D81-AD1A-D41429D10E01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0CAE63-9545-25A4-0B08-2B9016967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1" y="2552700"/>
            <a:ext cx="6019801" cy="72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114800" y="4838700"/>
            <a:ext cx="541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19</a:t>
            </a:r>
            <a:r>
              <a:rPr lang="fr-FR" sz="11500" dirty="0">
                <a:solidFill>
                  <a:schemeClr val="bg1"/>
                </a:solidFill>
              </a:rPr>
              <a:t>-</a:t>
            </a:r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 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CFA33E-AAE7-0A4C-AE92-A5556AFAE385}"/>
              </a:ext>
            </a:extLst>
          </p:cNvPr>
          <p:cNvSpPr txBox="1"/>
          <p:nvPr/>
        </p:nvSpPr>
        <p:spPr>
          <a:xfrm>
            <a:off x="4192886" y="4838700"/>
            <a:ext cx="59417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19</a:t>
            </a:r>
            <a:r>
              <a:rPr lang="fr-FR" sz="11500" dirty="0">
                <a:solidFill>
                  <a:schemeClr val="bg1"/>
                </a:solidFill>
              </a:rPr>
              <a:t>-</a:t>
            </a:r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398A86-44F9-05BE-85AB-423D7495129D}"/>
              </a:ext>
            </a:extLst>
          </p:cNvPr>
          <p:cNvSpPr txBox="1"/>
          <p:nvPr/>
        </p:nvSpPr>
        <p:spPr>
          <a:xfrm>
            <a:off x="4417713" y="49149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9600" dirty="0">
                <a:solidFill>
                  <a:schemeClr val="bg1"/>
                </a:solidFill>
              </a:rPr>
              <a:t>13</a:t>
            </a:r>
            <a:r>
              <a:rPr lang="fr-FR" sz="9600" dirty="0">
                <a:solidFill>
                  <a:schemeClr val="bg1"/>
                </a:solidFill>
              </a:rPr>
              <a:t> – </a:t>
            </a:r>
            <a:r>
              <a:rPr lang="ar-MA" sz="9600" dirty="0">
                <a:solidFill>
                  <a:schemeClr val="bg1"/>
                </a:solidFill>
              </a:rPr>
              <a:t>9</a:t>
            </a:r>
            <a:r>
              <a:rPr lang="fr-FR" sz="9600" dirty="0">
                <a:solidFill>
                  <a:schemeClr val="bg1"/>
                </a:solidFill>
              </a:rPr>
              <a:t> =.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591E23-0CA5-6F4C-64E4-AF5FAF024DBE}"/>
              </a:ext>
            </a:extLst>
          </p:cNvPr>
          <p:cNvSpPr txBox="1"/>
          <p:nvPr/>
        </p:nvSpPr>
        <p:spPr>
          <a:xfrm>
            <a:off x="4417713" y="49149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9600" dirty="0">
                <a:solidFill>
                  <a:schemeClr val="bg1"/>
                </a:solidFill>
              </a:rPr>
              <a:t>13</a:t>
            </a:r>
            <a:r>
              <a:rPr lang="fr-FR" sz="9600" dirty="0">
                <a:solidFill>
                  <a:schemeClr val="bg1"/>
                </a:solidFill>
              </a:rPr>
              <a:t> – </a:t>
            </a:r>
            <a:r>
              <a:rPr lang="ar-MA" sz="9600" dirty="0">
                <a:solidFill>
                  <a:schemeClr val="bg1"/>
                </a:solidFill>
              </a:rPr>
              <a:t>9</a:t>
            </a:r>
            <a:r>
              <a:rPr lang="fr-FR" sz="9600" dirty="0">
                <a:solidFill>
                  <a:schemeClr val="bg1"/>
                </a:solidFill>
              </a:rPr>
              <a:t> =</a:t>
            </a:r>
            <a:r>
              <a:rPr lang="ar-MA" sz="9600" dirty="0">
                <a:solidFill>
                  <a:schemeClr val="bg1"/>
                </a:solidFill>
              </a:rPr>
              <a:t> 4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21C09-F438-E1CE-820E-9837A37BC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71A86D-7C5E-7C7F-7557-A4884F95302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9A7665-57A7-0BB3-D2C5-6B45452239E3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954EFC-F43D-0730-8931-20FA56B3E130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186C962-69B4-8049-15BF-8CA864AD854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8011A6-F97B-8286-F70C-F6259398FC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A0AC0E0-C310-95CC-7430-670A41CDDAFD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5F03E51-F7A8-40CF-72C1-A9AB04585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22AE6B-C4F9-E5E5-EB19-5AB0BA697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475D55-1B7E-F8D9-890F-7B761D2494D7}"/>
              </a:ext>
            </a:extLst>
          </p:cNvPr>
          <p:cNvSpPr txBox="1"/>
          <p:nvPr/>
        </p:nvSpPr>
        <p:spPr>
          <a:xfrm>
            <a:off x="141939" y="811647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الطرح. سيمسك تلميذ جدول الطرح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804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206594" y="4367438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760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20467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817310" y="7903369"/>
            <a:ext cx="165029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20 467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3547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562600" y="7903369"/>
            <a:ext cx="1738497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20 467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0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35F1D4-B2C8-7530-249B-FAEE432713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4204718"/>
            <a:ext cx="1514475" cy="9810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DD2C7A-44D6-4944-8106-E48BA307D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0371" y="4229894"/>
            <a:ext cx="1057275" cy="9715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13107B6-3A82-6A08-FBFF-4AD69D2F69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7881" y="4185667"/>
            <a:ext cx="809625" cy="101917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D03D932-8B6B-B90E-E2B2-61920A56D4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7778" y="4199954"/>
            <a:ext cx="609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B435D-68A6-93BB-F789-67B8AEA8F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217" y="3935107"/>
            <a:ext cx="1476375" cy="9239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2D90522-2160-C897-FCC4-F1C4F4431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07B694-8421-879D-F58F-BEB352608A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6799" y="5279663"/>
            <a:ext cx="1019175" cy="94297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18E9B04-E0BE-8FB9-16DB-790E1B8235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4391" y="5088945"/>
            <a:ext cx="6286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3733800" y="3434190"/>
            <a:ext cx="58674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410199" y="7903369"/>
            <a:ext cx="242284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13 902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6621620" y="6743700"/>
            <a:ext cx="4588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05E6BA1-6A37-3760-4AE3-A7C9BE1D0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744" y="3927487"/>
            <a:ext cx="1476375" cy="9239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B97D75-191D-6425-B534-003E0EDF0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AD7932B-5952-D3B3-5CC9-EF6AF08B8A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9022" y="5365762"/>
            <a:ext cx="1019175" cy="94297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311FBA7-18C3-5AAC-20C8-7B060929F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4538" y="5105401"/>
            <a:ext cx="628650" cy="1028700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0376605-9F98-AA31-022B-1A4323AFD2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46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DC8BF9D-F9C0-15F0-0ED5-3B68E5616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C2D55D5-1D7C-02F8-61E8-61E82B6594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E919174-365B-AA6A-FABA-F805E36C49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C14FE4C8-83E6-EDBE-075A-38509FDD43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F1A3E900-61CE-FEF1-C2FB-BA65628B50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FA1A974-431B-BD54-0071-7324CFC563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04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3E311F-5DF2-9C8A-4EBD-2433A430858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EFECAB-41F8-0B4E-293C-554E40516659}"/>
              </a:ext>
            </a:extLst>
          </p:cNvPr>
          <p:cNvSpPr/>
          <p:nvPr/>
        </p:nvSpPr>
        <p:spPr>
          <a:xfrm>
            <a:off x="5715000" y="7903369"/>
            <a:ext cx="187642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fr-FR" sz="3600" dirty="0">
                <a:solidFill>
                  <a:prstClr val="black"/>
                </a:solidFill>
                <a:cs typeface="Arial" panose="020B0604020202020204" pitchFamily="34" charset="0"/>
              </a:rPr>
              <a:t>571 384</a:t>
            </a:r>
            <a:endParaRPr lang="fr-FR" sz="3600" dirty="0">
              <a:solidFill>
                <a:prstClr val="black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CB4C0B-B419-7687-4E9A-82209F5F48E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381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4984DF1B-D819-68F4-09EB-51791E839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55FC224F-F20D-9AC7-DBC3-4FE653C45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633E1BB-C63E-F959-79FD-4A8893C49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2AEB9530-803E-61E7-1AB6-E97169E39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256766A6-3227-3D87-28B3-71CEA1CFF6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7970D1BB-C6C9-1D0A-4353-13AA35CBB4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7194A2B-D2E7-8E9B-3B66-49C0CA35ED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9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بمبادلتين باستخدام 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4548F9-5789-114A-9ED0-BE28416C9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78271"/>
            <a:ext cx="7568554" cy="504570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DF33DBA-353A-BDE9-2BFD-C27DBEC97FF7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 سنتدرب على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عمليات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طرح بمبادل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باستخدام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النقود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الأستاذ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لفدوى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أوراق من فئة 100 درهم و و3 أوراق من فئة 10 دراهم و7 أوراق من فئة درهم واحد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يطلب منها عدها والتصريح بالمبلغ بصوت مرتفع.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78E242-2250-A998-67B9-AA00A8D78478}"/>
              </a:ext>
            </a:extLst>
          </p:cNvPr>
          <p:cNvSpPr txBox="1"/>
          <p:nvPr/>
        </p:nvSpPr>
        <p:spPr>
          <a:xfrm>
            <a:off x="9262563" y="37727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E2DEF45-8B72-D609-4164-FC71FE08B6ED}"/>
              </a:ext>
            </a:extLst>
          </p:cNvPr>
          <p:cNvCxnSpPr>
            <a:cxnSpLocks/>
          </p:cNvCxnSpPr>
          <p:nvPr/>
        </p:nvCxnSpPr>
        <p:spPr>
          <a:xfrm flipH="1">
            <a:off x="8625073" y="428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1FE24-53D4-A597-77D5-061642BC3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B15974-F6ED-DFE5-6AA1-F5F23FC2F44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6C943-CFFC-A81A-DA2D-81CB696386C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DEB074-1F3E-D444-1D03-8559E83A02C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175D84-8DE3-3C28-2479-E32ACC7007A6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لفدوى 8 أوراق من فئة 100 درهم و و3 أوراق من فئة 10 دراهم و7 أوراق من فئة درهم واحد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يطلب منها عدها والتصريح بالمبلغ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تصرح فدوى بالمبلغ بصوت مرتفع.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5B03D49-54EC-7BA6-2DEF-DB3950CD8DD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04589E-21CF-5215-CBE3-D96A0E1810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DB8CF74-D1D1-EB50-FE7A-978E69BF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78271"/>
            <a:ext cx="7568554" cy="5045703"/>
          </a:xfrm>
          <a:prstGeom prst="rect">
            <a:avLst/>
          </a:prstGeom>
        </p:spPr>
      </p:pic>
      <p:sp>
        <p:nvSpPr>
          <p:cNvPr id="11" name="Bulle narrative : ronde 10">
            <a:extLst>
              <a:ext uri="{FF2B5EF4-FFF2-40B4-BE49-F238E27FC236}">
                <a16:creationId xmlns:a16="http://schemas.microsoft.com/office/drawing/2014/main" id="{41964E78-AFEF-2A47-1D1B-FB1DD39EA8E3}"/>
              </a:ext>
            </a:extLst>
          </p:cNvPr>
          <p:cNvSpPr/>
          <p:nvPr/>
        </p:nvSpPr>
        <p:spPr>
          <a:xfrm>
            <a:off x="7331971" y="3410083"/>
            <a:ext cx="2208745" cy="1371600"/>
          </a:xfrm>
          <a:prstGeom prst="wedgeEllipseCallou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837 درهما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5BB5C6C-5EF9-AAD6-828C-97523EF59858}"/>
              </a:ext>
            </a:extLst>
          </p:cNvPr>
          <p:cNvSpPr txBox="1"/>
          <p:nvPr/>
        </p:nvSpPr>
        <p:spPr>
          <a:xfrm>
            <a:off x="9363208" y="3857515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AF7D9FC-EE00-6E27-38FC-11C240B7A2F5}"/>
              </a:ext>
            </a:extLst>
          </p:cNvPr>
          <p:cNvCxnSpPr>
            <a:cxnSpLocks/>
          </p:cNvCxnSpPr>
          <p:nvPr/>
        </p:nvCxnSpPr>
        <p:spPr>
          <a:xfrm flipH="1">
            <a:off x="8725718" y="437260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886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3208" y="4378271"/>
            <a:ext cx="7568554" cy="50457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D31B23-00C8-DE03-8FCB-53F47E38AC29}"/>
              </a:ext>
            </a:extLst>
          </p:cNvPr>
          <p:cNvSpPr txBox="1"/>
          <p:nvPr/>
        </p:nvSpPr>
        <p:spPr>
          <a:xfrm>
            <a:off x="9095690" y="370682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CCC03AF-EE90-9168-0774-787E1394A732}"/>
              </a:ext>
            </a:extLst>
          </p:cNvPr>
          <p:cNvCxnSpPr>
            <a:cxnSpLocks/>
          </p:cNvCxnSpPr>
          <p:nvPr/>
        </p:nvCxnSpPr>
        <p:spPr>
          <a:xfrm flipH="1">
            <a:off x="8458200" y="4221915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5ECBD7F-B496-D5BD-245D-847BFB0998E6}"/>
              </a:ext>
            </a:extLst>
          </p:cNvPr>
          <p:cNvCxnSpPr>
            <a:cxnSpLocks/>
          </p:cNvCxnSpPr>
          <p:nvPr/>
        </p:nvCxnSpPr>
        <p:spPr>
          <a:xfrm>
            <a:off x="2952438" y="4705083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F5F0C514-0696-525F-5B6C-C2CEA89AD460}"/>
              </a:ext>
            </a:extLst>
          </p:cNvPr>
          <p:cNvSpPr txBox="1"/>
          <p:nvPr/>
        </p:nvSpPr>
        <p:spPr>
          <a:xfrm>
            <a:off x="1669306" y="4179669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ياسين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536C5BB-639A-C04C-0CB3-08D04E9DDDAA}"/>
              </a:ext>
            </a:extLst>
          </p:cNvPr>
          <p:cNvSpPr txBox="1"/>
          <p:nvPr/>
        </p:nvSpPr>
        <p:spPr>
          <a:xfrm>
            <a:off x="1143000" y="863026"/>
            <a:ext cx="11296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سأطلب من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فدوى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عطي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لياسين 359 درهما من المبلغ الذي تتوفر عليه.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عليكم أن تخمنوا 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المبلغ الذي أصبح عند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منكم القيام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الأستاذ </a:t>
            </a: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أحد التلاميذ للقيام بالنمذجة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0482" y="3606459"/>
            <a:ext cx="6552918" cy="6337641"/>
            <a:chOff x="5420814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553" b="94411" l="4330" r="90836">
                          <a14:foregroundMark x1="46526" y1="9819" x2="38469" y2="7553"/>
                          <a14:foregroundMark x1="9265" y1="34894" x2="10171" y2="52719"/>
                          <a14:foregroundMark x1="10171" y1="52719" x2="7150" y2="62840"/>
                          <a14:foregroundMark x1="7150" y1="62840" x2="7150" y2="63746"/>
                          <a14:foregroundMark x1="58308" y1="93051" x2="35347" y2="94411"/>
                          <a14:foregroundMark x1="90836" y1="29758" x2="90836" y2="37311"/>
                          <a14:foregroundMark x1="4330" y1="61480" x2="4330" y2="61480"/>
                          <a14:foregroundMark x1="4632" y1="45166" x2="4632" y2="451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0814" y="4953415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 بمبادلتين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2FCB55A-CB46-06FB-DCB3-7221EA77015D}"/>
              </a:ext>
            </a:extLst>
          </p:cNvPr>
          <p:cNvSpPr txBox="1"/>
          <p:nvPr/>
        </p:nvSpPr>
        <p:spPr>
          <a:xfrm>
            <a:off x="5655521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557040" y="72019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0991430-1227-436C-5D44-8856086D77CE}"/>
              </a:ext>
            </a:extLst>
          </p:cNvPr>
          <p:cNvCxnSpPr/>
          <p:nvPr/>
        </p:nvCxnSpPr>
        <p:spPr>
          <a:xfrm>
            <a:off x="7000396" y="4692893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F8B3F6CE-B19A-0120-7483-D557AE3325F7}"/>
              </a:ext>
            </a:extLst>
          </p:cNvPr>
          <p:cNvSpPr txBox="1"/>
          <p:nvPr/>
        </p:nvSpPr>
        <p:spPr>
          <a:xfrm>
            <a:off x="5816763" y="4259349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2EDA12A-1D7E-A9D2-2FCB-0692AB23143E}"/>
              </a:ext>
            </a:extLst>
          </p:cNvPr>
          <p:cNvCxnSpPr/>
          <p:nvPr/>
        </p:nvCxnSpPr>
        <p:spPr>
          <a:xfrm>
            <a:off x="5643006" y="4658912"/>
            <a:ext cx="712420" cy="638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3519DE9F-F32D-A39F-CF17-A31364B1F6A6}"/>
              </a:ext>
            </a:extLst>
          </p:cNvPr>
          <p:cNvSpPr txBox="1"/>
          <p:nvPr/>
        </p:nvSpPr>
        <p:spPr>
          <a:xfrm>
            <a:off x="8505941" y="4199618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11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27A88F7-5CF2-023A-9891-2E01A142FF97}"/>
              </a:ext>
            </a:extLst>
          </p:cNvPr>
          <p:cNvCxnSpPr/>
          <p:nvPr/>
        </p:nvCxnSpPr>
        <p:spPr>
          <a:xfrm>
            <a:off x="8392225" y="4706303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8DF07249-E9AD-64AD-8CB0-1AC9CDD91A34}"/>
              </a:ext>
            </a:extLst>
          </p:cNvPr>
          <p:cNvSpPr txBox="1"/>
          <p:nvPr/>
        </p:nvSpPr>
        <p:spPr>
          <a:xfrm>
            <a:off x="7143091" y="4284214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3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3D92B5C-AFCE-597C-A597-67E08534F46B}"/>
              </a:ext>
            </a:extLst>
          </p:cNvPr>
          <p:cNvCxnSpPr>
            <a:cxnSpLocks/>
          </p:cNvCxnSpPr>
          <p:nvPr/>
        </p:nvCxnSpPr>
        <p:spPr>
          <a:xfrm>
            <a:off x="7179613" y="4392014"/>
            <a:ext cx="268804" cy="218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A4745F0D-7432-A9C6-412E-48CF6EA700D5}"/>
              </a:ext>
            </a:extLst>
          </p:cNvPr>
          <p:cNvSpPr txBox="1"/>
          <p:nvPr/>
        </p:nvSpPr>
        <p:spPr>
          <a:xfrm>
            <a:off x="7083361" y="391983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13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750E7C0-16F4-7AFD-7CCC-E17527A55E98}"/>
              </a:ext>
            </a:extLst>
          </p:cNvPr>
          <p:cNvSpPr txBox="1"/>
          <p:nvPr/>
        </p:nvSpPr>
        <p:spPr>
          <a:xfrm>
            <a:off x="5674332" y="56049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653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D9E4A-4835-9726-E9AF-504B845E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07FA74-DC0E-2B72-CAAD-5BDADACD9AE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EB0A79-FE03-455D-D4F8-026AB8FF204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84463C-9818-0C3E-72DE-BBF91A3104D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2931BA-0D07-066E-9ECD-F02A3CEEFDC9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49FBDF-A272-E00D-5A22-B622E1BABAA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635FB73-F3C8-2890-6A84-2FBCB2E598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FADAB8-FA20-9840-ADD8-B92C83B545F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4B24DD2-757A-E8F7-3151-2BE992440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291354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B65151E-0D33-4E23-3844-FE04B268DEF7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FD1F68-200E-B717-3261-D6AE2455C889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97A4F12-83C7-F0AF-CC0E-10F258EE0245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3C245B-1985-B568-984A-51F9D3ADBE54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7825A26-5919-068C-EA9C-48E73AC0CE9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404D4E-5DB2-33B8-04BB-BB49072E3B25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72543EB-8B50-49B3-65BF-37ACA3138414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D94FE8-97FC-7343-7504-428AFF5EE3BA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DAB55CD-765D-131E-D499-BCB6F2C01660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166E448-7794-C4F7-0F7F-D4197DE31CB9}"/>
              </a:ext>
            </a:extLst>
          </p:cNvPr>
          <p:cNvSpPr txBox="1"/>
          <p:nvPr/>
        </p:nvSpPr>
        <p:spPr>
          <a:xfrm>
            <a:off x="7078816" y="429112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b="1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2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48DAEF5-F220-9224-C440-F93031B3F6B7}"/>
              </a:ext>
            </a:extLst>
          </p:cNvPr>
          <p:cNvCxnSpPr/>
          <p:nvPr/>
        </p:nvCxnSpPr>
        <p:spPr>
          <a:xfrm>
            <a:off x="6966432" y="475279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76EC40BD-45DD-F968-1478-0102809F7432}"/>
              </a:ext>
            </a:extLst>
          </p:cNvPr>
          <p:cNvSpPr txBox="1"/>
          <p:nvPr/>
        </p:nvSpPr>
        <p:spPr>
          <a:xfrm>
            <a:off x="5782799" y="4319247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6803FDB-72A2-9C54-C1E5-FF5A4D758956}"/>
              </a:ext>
            </a:extLst>
          </p:cNvPr>
          <p:cNvCxnSpPr/>
          <p:nvPr/>
        </p:nvCxnSpPr>
        <p:spPr>
          <a:xfrm>
            <a:off x="5609042" y="4718810"/>
            <a:ext cx="712420" cy="638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1E2DAA5C-C5A9-9BEE-FC7C-BB7A1C5B0A41}"/>
              </a:ext>
            </a:extLst>
          </p:cNvPr>
          <p:cNvSpPr txBox="1"/>
          <p:nvPr/>
        </p:nvSpPr>
        <p:spPr>
          <a:xfrm>
            <a:off x="8471977" y="425951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14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A1292BE-734A-20C6-4597-DFACE0360A8B}"/>
              </a:ext>
            </a:extLst>
          </p:cNvPr>
          <p:cNvCxnSpPr/>
          <p:nvPr/>
        </p:nvCxnSpPr>
        <p:spPr>
          <a:xfrm>
            <a:off x="8358261" y="476620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B9A685E-69D5-AB5E-425C-29695329AC6E}"/>
              </a:ext>
            </a:extLst>
          </p:cNvPr>
          <p:cNvCxnSpPr>
            <a:cxnSpLocks/>
          </p:cNvCxnSpPr>
          <p:nvPr/>
        </p:nvCxnSpPr>
        <p:spPr>
          <a:xfrm>
            <a:off x="7122596" y="4392013"/>
            <a:ext cx="268804" cy="2180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2159001B-A488-CDE3-EFD5-499B155BA036}"/>
              </a:ext>
            </a:extLst>
          </p:cNvPr>
          <p:cNvSpPr txBox="1"/>
          <p:nvPr/>
        </p:nvSpPr>
        <p:spPr>
          <a:xfrm>
            <a:off x="7049397" y="3941830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12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Image 25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8FB17C2-957A-592D-100C-7BACEBC886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92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بمبادلتين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6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6E965-41CA-C22E-F83C-A4DEC84E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371600" y="3683793"/>
            <a:ext cx="11018107" cy="55745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algn="just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828800" y="4926897"/>
            <a:ext cx="9069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999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بمبادلتين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427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الحديقة على 432 شجرة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سيتم قطع 169 شجرة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408175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E4C0C0A-1813-3491-DB55-1439A455E94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403505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عدد الأشجار المتبقية بعد عملية القطع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18051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D5B463D-CAC4-61CE-173C-6A78EE9F483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29046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3" y="4019736"/>
            <a:ext cx="60379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حديقة على 432 شجرة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سيتم قطع 169 شجرة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العدد المتبقي من الأشجار بعج عملية القطع؟</a:t>
            </a:r>
          </a:p>
          <a:p>
            <a:pPr marL="914400" indent="-914400" algn="r" rtl="1">
              <a:buFont typeface="+mj-lt"/>
              <a:buAutoNum type="arabicPeriod"/>
            </a:pP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405374" y="6894883"/>
            <a:ext cx="6619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العدد المتبقي من الأشجار.</a:t>
            </a:r>
            <a:endParaRPr lang="ar-SA" sz="5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121948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24F2C92C-20B7-68A8-9807-540A6552EEE3}"/>
              </a:ext>
            </a:extLst>
          </p:cNvPr>
          <p:cNvGrpSpPr/>
          <p:nvPr/>
        </p:nvGrpSpPr>
        <p:grpSpPr>
          <a:xfrm>
            <a:off x="7086600" y="4838700"/>
            <a:ext cx="1823611" cy="2215306"/>
            <a:chOff x="5551965" y="4355607"/>
            <a:chExt cx="2789137" cy="3388218"/>
          </a:xfrm>
        </p:grpSpPr>
        <p:pic>
          <p:nvPicPr>
            <p:cNvPr id="15" name="Image 14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DFC76D6E-888D-63A6-2D34-06F4625D2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24" name="Image 23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EE28B9F7-67E5-E609-B5CF-CF874A3B9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25" name="Image 24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BD2ADF73-0DFC-A024-6BBD-BCDB9B75B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26" name="Image 25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D9E6D864-4233-9DD3-B51E-FD75CAAEB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27" name="Image 26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E27E3B58-886A-ED10-D9C0-FE43CEFEA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28" name="Image 27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61928F07-65FB-36D5-6529-57163ADD2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29" name="Image 28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84984DE1-6319-6A9C-2BDF-C9028FDD7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30" name="Image 29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E3A325F1-4829-4083-D0B2-87E67A085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8EA8091F-A81A-3867-F0AE-53A743BA2C4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4609906"/>
            <a:ext cx="2126957" cy="266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الأشجار التي سيتم قطعها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الأشجار في الحديقة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100561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عدد الأشجار المقطوعة من عدد الأشجار في الحديقة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169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10562512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828788"/>
            <a:ext cx="6038922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الأشجار المتبقية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432-169=263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5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حديقة عمومية على 432  شجرة ،قرر المجلس البلدي  قطع  169 شجرة متهالكة  لتحسين جمالية الحديقة.  </a:t>
            </a:r>
          </a:p>
          <a:p>
            <a:pPr algn="just" rtl="1"/>
            <a:r>
              <a:rPr lang="ar-MA" sz="5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العدد المتبقي من الأشجار بعد عملية القطع؟</a:t>
            </a:r>
          </a:p>
        </p:txBody>
      </p:sp>
    </p:spTree>
    <p:extLst>
      <p:ext uri="{BB962C8B-B14F-4D97-AF65-F5344CB8AC3E}">
        <p14:creationId xmlns:p14="http://schemas.microsoft.com/office/powerpoint/2010/main" val="20740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571D91-DD18-33B2-2638-E51BA69749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057400" y="976263"/>
            <a:ext cx="10458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ar-SA" sz="32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3EF70E9-0D6D-9511-C60B-78FDF4E7E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2980209"/>
            <a:ext cx="13043216" cy="59322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27D1DC-4C46-C5B1-1183-EBA6C2144607}"/>
              </a:ext>
            </a:extLst>
          </p:cNvPr>
          <p:cNvSpPr/>
          <p:nvPr/>
        </p:nvSpPr>
        <p:spPr>
          <a:xfrm>
            <a:off x="533400" y="4668210"/>
            <a:ext cx="63246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4C1F74-DE12-577F-C0EF-042D4D739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2980209"/>
            <a:ext cx="13043216" cy="59322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729F87-E7EB-5815-D723-D33146D071C3}"/>
              </a:ext>
            </a:extLst>
          </p:cNvPr>
          <p:cNvSpPr/>
          <p:nvPr/>
        </p:nvSpPr>
        <p:spPr>
          <a:xfrm>
            <a:off x="533400" y="4668210"/>
            <a:ext cx="63246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CA9310A-6C82-358E-DC77-8AA1B7429B1D}"/>
              </a:ext>
            </a:extLst>
          </p:cNvPr>
          <p:cNvSpPr txBox="1"/>
          <p:nvPr/>
        </p:nvSpPr>
        <p:spPr>
          <a:xfrm>
            <a:off x="4953001" y="5094268"/>
            <a:ext cx="685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36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2DAFB1-E438-0F54-F491-0FB76862DF64}"/>
              </a:ext>
            </a:extLst>
          </p:cNvPr>
          <p:cNvSpPr txBox="1"/>
          <p:nvPr/>
        </p:nvSpPr>
        <p:spPr>
          <a:xfrm>
            <a:off x="1981200" y="7661419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70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97FE79-49A4-3CAA-FED0-BD91315ADBEB}"/>
              </a:ext>
            </a:extLst>
          </p:cNvPr>
          <p:cNvSpPr txBox="1"/>
          <p:nvPr/>
        </p:nvSpPr>
        <p:spPr>
          <a:xfrm>
            <a:off x="2743200" y="51435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44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CC5FCDB-9469-1951-9980-C6005E08A3DF}"/>
              </a:ext>
            </a:extLst>
          </p:cNvPr>
          <p:cNvSpPr txBox="1"/>
          <p:nvPr/>
        </p:nvSpPr>
        <p:spPr>
          <a:xfrm>
            <a:off x="1143000" y="6325969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80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1B7E700-08C1-8DE0-1975-AE976806BC3B}"/>
              </a:ext>
            </a:extLst>
          </p:cNvPr>
          <p:cNvSpPr txBox="1"/>
          <p:nvPr/>
        </p:nvSpPr>
        <p:spPr>
          <a:xfrm>
            <a:off x="3962400" y="76581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100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2CF6346-2541-3C8E-651C-0F8F696600CD}"/>
              </a:ext>
            </a:extLst>
          </p:cNvPr>
          <p:cNvSpPr txBox="1"/>
          <p:nvPr/>
        </p:nvSpPr>
        <p:spPr>
          <a:xfrm>
            <a:off x="5638800" y="6362700"/>
            <a:ext cx="76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39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463F2EE-08CD-0C43-6E08-9ED57546B6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972" y="3619500"/>
            <a:ext cx="12888313" cy="47678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9D5D64-1999-4DDE-B28E-7890394E9795}"/>
              </a:ext>
            </a:extLst>
          </p:cNvPr>
          <p:cNvSpPr/>
          <p:nvPr/>
        </p:nvSpPr>
        <p:spPr>
          <a:xfrm>
            <a:off x="534715" y="5600700"/>
            <a:ext cx="12218198" cy="1295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A73AD-67E6-0BC6-D0F0-04A9A9994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362A90-A4A6-A644-2B05-F96EB4CA2A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04892-5F8D-F731-C23E-05367338227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A4406F-0589-91FA-B59A-A93438B69C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627BD9-799C-B879-1320-6702DBAF346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51707FD-7BB4-B929-7FB2-74A4EE29A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5B3804-DFD9-6A2E-C0EE-26DFE56597B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9E371D-452E-568A-33F4-8EAB4381B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972" y="3619500"/>
            <a:ext cx="12888313" cy="47678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284124C-3CA6-A092-C355-3BD0C1245848}"/>
              </a:ext>
            </a:extLst>
          </p:cNvPr>
          <p:cNvSpPr/>
          <p:nvPr/>
        </p:nvSpPr>
        <p:spPr>
          <a:xfrm>
            <a:off x="534715" y="5600700"/>
            <a:ext cx="12218198" cy="1295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34B302C-7F47-039E-96E8-8A58226802EA}"/>
              </a:ext>
            </a:extLst>
          </p:cNvPr>
          <p:cNvSpPr txBox="1"/>
          <p:nvPr/>
        </p:nvSpPr>
        <p:spPr>
          <a:xfrm>
            <a:off x="457200" y="5748635"/>
            <a:ext cx="5287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200 000 + 30 000 + 7 000 + 900 + 60 + 4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3520FC-A882-46D8-FB7A-5722BDFEB6EC}"/>
              </a:ext>
            </a:extLst>
          </p:cNvPr>
          <p:cNvSpPr txBox="1"/>
          <p:nvPr/>
        </p:nvSpPr>
        <p:spPr>
          <a:xfrm>
            <a:off x="5532660" y="5753100"/>
            <a:ext cx="5287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00B050"/>
                </a:solidFill>
              </a:rPr>
              <a:t>مئتان وسبعة وثلاثون ألفا وتسع مئة وأربعة وستون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BA3AEEB-1592-8B56-72C7-736F13A9A763}"/>
              </a:ext>
            </a:extLst>
          </p:cNvPr>
          <p:cNvSpPr txBox="1"/>
          <p:nvPr/>
        </p:nvSpPr>
        <p:spPr>
          <a:xfrm>
            <a:off x="5685060" y="6286500"/>
            <a:ext cx="5287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00B050"/>
                </a:solidFill>
              </a:rPr>
              <a:t>مئة وثمانية وثلاثون ألفا وخمسة وسبعون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F245F3-980D-48A6-1117-BF6030272E39}"/>
              </a:ext>
            </a:extLst>
          </p:cNvPr>
          <p:cNvSpPr txBox="1"/>
          <p:nvPr/>
        </p:nvSpPr>
        <p:spPr>
          <a:xfrm>
            <a:off x="10692795" y="6324600"/>
            <a:ext cx="1900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138 075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311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ECC7ACE-BC9F-8CC6-D0C6-3B83E1441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08" y="4229204"/>
            <a:ext cx="13145785" cy="41908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AAB13E-79CA-4387-5639-B4820BFFECA8}"/>
              </a:ext>
            </a:extLst>
          </p:cNvPr>
          <p:cNvSpPr/>
          <p:nvPr/>
        </p:nvSpPr>
        <p:spPr>
          <a:xfrm>
            <a:off x="533400" y="4955736"/>
            <a:ext cx="5181600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71BA-816D-F460-2177-86A91451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030AAE-9461-BCB9-FBBA-B7707637842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99B73-D13C-F2B1-0F7E-7A6B331D4A3F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B4993E-64CE-8793-35E2-B4B740BCB13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BD2990-0096-283D-D70B-29FC320A9DA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إلى السبورة ليصحح العملية الأولى؟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E6E801-6E7E-A49C-1B87-FAD702B079E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80B28-BA45-17E2-C555-C77F5FB7C0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E0DB661-97FC-3C0F-686C-71C708852BCF}"/>
              </a:ext>
            </a:extLst>
          </p:cNvPr>
          <p:cNvSpPr txBox="1"/>
          <p:nvPr/>
        </p:nvSpPr>
        <p:spPr>
          <a:xfrm>
            <a:off x="2962290" y="2928828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0ED041-9A11-9507-3A16-236374681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08" y="3742943"/>
            <a:ext cx="13145785" cy="44893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8116FB-8C7B-C05A-A57E-9DC668AF9DF9}"/>
              </a:ext>
            </a:extLst>
          </p:cNvPr>
          <p:cNvSpPr/>
          <p:nvPr/>
        </p:nvSpPr>
        <p:spPr>
          <a:xfrm>
            <a:off x="609600" y="4955736"/>
            <a:ext cx="5105400" cy="3276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046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الطرح بمبادلتين باستخدام النقود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قراءة جدول الطرح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الأعداد من 0 إلى 999 999 باستعمال جدول التفكيك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30B48FD-B7C9-B3E2-9CE8-AE6431166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800" y="2520052"/>
            <a:ext cx="12548649" cy="484119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352800" y="5905499"/>
            <a:ext cx="7016624" cy="3737153"/>
            <a:chOff x="5142970" y="6297391"/>
            <a:chExt cx="731878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071602" y="5383700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691013" y="7622389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14451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ar-SA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64078"/>
              </p:ext>
            </p:extLst>
          </p:nvPr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26541</TotalTime>
  <Words>2316</Words>
  <Application>Microsoft Office PowerPoint</Application>
  <PresentationFormat>Personnalisé</PresentationFormat>
  <Paragraphs>569</Paragraphs>
  <Slides>65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77" baseType="lpstr">
      <vt:lpstr>Dosis</vt:lpstr>
      <vt:lpstr>Wingdings</vt:lpstr>
      <vt:lpstr>Montserrat Medium</vt:lpstr>
      <vt:lpstr>Calibri</vt:lpstr>
      <vt:lpstr>Arial</vt:lpstr>
      <vt:lpstr>Microsoft Uighur</vt:lpstr>
      <vt:lpstr>Montserrat Light</vt:lpstr>
      <vt:lpstr>IBM Plex Sans Arabic</vt:lpstr>
      <vt:lpstr>Carelia</vt:lpstr>
      <vt:lpstr>Montserrat</vt:lpstr>
      <vt:lpstr>MadaniArabic-ExtraLight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AMINE.BENLHAMRA</cp:lastModifiedBy>
  <cp:revision>215</cp:revision>
  <dcterms:created xsi:type="dcterms:W3CDTF">2006-08-16T00:00:00Z</dcterms:created>
  <dcterms:modified xsi:type="dcterms:W3CDTF">2025-09-20T16:04:51Z</dcterms:modified>
  <dc:identifier>DAFtlvZnwz4</dc:identifier>
</cp:coreProperties>
</file>