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8"/>
  </p:notesMasterIdLst>
  <p:sldIdLst>
    <p:sldId id="257" r:id="rId2"/>
    <p:sldId id="2134808553" r:id="rId3"/>
    <p:sldId id="2134808554" r:id="rId4"/>
    <p:sldId id="2134808552" r:id="rId5"/>
    <p:sldId id="2134805392" r:id="rId6"/>
    <p:sldId id="21348085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47482533" r:id="rId15"/>
    <p:sldId id="2134808519" r:id="rId16"/>
    <p:sldId id="2134808520" r:id="rId17"/>
    <p:sldId id="2134808521" r:id="rId18"/>
    <p:sldId id="2134808522" r:id="rId19"/>
    <p:sldId id="2147482539" r:id="rId20"/>
    <p:sldId id="2134808459" r:id="rId21"/>
    <p:sldId id="2134808450" r:id="rId22"/>
    <p:sldId id="2134808557" r:id="rId23"/>
    <p:sldId id="2134808558" r:id="rId24"/>
    <p:sldId id="2134808559" r:id="rId25"/>
    <p:sldId id="2134808566" r:id="rId26"/>
    <p:sldId id="2134808567" r:id="rId27"/>
    <p:sldId id="2134808568" r:id="rId28"/>
    <p:sldId id="2134808490" r:id="rId29"/>
    <p:sldId id="2134808460" r:id="rId30"/>
    <p:sldId id="2134808453" r:id="rId31"/>
    <p:sldId id="2147482534" r:id="rId32"/>
    <p:sldId id="2134808537" r:id="rId33"/>
    <p:sldId id="2134808538" r:id="rId34"/>
    <p:sldId id="2134808540" r:id="rId35"/>
    <p:sldId id="2134808562" r:id="rId36"/>
    <p:sldId id="2147482535" r:id="rId37"/>
    <p:sldId id="2147482537" r:id="rId38"/>
    <p:sldId id="2134808572" r:id="rId39"/>
    <p:sldId id="2134808543" r:id="rId40"/>
    <p:sldId id="2134808454" r:id="rId41"/>
    <p:sldId id="2134808542" r:id="rId42"/>
    <p:sldId id="2134808573" r:id="rId43"/>
    <p:sldId id="2134808574" r:id="rId44"/>
    <p:sldId id="2134808575" r:id="rId45"/>
    <p:sldId id="2134808560" r:id="rId46"/>
    <p:sldId id="2134808576" r:id="rId47"/>
    <p:sldId id="2134808577" r:id="rId48"/>
    <p:sldId id="2134808561" r:id="rId49"/>
    <p:sldId id="2134808578" r:id="rId50"/>
    <p:sldId id="2134808579" r:id="rId51"/>
    <p:sldId id="2134808580" r:id="rId52"/>
    <p:sldId id="2134808581" r:id="rId53"/>
    <p:sldId id="2134808582" r:id="rId54"/>
    <p:sldId id="2134808467" r:id="rId55"/>
    <p:sldId id="2134808468" r:id="rId56"/>
    <p:sldId id="2134808499" r:id="rId57"/>
    <p:sldId id="2134808474" r:id="rId58"/>
    <p:sldId id="2134808583" r:id="rId59"/>
    <p:sldId id="2134808472" r:id="rId60"/>
    <p:sldId id="2134808584" r:id="rId61"/>
    <p:sldId id="2147482538" r:id="rId62"/>
    <p:sldId id="2134808461" r:id="rId63"/>
    <p:sldId id="2134808469" r:id="rId64"/>
    <p:sldId id="2134808503" r:id="rId65"/>
    <p:sldId id="2134808504" r:id="rId66"/>
    <p:sldId id="2147482532" r:id="rId67"/>
  </p:sldIdLst>
  <p:sldSz cx="13716000" cy="10287000"/>
  <p:notesSz cx="6858000" cy="9144000"/>
  <p:embeddedFontLst>
    <p:embeddedFont>
      <p:font typeface="Carelia" panose="020B0604020202020204" charset="0"/>
      <p:regular r:id="rId69"/>
    </p:embeddedFont>
    <p:embeddedFont>
      <p:font typeface="Dosis" pitchFamily="2" charset="0"/>
      <p:regular r:id="rId70"/>
      <p:bold r:id="rId71"/>
    </p:embeddedFont>
    <p:embeddedFont>
      <p:font typeface="IBM Plex Sans Arabic" panose="020B0604020202020204" charset="-78"/>
      <p:regular r:id="rId72"/>
    </p:embeddedFont>
    <p:embeddedFont>
      <p:font typeface="Microsoft Uighur" panose="02000000000000000000" pitchFamily="2" charset="-78"/>
      <p:regular r:id="rId73"/>
      <p:bold r:id="rId74"/>
    </p:embeddedFont>
    <p:embeddedFont>
      <p:font typeface="Montserrat" panose="00000500000000000000" pitchFamily="2" charset="0"/>
      <p:regular r:id="rId75"/>
      <p:bold r:id="rId76"/>
      <p:italic r:id="rId77"/>
      <p:boldItalic r:id="rId78"/>
    </p:embeddedFont>
    <p:embeddedFont>
      <p:font typeface="Montserrat Light" panose="00000400000000000000" pitchFamily="2" charset="0"/>
      <p:regular r:id="rId79"/>
      <p:italic r:id="rId80"/>
    </p:embeddedFont>
    <p:embeddedFont>
      <p:font typeface="Montserrat Medium" panose="00000600000000000000" pitchFamily="2" charset="0"/>
      <p:regular r:id="rId81"/>
      <p:italic r:id="rId8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43" d="100"/>
          <a:sy n="43" d="100"/>
        </p:scale>
        <p:origin x="676" y="5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6.fntdata"/><Relationship Id="rId79" Type="http://schemas.openxmlformats.org/officeDocument/2006/relationships/font" Target="fonts/font11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80" Type="http://schemas.openxmlformats.org/officeDocument/2006/relationships/font" Target="fonts/font12.fntdata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78" Type="http://schemas.openxmlformats.org/officeDocument/2006/relationships/font" Target="fonts/font10.fntdata"/><Relationship Id="rId81" Type="http://schemas.openxmlformats.org/officeDocument/2006/relationships/font" Target="fonts/font13.fntdata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27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svg"/><Relationship Id="rId7" Type="http://schemas.openxmlformats.org/officeDocument/2006/relationships/image" Target="../media/image4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9.jpe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9.jpe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55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39.png"/><Relationship Id="rId4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.svg"/><Relationship Id="rId7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</a:t>
            </a:r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يكتب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الطرح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BBF978-CF47-7B33-6F2E-1C7B07D97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بكيفية قراءة جدول الطرح.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يفسح الأستاذ المجال لباقي المتعلمين لإبداء رأيهم في إجابات أصدقائهم.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3AC634C-D2AA-F159-2AF2-E53703F21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35D105-7D08-9E01-C905-474EAFDD4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يمر لقراءة جدول الطرح على الشاشة؟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تعيين أحد المتعلمين ثم نمر إلى الشريحة الموالية (ليظهر الجدول واضحا)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B760307-47E6-BB38-0FC4-A78ED03D5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6852C8-B2C4-9695-ED15-094CEA4432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2034A-A29D-BDAB-EFC0-5324006D2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51AEB90-2777-FD98-0818-B0B2C643198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4C43FC-4F82-1D6B-1486-D7025B70C54C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A1A1FB-D1D7-83EB-B916-63A87A672A8C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DAF2B7-BAC3-0C77-B523-22AC42216FD6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التلاميذ على تنويع اتجاهات قراءة الجدول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إلى 4 تلاميذ لقراءة الجدول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01032B-2383-2E33-DC50-B4783FCE5E9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D8EC0A-1D56-2E1F-1110-89F9E23187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629BE84F-88C6-0D81-AD1A-D41429D10E01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0CAE63-9545-25A4-0B08-2B90169672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801" y="2552700"/>
            <a:ext cx="6019801" cy="723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5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114800" y="4838700"/>
            <a:ext cx="5410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13</a:t>
            </a:r>
            <a:r>
              <a:rPr lang="fr-FR" sz="11500" dirty="0">
                <a:solidFill>
                  <a:schemeClr val="bg1"/>
                </a:solidFill>
              </a:rPr>
              <a:t>-</a:t>
            </a:r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 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3CFA33E-AAE7-0A4C-AE92-A5556AFAE385}"/>
              </a:ext>
            </a:extLst>
          </p:cNvPr>
          <p:cNvSpPr txBox="1"/>
          <p:nvPr/>
        </p:nvSpPr>
        <p:spPr>
          <a:xfrm>
            <a:off x="4192886" y="4838700"/>
            <a:ext cx="59417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13</a:t>
            </a:r>
            <a:r>
              <a:rPr lang="fr-FR" sz="11500" dirty="0">
                <a:solidFill>
                  <a:schemeClr val="bg1"/>
                </a:solidFill>
              </a:rPr>
              <a:t>-</a:t>
            </a:r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398A86-44F9-05BE-85AB-423D7495129D}"/>
              </a:ext>
            </a:extLst>
          </p:cNvPr>
          <p:cNvSpPr txBox="1"/>
          <p:nvPr/>
        </p:nvSpPr>
        <p:spPr>
          <a:xfrm>
            <a:off x="4417713" y="49149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9600" dirty="0">
                <a:solidFill>
                  <a:schemeClr val="bg1"/>
                </a:solidFill>
              </a:rPr>
              <a:t>15</a:t>
            </a:r>
            <a:r>
              <a:rPr lang="fr-FR" sz="9600" dirty="0">
                <a:solidFill>
                  <a:schemeClr val="bg1"/>
                </a:solidFill>
              </a:rPr>
              <a:t> – </a:t>
            </a:r>
            <a:r>
              <a:rPr lang="ar-MA" sz="9600" dirty="0">
                <a:solidFill>
                  <a:schemeClr val="bg1"/>
                </a:solidFill>
              </a:rPr>
              <a:t>6</a:t>
            </a:r>
            <a:r>
              <a:rPr lang="fr-FR" sz="9600" dirty="0">
                <a:solidFill>
                  <a:schemeClr val="bg1"/>
                </a:solidFill>
              </a:rPr>
              <a:t> =.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2591E23-0CA5-6F4C-64E4-AF5FAF024DBE}"/>
              </a:ext>
            </a:extLst>
          </p:cNvPr>
          <p:cNvSpPr txBox="1"/>
          <p:nvPr/>
        </p:nvSpPr>
        <p:spPr>
          <a:xfrm>
            <a:off x="4417713" y="49149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9600" dirty="0">
                <a:solidFill>
                  <a:schemeClr val="bg1"/>
                </a:solidFill>
              </a:rPr>
              <a:t>15</a:t>
            </a:r>
            <a:r>
              <a:rPr lang="fr-FR" sz="9600" dirty="0">
                <a:solidFill>
                  <a:schemeClr val="bg1"/>
                </a:solidFill>
              </a:rPr>
              <a:t> – </a:t>
            </a:r>
            <a:r>
              <a:rPr lang="ar-MA" sz="9600" dirty="0">
                <a:solidFill>
                  <a:schemeClr val="bg1"/>
                </a:solidFill>
              </a:rPr>
              <a:t>6</a:t>
            </a:r>
            <a:r>
              <a:rPr lang="fr-FR" sz="9600" dirty="0">
                <a:solidFill>
                  <a:schemeClr val="bg1"/>
                </a:solidFill>
              </a:rPr>
              <a:t> =</a:t>
            </a:r>
            <a:r>
              <a:rPr lang="ar-M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21C09-F438-E1CE-820E-9837A37BC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71A86D-7C5E-7C7F-7557-A4884F95302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9A7665-57A7-0BB3-D2C5-6B45452239E3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954EFC-F43D-0730-8931-20FA56B3E130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186C962-69B4-8049-15BF-8CA864AD854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88011A6-F97B-8286-F70C-F6259398FC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A0AC0E0-C310-95CC-7430-670A41CDDAFD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5F03E51-F7A8-40CF-72C1-A9AB04585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922AE6B-C4F9-E5E5-EB19-5AB0BA697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475D55-1B7E-F8D9-890F-7B761D2494D7}"/>
              </a:ext>
            </a:extLst>
          </p:cNvPr>
          <p:cNvSpPr txBox="1"/>
          <p:nvPr/>
        </p:nvSpPr>
        <p:spPr>
          <a:xfrm>
            <a:off x="141939" y="811647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الطرح. سيمسك تلميذ جدول الطرح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8041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من يذكرني 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999 999 باستعمال النقود؟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60F67AD-0950-FEF2-5B1C-D0A417E6FF5A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9133FEDE-44AB-9300-24B9-F4BD38805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9C864BF-CF5F-1646-56D4-571418742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2BB0729-9264-582D-3990-9EC4657C55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5FF8316-AE1F-E318-5115-E90C08474350}"/>
              </a:ext>
            </a:extLst>
          </p:cNvPr>
          <p:cNvSpPr txBox="1"/>
          <p:nvPr/>
        </p:nvSpPr>
        <p:spPr>
          <a:xfrm>
            <a:off x="9004553" y="4448206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تعيين أحد المتعلمين للقيام بنمذجة النشاط.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1158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1158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12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667000" y="3543300"/>
            <a:ext cx="8077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6019800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1158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7056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8" y="5245344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548" y="5157304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853" y="5143499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4953931-6DD9-D6C0-9356-FCB8541689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432" y="5157303"/>
            <a:ext cx="679221" cy="1391763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3750922-DBCF-E490-52CC-A1253C701C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548" y="3765540"/>
            <a:ext cx="679221" cy="1391763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851305A-78FA-E631-A57E-8529326AF3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853" y="3751735"/>
            <a:ext cx="679221" cy="1391763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23437E1-53CB-A774-4F8C-76FF1ADCE2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432" y="3765539"/>
            <a:ext cx="679221" cy="1391763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531AA37-B894-C67C-453B-7B778214FE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653" y="5197165"/>
            <a:ext cx="679221" cy="1391763"/>
          </a:xfrm>
          <a:prstGeom prst="rect">
            <a:avLst/>
          </a:prstGeom>
        </p:spPr>
      </p:pic>
      <p:pic>
        <p:nvPicPr>
          <p:cNvPr id="14" name="Image 1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056033C-82B4-E2D6-766F-EBDDE55B3C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735" y="5197165"/>
            <a:ext cx="674698" cy="1406051"/>
          </a:xfrm>
          <a:prstGeom prst="rect">
            <a:avLst/>
          </a:prstGeom>
        </p:spPr>
      </p:pic>
      <p:pic>
        <p:nvPicPr>
          <p:cNvPr id="17" name="Image 1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3306744-9D9B-50CB-B160-51C8830C06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53" y="5164364"/>
            <a:ext cx="676747" cy="1439388"/>
          </a:xfrm>
          <a:prstGeom prst="rect">
            <a:avLst/>
          </a:prstGeom>
        </p:spPr>
      </p:pic>
      <p:pic>
        <p:nvPicPr>
          <p:cNvPr id="18" name="Image 1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312D20D-E262-6230-C7C5-B59EB8356B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594" y="5171685"/>
            <a:ext cx="676747" cy="1439388"/>
          </a:xfrm>
          <a:prstGeom prst="rect">
            <a:avLst/>
          </a:prstGeom>
        </p:spPr>
      </p:pic>
      <p:pic>
        <p:nvPicPr>
          <p:cNvPr id="20" name="Image 1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6DD32A8-55DD-921A-EFE7-7B811FD59E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907" y="3746761"/>
            <a:ext cx="676747" cy="1439388"/>
          </a:xfrm>
          <a:prstGeom prst="rect">
            <a:avLst/>
          </a:prstGeom>
        </p:spPr>
      </p:pic>
      <p:pic>
        <p:nvPicPr>
          <p:cNvPr id="21" name="Image 2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5B51A9-F053-79B3-931D-0EFA12F523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053" y="5143500"/>
            <a:ext cx="676747" cy="1439388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3C248-BFAE-2B0E-5131-9EB6987CD6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82" y="3765539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2C063CB-26CC-7B7F-9E0D-7F5D96268E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652" y="3771900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42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5135469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BABC52-DCED-5091-7AEB-3EC2F9195B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08" y="3682894"/>
            <a:ext cx="674698" cy="1406051"/>
          </a:xfrm>
          <a:prstGeom prst="rect">
            <a:avLst/>
          </a:prstGeom>
        </p:spPr>
      </p:pic>
      <p:pic>
        <p:nvPicPr>
          <p:cNvPr id="6" name="Image 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9057BEC-35F5-D705-A3B9-07F8C3DD63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12" y="5147022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D538E5F-9CD4-632A-B0C7-C07A900018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990" y="5150486"/>
            <a:ext cx="691822" cy="142510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ACD75F86-8424-09A6-A609-5293CD1D02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271" y="5119589"/>
            <a:ext cx="674698" cy="1406051"/>
          </a:xfrm>
          <a:prstGeom prst="rect">
            <a:avLst/>
          </a:prstGeom>
        </p:spPr>
      </p:pic>
      <p:pic>
        <p:nvPicPr>
          <p:cNvPr id="17" name="Image 1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7BE67C-027E-2363-A30A-0FBD5BC0B0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375" y="3667014"/>
            <a:ext cx="674698" cy="1406051"/>
          </a:xfrm>
          <a:prstGeom prst="rect">
            <a:avLst/>
          </a:prstGeom>
        </p:spPr>
      </p:pic>
      <p:pic>
        <p:nvPicPr>
          <p:cNvPr id="18" name="Image 1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C277EF62-BA61-19A7-9237-8E4F3C9656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026" y="4447460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3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5200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6ACDB81-365C-6676-EF96-A7CDFBDD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5135469"/>
            <a:ext cx="674698" cy="1406051"/>
          </a:xfrm>
          <a:prstGeom prst="rect">
            <a:avLst/>
          </a:prstGeom>
        </p:spPr>
      </p:pic>
      <p:pic>
        <p:nvPicPr>
          <p:cNvPr id="28" name="Image 2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EC71F91-F948-3004-ADB6-6AD3C5FAF0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08" y="3682894"/>
            <a:ext cx="674698" cy="1406051"/>
          </a:xfrm>
          <a:prstGeom prst="rect">
            <a:avLst/>
          </a:prstGeom>
        </p:spPr>
      </p:pic>
      <p:pic>
        <p:nvPicPr>
          <p:cNvPr id="29" name="Image 2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8556ED0-F1B1-A9F5-EF91-7E9A055674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12" y="5147022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3E63EB6-4482-4772-28D5-85CA7C3482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990" y="5150486"/>
            <a:ext cx="691822" cy="1425101"/>
          </a:xfrm>
          <a:prstGeom prst="rect">
            <a:avLst/>
          </a:prstGeom>
        </p:spPr>
      </p:pic>
      <p:pic>
        <p:nvPicPr>
          <p:cNvPr id="34" name="Image 3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F9C9F80-63A9-A879-27E5-B207D3508B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271" y="5119589"/>
            <a:ext cx="674698" cy="1406051"/>
          </a:xfrm>
          <a:prstGeom prst="rect">
            <a:avLst/>
          </a:prstGeom>
        </p:spPr>
      </p:pic>
      <p:pic>
        <p:nvPicPr>
          <p:cNvPr id="35" name="Image 3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7ADB5EC-5619-0B95-8246-39DD06B999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375" y="3667014"/>
            <a:ext cx="674698" cy="1406051"/>
          </a:xfrm>
          <a:prstGeom prst="rect">
            <a:avLst/>
          </a:prstGeom>
        </p:spPr>
      </p:pic>
      <p:pic>
        <p:nvPicPr>
          <p:cNvPr id="37" name="Image 3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B0868A3-6E71-0740-F597-8EDDD54A7C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410" y="4423249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783" y="4500542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609321-757D-D61A-6E30-DAC3C2242F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754B2A-3A9B-3040-133F-1245E1FD82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14" name="Image 1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1EB3ABC-B434-F9ED-554B-B9EBE3E6C5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57" y="51363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6415-3367-245E-0FF5-B29DC21E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B807-02CC-8E49-D0BD-616322F6C4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3FBE37-B2AE-D111-F595-FDCB82A08C9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00B077-4C24-A3AA-A69D-B42D20139F1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5F0F39-4838-70E5-0967-DBB5B5F62EE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2CF595-FD96-46A9-7F30-745D29172C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7D1CE7A-3706-5E4B-CA66-EB8E3ED086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CDE85-9369-D0BF-5F49-BED18BECB391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F68442-2CA8-8F58-CC4E-5A18095E68F3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D013413-579D-0BC2-11B4-0662D9B4E94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5DBDE2-187F-9A62-0B00-FB4B685F02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2B0A99-A380-A8C5-7787-052B227F342B}"/>
              </a:ext>
            </a:extLst>
          </p:cNvPr>
          <p:cNvSpPr/>
          <p:nvPr/>
        </p:nvSpPr>
        <p:spPr>
          <a:xfrm>
            <a:off x="5912526" y="789574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3001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BBC8356-C8EA-A62F-5F41-1004FF287D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783" y="4500542"/>
            <a:ext cx="679221" cy="1391763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830C0CD-6A53-BC12-7E8F-B2FC462460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C92170-E904-6290-B0EE-624EBB9374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12" name="Image 1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69CDCEE-659D-10A3-519F-9CD7B60288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57" y="51363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48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ستشتغلون الآن في ثنائيات. يقترح أحدكم على زميله عددا ليمثله بالنقود. ثم يتم تبادل الأدوار.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هدوء، سأمر بين الصفوف لأراقب ما تفعلون.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BB7F378-1981-265F-8A33-8D85A54C6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966998"/>
            <a:ext cx="1148959" cy="72012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8BA90D7-A3FD-4A51-7E7C-A6D35B3CB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9700" y="3513344"/>
            <a:ext cx="7816598" cy="48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بمبادلتين باستخدام النقود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4548F9-5789-114A-9ED0-BE28416C9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بمبادلتين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يأخذ الأستاذ 5 أوراق من فئة 100 درهم و3 أوراق من فئة 10 دراهم وورقة واحدة من فئة 1 درهم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قوموا بعد المبلغ معي بصوت مرتفع.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08" y="4378271"/>
            <a:ext cx="7568554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1FE24-53D4-A597-77D5-061642BC3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B15974-F6ED-DFE5-6AA1-F5F23FC2F44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46C943-CFFC-A81A-DA2D-81CB696386C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DEB074-1F3E-D444-1D03-8559E83A02C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175D84-8DE3-3C28-2479-E32ACC7007A6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يأخذ الأستاذ 5 أوراق من فئة 100 درهم و3 أوراق من فئة 10 دراهم وورقة واحدة من فئة 1 درهم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قوموا بعد المبلغ معي بصوت مرتفع.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الأستاذ بالمبلغ بصوت مرتفع.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5B03D49-54EC-7BA6-2DEF-DB3950CD8DD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04589E-21CF-5215-CBE3-D96A0E1810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DB8CF74-D1D1-EB50-FE7A-978E69BF6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08" y="4378271"/>
            <a:ext cx="7568554" cy="5045703"/>
          </a:xfrm>
          <a:prstGeom prst="rect">
            <a:avLst/>
          </a:prstGeom>
        </p:spPr>
      </p:pic>
      <p:sp>
        <p:nvSpPr>
          <p:cNvPr id="11" name="Bulle narrative : ronde 10">
            <a:extLst>
              <a:ext uri="{FF2B5EF4-FFF2-40B4-BE49-F238E27FC236}">
                <a16:creationId xmlns:a16="http://schemas.microsoft.com/office/drawing/2014/main" id="{41964E78-AFEF-2A47-1D1B-FB1DD39EA8E3}"/>
              </a:ext>
            </a:extLst>
          </p:cNvPr>
          <p:cNvSpPr/>
          <p:nvPr/>
        </p:nvSpPr>
        <p:spPr>
          <a:xfrm>
            <a:off x="6157625" y="3271521"/>
            <a:ext cx="2208745" cy="1371600"/>
          </a:xfrm>
          <a:prstGeom prst="wedgeEllipseCallou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521 درهما</a:t>
            </a:r>
            <a:endParaRPr lang="fr-FR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3886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سأعطي لفدوى 237 درهما من المبلغ الذي أتوفر عليه.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عليكم أن تخمنوا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أصبح عندي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08" y="4378271"/>
            <a:ext cx="7568554" cy="50457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4D31B23-00C8-DE03-8FCB-53F47E38AC29}"/>
              </a:ext>
            </a:extLst>
          </p:cNvPr>
          <p:cNvSpPr txBox="1"/>
          <p:nvPr/>
        </p:nvSpPr>
        <p:spPr>
          <a:xfrm>
            <a:off x="9095690" y="370682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CCC03AF-EE90-9168-0774-787E1394A732}"/>
              </a:ext>
            </a:extLst>
          </p:cNvPr>
          <p:cNvCxnSpPr>
            <a:cxnSpLocks/>
          </p:cNvCxnSpPr>
          <p:nvPr/>
        </p:nvCxnSpPr>
        <p:spPr>
          <a:xfrm flipH="1">
            <a:off x="8458200" y="4221915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0482" y="3606459"/>
            <a:ext cx="6552918" cy="6337641"/>
            <a:chOff x="5420814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553" b="94411" l="4330" r="90836">
                          <a14:foregroundMark x1="46526" y1="9819" x2="38469" y2="7553"/>
                          <a14:foregroundMark x1="9265" y1="34894" x2="10171" y2="52719"/>
                          <a14:foregroundMark x1="10171" y1="52719" x2="7150" y2="62840"/>
                          <a14:foregroundMark x1="7150" y1="62840" x2="7150" y2="63746"/>
                          <a14:foregroundMark x1="58308" y1="93051" x2="35347" y2="94411"/>
                          <a14:foregroundMark x1="90836" y1="29758" x2="90836" y2="37311"/>
                          <a14:foregroundMark x1="4330" y1="61480" x2="4330" y2="61480"/>
                          <a14:foregroundMark x1="4632" y1="45166" x2="4632" y2="451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0814" y="4953415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 بمبادلتين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0991430-1227-436C-5D44-8856086D77CE}"/>
              </a:ext>
            </a:extLst>
          </p:cNvPr>
          <p:cNvCxnSpPr/>
          <p:nvPr/>
        </p:nvCxnSpPr>
        <p:spPr>
          <a:xfrm>
            <a:off x="7000396" y="4692893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F8B3F6CE-B19A-0120-7483-D557AE3325F7}"/>
              </a:ext>
            </a:extLst>
          </p:cNvPr>
          <p:cNvSpPr txBox="1"/>
          <p:nvPr/>
        </p:nvSpPr>
        <p:spPr>
          <a:xfrm>
            <a:off x="5816763" y="4259349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2EDA12A-1D7E-A9D2-2FCB-0692AB23143E}"/>
              </a:ext>
            </a:extLst>
          </p:cNvPr>
          <p:cNvCxnSpPr/>
          <p:nvPr/>
        </p:nvCxnSpPr>
        <p:spPr>
          <a:xfrm>
            <a:off x="5643006" y="4658912"/>
            <a:ext cx="712420" cy="638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3519DE9F-F32D-A39F-CF17-A31364B1F6A6}"/>
              </a:ext>
            </a:extLst>
          </p:cNvPr>
          <p:cNvSpPr txBox="1"/>
          <p:nvPr/>
        </p:nvSpPr>
        <p:spPr>
          <a:xfrm>
            <a:off x="8505941" y="4199618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15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27A88F7-5CF2-023A-9891-2E01A142FF97}"/>
              </a:ext>
            </a:extLst>
          </p:cNvPr>
          <p:cNvCxnSpPr/>
          <p:nvPr/>
        </p:nvCxnSpPr>
        <p:spPr>
          <a:xfrm>
            <a:off x="8392225" y="4706303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8DF07249-E9AD-64AD-8CB0-1AC9CDD91A34}"/>
              </a:ext>
            </a:extLst>
          </p:cNvPr>
          <p:cNvSpPr txBox="1"/>
          <p:nvPr/>
        </p:nvSpPr>
        <p:spPr>
          <a:xfrm>
            <a:off x="7143091" y="4284214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3D92B5C-AFCE-597C-A597-67E08534F46B}"/>
              </a:ext>
            </a:extLst>
          </p:cNvPr>
          <p:cNvCxnSpPr>
            <a:cxnSpLocks/>
          </p:cNvCxnSpPr>
          <p:nvPr/>
        </p:nvCxnSpPr>
        <p:spPr>
          <a:xfrm>
            <a:off x="7179613" y="4392014"/>
            <a:ext cx="268804" cy="218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A4745F0D-7432-A9C6-412E-48CF6EA700D5}"/>
              </a:ext>
            </a:extLst>
          </p:cNvPr>
          <p:cNvSpPr txBox="1"/>
          <p:nvPr/>
        </p:nvSpPr>
        <p:spPr>
          <a:xfrm>
            <a:off x="7083361" y="3919835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11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653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D9E4A-4835-9726-E9AF-504B845E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07FA74-DC0E-2B72-CAAD-5BDADACD9AE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EB0A79-FE03-455D-D4F8-026AB8FF204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84463C-9818-0C3E-72DE-BBF91A3104D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2931BA-0D07-066E-9ECD-F02A3CEEFDC9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C49FBDF-A272-E00D-5A22-B622E1BABAA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635FB73-F3C8-2890-6A84-2FBCB2E598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FADAB8-FA20-9840-ADD8-B92C83B545F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4B24DD2-757A-E8F7-3151-2BE992440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291354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B65151E-0D33-4E23-3844-FE04B268DEF7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8FD1F68-200E-B717-3261-D6AE2455C889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97A4F12-83C7-F0AF-CC0E-10F258EE0245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93C245B-1985-B568-984A-51F9D3ADBE54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7825A26-5919-068C-EA9C-48E73AC0CE9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404D4E-5DB2-33B8-04BB-BB49072E3B25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49473280-D051-AF31-5B22-F87541B6E7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72543EB-8B50-49B3-65BF-37ACA3138414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FD94FE8-97FC-7343-7504-428AFF5EE3BA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DAB55CD-765D-131E-D499-BCB6F2C01660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166E448-7794-C4F7-0F7F-D4197DE31CB9}"/>
              </a:ext>
            </a:extLst>
          </p:cNvPr>
          <p:cNvSpPr txBox="1"/>
          <p:nvPr/>
        </p:nvSpPr>
        <p:spPr>
          <a:xfrm>
            <a:off x="7078816" y="4291126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48DAEF5-F220-9224-C440-F93031B3F6B7}"/>
              </a:ext>
            </a:extLst>
          </p:cNvPr>
          <p:cNvCxnSpPr/>
          <p:nvPr/>
        </p:nvCxnSpPr>
        <p:spPr>
          <a:xfrm>
            <a:off x="6966432" y="475279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76EC40BD-45DD-F968-1478-0102809F7432}"/>
              </a:ext>
            </a:extLst>
          </p:cNvPr>
          <p:cNvSpPr txBox="1"/>
          <p:nvPr/>
        </p:nvSpPr>
        <p:spPr>
          <a:xfrm>
            <a:off x="5782799" y="4319247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6803FDB-72A2-9C54-C1E5-FF5A4D758956}"/>
              </a:ext>
            </a:extLst>
          </p:cNvPr>
          <p:cNvCxnSpPr/>
          <p:nvPr/>
        </p:nvCxnSpPr>
        <p:spPr>
          <a:xfrm>
            <a:off x="5609042" y="4718810"/>
            <a:ext cx="712420" cy="638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1E2DAA5C-C5A9-9BEE-FC7C-BB7A1C5B0A41}"/>
              </a:ext>
            </a:extLst>
          </p:cNvPr>
          <p:cNvSpPr txBox="1"/>
          <p:nvPr/>
        </p:nvSpPr>
        <p:spPr>
          <a:xfrm>
            <a:off x="8471977" y="4259516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12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0A1292BE-734A-20C6-4597-DFACE0360A8B}"/>
              </a:ext>
            </a:extLst>
          </p:cNvPr>
          <p:cNvCxnSpPr/>
          <p:nvPr/>
        </p:nvCxnSpPr>
        <p:spPr>
          <a:xfrm>
            <a:off x="8358261" y="476620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B9A685E-69D5-AB5E-425C-29695329AC6E}"/>
              </a:ext>
            </a:extLst>
          </p:cNvPr>
          <p:cNvCxnSpPr>
            <a:cxnSpLocks/>
          </p:cNvCxnSpPr>
          <p:nvPr/>
        </p:nvCxnSpPr>
        <p:spPr>
          <a:xfrm>
            <a:off x="7122596" y="4392013"/>
            <a:ext cx="268804" cy="218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2159001B-A488-CDE3-EFD5-499B155BA036}"/>
              </a:ext>
            </a:extLst>
          </p:cNvPr>
          <p:cNvSpPr txBox="1"/>
          <p:nvPr/>
        </p:nvSpPr>
        <p:spPr>
          <a:xfrm>
            <a:off x="7049397" y="3941830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10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921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طرح بمبادلتين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611900" y="4985456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657104" y="5894982"/>
            <a:ext cx="10154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وحدات العدد الأصغر من رقم وحدات العدد الأكبر (في حال كان رقم وحدات المطروح أكبر من رقم وحدات المطروح منه أقوم بمبادلة عشرة واحدة إلى 10 وحدات وأطرح 1 من العشرات)؛ 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عشرات العدد الأصغر من رقم عشرات العدد الأكبر ( في حال كان رقم عشرات المطروح أكبر من رقم عشرات المطروح منه أقوم بمبادلة مئة واحدة إلى 10 عشرات وأطرح 1 من المئات)؛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المئات من المئات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863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96E965-41CA-C22E-F83C-A4DEC84E1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999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بمبادلتين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38298" y="3849467"/>
            <a:ext cx="10439400" cy="472439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72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4278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يحتوي القطيع 246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باع المزارع 174 خروفا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408175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403505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إيجاد عدد الخرفان المتبقية في المزرعة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18051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29046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ED262533-C262-E381-570D-765E6657F9E3}"/>
              </a:ext>
            </a:extLst>
          </p:cNvPr>
          <p:cNvGrpSpPr/>
          <p:nvPr/>
        </p:nvGrpSpPr>
        <p:grpSpPr>
          <a:xfrm>
            <a:off x="5863878" y="4365849"/>
            <a:ext cx="2508596" cy="3047420"/>
            <a:chOff x="5551965" y="4355607"/>
            <a:chExt cx="2789137" cy="3388218"/>
          </a:xfrm>
        </p:grpSpPr>
        <p:pic>
          <p:nvPicPr>
            <p:cNvPr id="16" name="Image 15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36FBD504-1D8D-BBC0-E8D9-98DB859E6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7466251" y="4355607"/>
              <a:ext cx="679221" cy="1391763"/>
            </a:xfrm>
            <a:prstGeom prst="rect">
              <a:avLst/>
            </a:prstGeom>
          </p:spPr>
        </p:pic>
        <p:pic>
          <p:nvPicPr>
            <p:cNvPr id="17" name="Image 16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853A592E-A839-4961-EA32-8AB8CB0C7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6793967" y="4367805"/>
              <a:ext cx="679221" cy="1391763"/>
            </a:xfrm>
            <a:prstGeom prst="rect">
              <a:avLst/>
            </a:prstGeom>
          </p:spPr>
        </p:pic>
        <p:pic>
          <p:nvPicPr>
            <p:cNvPr id="18" name="Image 17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99E6A3E8-BF1B-653C-0D0B-7AFD7AA32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6359041" y="4885399"/>
              <a:ext cx="691822" cy="1425101"/>
            </a:xfrm>
            <a:prstGeom prst="rect">
              <a:avLst/>
            </a:prstGeom>
          </p:spPr>
        </p:pic>
        <p:pic>
          <p:nvPicPr>
            <p:cNvPr id="19" name="Image 18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B6F125DE-4E76-89D0-9D76-F97A9B437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5551965" y="4798483"/>
              <a:ext cx="691822" cy="1425101"/>
            </a:xfrm>
            <a:prstGeom prst="rect">
              <a:avLst/>
            </a:prstGeom>
          </p:spPr>
        </p:pic>
        <p:pic>
          <p:nvPicPr>
            <p:cNvPr id="20" name="Image 19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692A8CA5-CCC2-3493-DE18-18149129C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355" y="5817855"/>
              <a:ext cx="676747" cy="1439388"/>
            </a:xfrm>
            <a:prstGeom prst="rect">
              <a:avLst/>
            </a:prstGeom>
          </p:spPr>
        </p:pic>
        <p:pic>
          <p:nvPicPr>
            <p:cNvPr id="21" name="Image 20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682E5EF5-93DB-4087-F848-CE8D9F16A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411" y="6174513"/>
              <a:ext cx="676747" cy="1439388"/>
            </a:xfrm>
            <a:prstGeom prst="rect">
              <a:avLst/>
            </a:prstGeom>
          </p:spPr>
        </p:pic>
        <p:pic>
          <p:nvPicPr>
            <p:cNvPr id="22" name="Image 21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94D2D550-EBA8-E87A-EE7B-E2C399488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437" y="6337774"/>
              <a:ext cx="674698" cy="1406051"/>
            </a:xfrm>
            <a:prstGeom prst="rect">
              <a:avLst/>
            </a:prstGeom>
          </p:spPr>
        </p:pic>
        <p:pic>
          <p:nvPicPr>
            <p:cNvPr id="23" name="Image 22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F9CA61C4-B794-D019-EC5A-3D378ABEF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8770" y="6152077"/>
              <a:ext cx="674698" cy="14060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3" y="4019736"/>
            <a:ext cx="60379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يحتوي القطيع 246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باع المزارع 174 خروفا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في المزرعة؟</a:t>
            </a:r>
          </a:p>
          <a:p>
            <a:pPr marL="914400" indent="-914400" algn="r" rtl="1">
              <a:buFont typeface="+mj-lt"/>
              <a:buAutoNum type="arabicPeriod"/>
            </a:pP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405374" y="6894883"/>
            <a:ext cx="6619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الخرفان المتبقية في المزرعة.</a:t>
            </a:r>
            <a:endParaRPr lang="ar-S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121948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الخرفان التي تم بيعها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الخرفان في القطيع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في 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1005612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سنطرح عدد الخرفان التي تم بيعها من عدد الخرفان التي كان يحتويها القطيع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174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6600" dirty="0">
                <a:solidFill>
                  <a:srgbClr val="FF0000"/>
                </a:solidFill>
              </a:rPr>
              <a:t>-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في 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10562512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في المزرعة؟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828788"/>
            <a:ext cx="6038922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الخرفان المتبقية في المزرعة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246-174=72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بمناسبة عيد </a:t>
            </a:r>
            <a:r>
              <a:rPr lang="ar-MA" sz="5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الأضحى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باع مزارع 174 خروفا من قطيعه الذي يحتوي  على 246 خروفا. 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خروفا تبقى لديه بالمزرعة؟</a:t>
            </a:r>
          </a:p>
        </p:txBody>
      </p:sp>
    </p:spTree>
    <p:extLst>
      <p:ext uri="{BB962C8B-B14F-4D97-AF65-F5344CB8AC3E}">
        <p14:creationId xmlns:p14="http://schemas.microsoft.com/office/powerpoint/2010/main" val="20740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571D91-DD18-33B2-2638-E51BA69749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057400" y="976263"/>
            <a:ext cx="10458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endParaRPr lang="ar-SA" sz="32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2B0F98A-CD3A-046C-B661-19E9E3657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580250"/>
            <a:ext cx="13043216" cy="52570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26CFC61-1252-E098-2A62-7646AE7F1A1F}"/>
              </a:ext>
            </a:extLst>
          </p:cNvPr>
          <p:cNvSpPr/>
          <p:nvPr/>
        </p:nvSpPr>
        <p:spPr>
          <a:xfrm>
            <a:off x="533400" y="4668210"/>
            <a:ext cx="5086613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4C1F74-DE12-577F-C0EF-042D4D739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580250"/>
            <a:ext cx="13043216" cy="5257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B729F87-E7EB-5815-D723-D33146D071C3}"/>
              </a:ext>
            </a:extLst>
          </p:cNvPr>
          <p:cNvSpPr/>
          <p:nvPr/>
        </p:nvSpPr>
        <p:spPr>
          <a:xfrm>
            <a:off x="533400" y="4668210"/>
            <a:ext cx="5086613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CE3CBB-57AA-552C-AC49-2B6818E8E1CF}"/>
              </a:ext>
            </a:extLst>
          </p:cNvPr>
          <p:cNvSpPr txBox="1"/>
          <p:nvPr/>
        </p:nvSpPr>
        <p:spPr>
          <a:xfrm>
            <a:off x="2133600" y="50673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CA9310A-6C82-358E-DC77-8AA1B7429B1D}"/>
              </a:ext>
            </a:extLst>
          </p:cNvPr>
          <p:cNvSpPr txBox="1"/>
          <p:nvPr/>
        </p:nvSpPr>
        <p:spPr>
          <a:xfrm>
            <a:off x="4724400" y="50673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2DAFB1-E438-0F54-F491-0FB76862DF64}"/>
              </a:ext>
            </a:extLst>
          </p:cNvPr>
          <p:cNvSpPr txBox="1"/>
          <p:nvPr/>
        </p:nvSpPr>
        <p:spPr>
          <a:xfrm>
            <a:off x="1579880" y="77444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D97FE79-49A4-3CAA-FED0-BD91315ADBEB}"/>
              </a:ext>
            </a:extLst>
          </p:cNvPr>
          <p:cNvSpPr txBox="1"/>
          <p:nvPr/>
        </p:nvSpPr>
        <p:spPr>
          <a:xfrm>
            <a:off x="1600200" y="5986667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CC5FCDB-9469-1951-9980-C6005E08A3DF}"/>
              </a:ext>
            </a:extLst>
          </p:cNvPr>
          <p:cNvSpPr txBox="1"/>
          <p:nvPr/>
        </p:nvSpPr>
        <p:spPr>
          <a:xfrm>
            <a:off x="2057400" y="68199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1B7E700-08C1-8DE0-1975-AE976806BC3B}"/>
              </a:ext>
            </a:extLst>
          </p:cNvPr>
          <p:cNvSpPr txBox="1"/>
          <p:nvPr/>
        </p:nvSpPr>
        <p:spPr>
          <a:xfrm>
            <a:off x="4572000" y="77444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2CF6346-2541-3C8E-651C-0F8F696600CD}"/>
              </a:ext>
            </a:extLst>
          </p:cNvPr>
          <p:cNvSpPr txBox="1"/>
          <p:nvPr/>
        </p:nvSpPr>
        <p:spPr>
          <a:xfrm>
            <a:off x="4572000" y="6839163"/>
            <a:ext cx="76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16E304C-44F2-A7DB-5AC1-6A4E5963EBD7}"/>
              </a:ext>
            </a:extLst>
          </p:cNvPr>
          <p:cNvSpPr txBox="1"/>
          <p:nvPr/>
        </p:nvSpPr>
        <p:spPr>
          <a:xfrm>
            <a:off x="4688840" y="5973044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4B14B5D-CE63-9793-59BB-4AB1AC6C9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487" y="3773639"/>
            <a:ext cx="12888313" cy="42652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7297D49-41DA-8828-C303-1EA551398503}"/>
              </a:ext>
            </a:extLst>
          </p:cNvPr>
          <p:cNvSpPr/>
          <p:nvPr/>
        </p:nvSpPr>
        <p:spPr>
          <a:xfrm>
            <a:off x="3733799" y="5143500"/>
            <a:ext cx="3124201" cy="2514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A73AD-67E6-0BC6-D0F0-04A9A9994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8362A90-A4A6-A644-2B05-F96EB4CA2AA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04892-5F8D-F731-C23E-05367338227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A4406F-0589-91FA-B59A-A93438B69C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627BD9-799C-B879-1320-6702DBAF346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51707FD-7BB4-B929-7FB2-74A4EE29A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5B3804-DFD9-6A2E-C0EE-26DFE56597B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49E371D-452E-568A-33F4-8EAB4381B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487" y="3773639"/>
            <a:ext cx="12888313" cy="42652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284124C-3CA6-A092-C355-3BD0C1245848}"/>
              </a:ext>
            </a:extLst>
          </p:cNvPr>
          <p:cNvSpPr/>
          <p:nvPr/>
        </p:nvSpPr>
        <p:spPr>
          <a:xfrm>
            <a:off x="3733799" y="5143500"/>
            <a:ext cx="3124201" cy="2514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34B302C-7F47-039E-96E8-8A58226802EA}"/>
              </a:ext>
            </a:extLst>
          </p:cNvPr>
          <p:cNvSpPr txBox="1"/>
          <p:nvPr/>
        </p:nvSpPr>
        <p:spPr>
          <a:xfrm>
            <a:off x="4038600" y="67437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754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90AEE37-56A6-1EA9-4DD8-E605BBC0C567}"/>
              </a:ext>
            </a:extLst>
          </p:cNvPr>
          <p:cNvSpPr txBox="1"/>
          <p:nvPr/>
        </p:nvSpPr>
        <p:spPr>
          <a:xfrm>
            <a:off x="4953000" y="67437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547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A538820-D856-958E-CF5B-02D68F5823A8}"/>
              </a:ext>
            </a:extLst>
          </p:cNvPr>
          <p:cNvSpPr txBox="1"/>
          <p:nvPr/>
        </p:nvSpPr>
        <p:spPr>
          <a:xfrm>
            <a:off x="5778500" y="67437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457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311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ECC7ACE-BC9F-8CC6-D0C6-3B83E1441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08" y="3557914"/>
            <a:ext cx="13145785" cy="501458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AAB13E-79CA-4387-5639-B4820BFFECA8}"/>
              </a:ext>
            </a:extLst>
          </p:cNvPr>
          <p:cNvSpPr/>
          <p:nvPr/>
        </p:nvSpPr>
        <p:spPr>
          <a:xfrm>
            <a:off x="304800" y="4955736"/>
            <a:ext cx="5410200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الطرح بمبادلتين باستخدام النقود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قراءة جدول الطرح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الأعداد من 0 إلى 999 999 باستعمال النقود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84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71BA-816D-F460-2177-86A914518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030AAE-9461-BCB9-FBBA-B7707637842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99B73-D13C-F2B1-0F7E-7A6B331D4A3F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B4993E-64CE-8793-35E2-B4B740BCB13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BD2990-0096-283D-D70B-29FC320A9DA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يمر إلى السبورة ليصحح العملية الأولى؟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E6E801-6E7E-A49C-1B87-FAD702B079E9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580B28-BA45-17E2-C555-C77F5FB7C0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E0DB661-97FC-3C0F-686C-71C708852BCF}"/>
              </a:ext>
            </a:extLst>
          </p:cNvPr>
          <p:cNvSpPr txBox="1"/>
          <p:nvPr/>
        </p:nvSpPr>
        <p:spPr>
          <a:xfrm>
            <a:off x="2962290" y="2928828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0ED041-9A11-9507-3A16-236374681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08" y="3557914"/>
            <a:ext cx="13145785" cy="501458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38116FB-8C7B-C05A-A57E-9DC668AF9DF9}"/>
              </a:ext>
            </a:extLst>
          </p:cNvPr>
          <p:cNvSpPr/>
          <p:nvPr/>
        </p:nvSpPr>
        <p:spPr>
          <a:xfrm>
            <a:off x="304800" y="4955736"/>
            <a:ext cx="5410200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0463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30B48FD-B7C9-B3E2-9CE8-AE6431166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2520052"/>
            <a:ext cx="12727932" cy="484119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352800" y="5905499"/>
            <a:ext cx="7016624" cy="3737153"/>
            <a:chOff x="5142970" y="6297391"/>
            <a:chExt cx="731878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071602" y="5383700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691013" y="7622389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14451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الفرقعة والتصفيق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ar-SA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464078"/>
              </p:ext>
            </p:extLst>
          </p:nvPr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26429</TotalTime>
  <Words>2244</Words>
  <Application>Microsoft Office PowerPoint</Application>
  <PresentationFormat>Personnalisé</PresentationFormat>
  <Paragraphs>571</Paragraphs>
  <Slides>66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8" baseType="lpstr">
      <vt:lpstr>Arial</vt:lpstr>
      <vt:lpstr>Montserrat Light</vt:lpstr>
      <vt:lpstr>Microsoft Uighur</vt:lpstr>
      <vt:lpstr>Carelia</vt:lpstr>
      <vt:lpstr>Wingdings</vt:lpstr>
      <vt:lpstr>Montserrat Medium</vt:lpstr>
      <vt:lpstr>MadaniArabic-ExtraLight</vt:lpstr>
      <vt:lpstr>Dosis</vt:lpstr>
      <vt:lpstr>IBM Plex Sans Arabic</vt:lpstr>
      <vt:lpstr>Calibri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AMINE.BENLHAMRA</cp:lastModifiedBy>
  <cp:revision>212</cp:revision>
  <dcterms:created xsi:type="dcterms:W3CDTF">2006-08-16T00:00:00Z</dcterms:created>
  <dcterms:modified xsi:type="dcterms:W3CDTF">2025-09-20T15:55:14Z</dcterms:modified>
  <dc:identifier>DAFtlvZnwz4</dc:identifier>
</cp:coreProperties>
</file>