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7"/>
  </p:notesMasterIdLst>
  <p:sldIdLst>
    <p:sldId id="257" r:id="rId2"/>
    <p:sldId id="2134808553" r:id="rId3"/>
    <p:sldId id="2134808554" r:id="rId4"/>
    <p:sldId id="2134808552" r:id="rId5"/>
    <p:sldId id="2134805392" r:id="rId6"/>
    <p:sldId id="2134808555" r:id="rId7"/>
    <p:sldId id="2134808443" r:id="rId8"/>
    <p:sldId id="386" r:id="rId9"/>
    <p:sldId id="2134808444" r:id="rId10"/>
    <p:sldId id="2134808445" r:id="rId11"/>
    <p:sldId id="2134805396" r:id="rId12"/>
    <p:sldId id="2134808446" r:id="rId13"/>
    <p:sldId id="2134808447" r:id="rId14"/>
    <p:sldId id="2147482533" r:id="rId15"/>
    <p:sldId id="2134808519" r:id="rId16"/>
    <p:sldId id="2134808520" r:id="rId17"/>
    <p:sldId id="2134808521" r:id="rId18"/>
    <p:sldId id="2134808522" r:id="rId19"/>
    <p:sldId id="2134808459" r:id="rId20"/>
    <p:sldId id="2134808450" r:id="rId21"/>
    <p:sldId id="2134808557" r:id="rId22"/>
    <p:sldId id="2134808558" r:id="rId23"/>
    <p:sldId id="2134808559" r:id="rId24"/>
    <p:sldId id="2134808566" r:id="rId25"/>
    <p:sldId id="2134808567" r:id="rId26"/>
    <p:sldId id="2134808568" r:id="rId27"/>
    <p:sldId id="2134808490" r:id="rId28"/>
    <p:sldId id="2134808460" r:id="rId29"/>
    <p:sldId id="2134808453" r:id="rId30"/>
    <p:sldId id="2147482534" r:id="rId31"/>
    <p:sldId id="2134808537" r:id="rId32"/>
    <p:sldId id="2134808538" r:id="rId33"/>
    <p:sldId id="2134808540" r:id="rId34"/>
    <p:sldId id="2134808562" r:id="rId35"/>
    <p:sldId id="2147482535" r:id="rId36"/>
    <p:sldId id="2147482537" r:id="rId37"/>
    <p:sldId id="2134808572" r:id="rId38"/>
    <p:sldId id="2134808543" r:id="rId39"/>
    <p:sldId id="2134808454" r:id="rId40"/>
    <p:sldId id="2134808542" r:id="rId41"/>
    <p:sldId id="2134808573" r:id="rId42"/>
    <p:sldId id="2134808574" r:id="rId43"/>
    <p:sldId id="2134808575" r:id="rId44"/>
    <p:sldId id="2134808560" r:id="rId45"/>
    <p:sldId id="2134808576" r:id="rId46"/>
    <p:sldId id="2134808577" r:id="rId47"/>
    <p:sldId id="2134808561" r:id="rId48"/>
    <p:sldId id="2134808578" r:id="rId49"/>
    <p:sldId id="2134808579" r:id="rId50"/>
    <p:sldId id="2134808580" r:id="rId51"/>
    <p:sldId id="2134808581" r:id="rId52"/>
    <p:sldId id="2134808582" r:id="rId53"/>
    <p:sldId id="2134808467" r:id="rId54"/>
    <p:sldId id="2134808468" r:id="rId55"/>
    <p:sldId id="2134808499" r:id="rId56"/>
    <p:sldId id="2134808474" r:id="rId57"/>
    <p:sldId id="2134808583" r:id="rId58"/>
    <p:sldId id="2134808472" r:id="rId59"/>
    <p:sldId id="2134808584" r:id="rId60"/>
    <p:sldId id="2147482538" r:id="rId61"/>
    <p:sldId id="2134808461" r:id="rId62"/>
    <p:sldId id="2134808469" r:id="rId63"/>
    <p:sldId id="2134808503" r:id="rId64"/>
    <p:sldId id="2134808504" r:id="rId65"/>
    <p:sldId id="2147482532" r:id="rId66"/>
  </p:sldIdLst>
  <p:sldSz cx="13716000" cy="10287000"/>
  <p:notesSz cx="6858000" cy="9144000"/>
  <p:embeddedFontLst>
    <p:embeddedFont>
      <p:font typeface="Carelia" panose="020B0604020202020204" charset="0"/>
      <p:regular r:id="rId68"/>
    </p:embeddedFont>
    <p:embeddedFont>
      <p:font typeface="Dosis" pitchFamily="2" charset="0"/>
      <p:regular r:id="rId69"/>
      <p:bold r:id="rId70"/>
    </p:embeddedFont>
    <p:embeddedFont>
      <p:font typeface="IBM Plex Sans Arabic" panose="020B0604020202020204" charset="-78"/>
      <p:regular r:id="rId71"/>
    </p:embeddedFont>
    <p:embeddedFont>
      <p:font typeface="Microsoft Uighur" panose="02000000000000000000" pitchFamily="2" charset="-78"/>
      <p:regular r:id="rId72"/>
      <p:bold r:id="rId73"/>
    </p:embeddedFont>
    <p:embeddedFont>
      <p:font typeface="Montserrat" panose="00000500000000000000" pitchFamily="2" charset="0"/>
      <p:regular r:id="rId74"/>
      <p:bold r:id="rId75"/>
      <p:italic r:id="rId76"/>
      <p:boldItalic r:id="rId77"/>
    </p:embeddedFont>
    <p:embeddedFont>
      <p:font typeface="Montserrat Light" panose="00000400000000000000" pitchFamily="2" charset="0"/>
      <p:regular r:id="rId78"/>
      <p:italic r:id="rId79"/>
    </p:embeddedFont>
    <p:embeddedFont>
      <p:font typeface="Montserrat Medium" panose="00000600000000000000" pitchFamily="2" charset="0"/>
      <p:regular r:id="rId80"/>
      <p:italic r:id="rId8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43" d="100"/>
          <a:sy n="43" d="100"/>
        </p:scale>
        <p:origin x="676" y="5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1.fntdata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7.fntdata"/><Relationship Id="rId79" Type="http://schemas.openxmlformats.org/officeDocument/2006/relationships/font" Target="fonts/font12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2.fntdata"/><Relationship Id="rId77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5.fntdata"/><Relationship Id="rId80" Type="http://schemas.openxmlformats.org/officeDocument/2006/relationships/font" Target="fonts/font13.fntdata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3.fntdata"/><Relationship Id="rId75" Type="http://schemas.openxmlformats.org/officeDocument/2006/relationships/font" Target="fonts/font8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6.fntdata"/><Relationship Id="rId78" Type="http://schemas.openxmlformats.org/officeDocument/2006/relationships/font" Target="fonts/font11.fntdata"/><Relationship Id="rId8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9.fntdata"/><Relationship Id="rId7" Type="http://schemas.openxmlformats.org/officeDocument/2006/relationships/slide" Target="slides/slide6.xml"/><Relationship Id="rId71" Type="http://schemas.openxmlformats.org/officeDocument/2006/relationships/font" Target="fonts/font4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8276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8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9.svg"/><Relationship Id="rId7" Type="http://schemas.openxmlformats.org/officeDocument/2006/relationships/image" Target="../media/image4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9.svg"/><Relationship Id="rId7" Type="http://schemas.openxmlformats.org/officeDocument/2006/relationships/image" Target="../media/image4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9.svg"/><Relationship Id="rId7" Type="http://schemas.openxmlformats.org/officeDocument/2006/relationships/image" Target="../media/image4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43.png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7.svg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8.png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6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39.png"/><Relationship Id="rId4" Type="http://schemas.openxmlformats.org/officeDocument/2006/relationships/image" Target="../media/image6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9.svg"/><Relationship Id="rId7" Type="http://schemas.openxmlformats.org/officeDocument/2006/relationships/image" Target="../media/image6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8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8.png"/><Relationship Id="rId7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4.png"/><Relationship Id="rId5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3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</a:t>
            </a:r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سنتعلم كيفية استعمال الألواح بشكل صحيح: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Étoile à 5 branches 3">
            <a:extLst>
              <a:ext uri="{FF2B5EF4-FFF2-40B4-BE49-F238E27FC236}">
                <a16:creationId xmlns:a16="http://schemas.microsoft.com/office/drawing/2014/main" id="{7793FFDF-EE31-AA4E-A932-BD75EEC4D866}"/>
              </a:ext>
            </a:extLst>
          </p:cNvPr>
          <p:cNvSpPr/>
          <p:nvPr/>
        </p:nvSpPr>
        <p:spPr>
          <a:xfrm>
            <a:off x="1489838" y="8039100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D5B8E62-12CE-D2A7-01C8-B7C530BADC1C}"/>
              </a:ext>
            </a:extLst>
          </p:cNvPr>
          <p:cNvSpPr/>
          <p:nvPr/>
        </p:nvSpPr>
        <p:spPr>
          <a:xfrm>
            <a:off x="3885086" y="8343900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0FE38A-07F2-FDA6-3327-43C158F415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336228" y="4023320"/>
            <a:ext cx="2410422" cy="1640874"/>
          </a:xfrm>
          <a:prstGeom prst="round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6C40DFB-92CC-3FE9-088B-0F517F25451C}"/>
              </a:ext>
            </a:extLst>
          </p:cNvPr>
          <p:cNvSpPr txBox="1"/>
          <p:nvPr/>
        </p:nvSpPr>
        <p:spPr>
          <a:xfrm>
            <a:off x="419043" y="2175285"/>
            <a:ext cx="94937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 fontAlgn="base">
              <a:buFont typeface="Wingdings" panose="05000000000000000000" pitchFamily="2" charset="2"/>
              <a:buChar char="§"/>
            </a:pPr>
            <a:r>
              <a:rPr lang="ar-MA" sz="3200" b="1" dirty="0"/>
              <a:t>أستخرج لوحتي بهدوء عند ظهور أيقونة اللوحة؛</a:t>
            </a:r>
          </a:p>
          <a:p>
            <a:pPr algn="r" rtl="1"/>
            <a:r>
              <a:rPr lang="ar-MA" sz="3200" b="1" dirty="0"/>
              <a:t>كل واحد يكتب اسمه الشخصي على اللوحة:</a:t>
            </a:r>
            <a:endParaRPr lang="ar-MA" sz="3200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الأولى: </a:t>
            </a:r>
            <a:r>
              <a:rPr lang="ar-MA" sz="3200" dirty="0"/>
              <a:t>ارفعوا الأقلام/الطباشير؛ فكروا، واكتبوا الإجابة؛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الثانية: </a:t>
            </a:r>
            <a:r>
              <a:rPr lang="ar-MA" sz="3200" dirty="0"/>
              <a:t>ارفعوا الألواح كلكم دفعة واحدة؛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الثالثة: </a:t>
            </a:r>
            <a:r>
              <a:rPr lang="ar-MA" sz="3200" dirty="0"/>
              <a:t>الذين سأشير إليهم، اخفضوا الألواح فإن إجابتكم صحيحة؛</a:t>
            </a:r>
            <a:endParaRPr lang="ar-MA" sz="3200" b="1" dirty="0"/>
          </a:p>
          <a:p>
            <a:pPr algn="r" rtl="1"/>
            <a:r>
              <a:rPr lang="ar-MA" sz="3200" dirty="0"/>
              <a:t> </a:t>
            </a:r>
          </a:p>
          <a:p>
            <a:pPr algn="r" rtl="1" fontAlgn="base"/>
            <a:r>
              <a:rPr lang="ar-MA" sz="3200" dirty="0"/>
              <a:t>	بالنسبة للذين ما زالت ألواحهم مرفوعة، فإن إجابتهم خاطئة؛ </a:t>
            </a:r>
          </a:p>
          <a:p>
            <a:pPr algn="r" rtl="1" fontAlgn="base"/>
            <a:r>
              <a:rPr lang="ar-MA" sz="3200" dirty="0"/>
              <a:t>	انتبهوا جيداً لعملية التصحيح للحصول على إجابة صحيحة في المرة القادمة؛</a:t>
            </a:r>
          </a:p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MA" sz="3200" dirty="0"/>
              <a:t> </a:t>
            </a:r>
            <a:r>
              <a:rPr lang="ar-MA" sz="3200" b="1" dirty="0"/>
              <a:t>أمسح لوحتي عند الانتهاء من توظيفها، وأضعها في مكانها.</a:t>
            </a:r>
          </a:p>
        </p:txBody>
      </p:sp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جدول الطرح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7BBF978-CF47-7B33-6F2E-1C7B07D976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بكيفية قراءة جدول الطرح.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يفسح الأستاذ المجال لباقي المتعلمين لإبداء رأيهم في إجابات أصدقائهم.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3AC634C-D2AA-F159-2AF2-E53703F211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935D105-7D08-9E01-C905-474EAFDD4E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0882" y="3415811"/>
            <a:ext cx="3047307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يمر لقراءة جدول الطرح على الشاشة؟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تعيين أحد المتعلمين ثم نمر إلى الشريحة الموالية (ليظهر الجدول واضحا)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CB760307-47E6-BB38-0FC4-A78ED03D53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E6852C8-B2C4-9695-ED15-094CEA4432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0882" y="3415811"/>
            <a:ext cx="3047307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2034A-A29D-BDAB-EFC0-5324006D2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51AEB90-2777-FD98-0818-B0B2C643198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4C43FC-4F82-1D6B-1486-D7025B70C54C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CA1A1FB-D1D7-83EB-B916-63A87A672A8C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2DAF2B7-BAC3-0C77-B523-22AC42216FD6}"/>
              </a:ext>
            </a:extLst>
          </p:cNvPr>
          <p:cNvSpPr txBox="1"/>
          <p:nvPr/>
        </p:nvSpPr>
        <p:spPr>
          <a:xfrm>
            <a:off x="1205132" y="997522"/>
            <a:ext cx="1130573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 التلاميذ على تنويع اتجاهات قراءة الجدول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3 إلى 4 تلاميذ لقراءة الجدول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01032B-2383-2E33-DC50-B4783FCE5E9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9D8EC0A-1D56-2E1F-1110-89F9E231877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629BE84F-88C6-0D81-AD1A-D41429D10E01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90CAE63-9545-25A4-0B08-2B90169672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4801" y="2552700"/>
            <a:ext cx="6019801" cy="723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35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114800" y="4838700"/>
            <a:ext cx="5410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 - </a:t>
            </a:r>
            <a:r>
              <a:rPr lang="ar-M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= 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3CFA33E-AAE7-0A4C-AE92-A5556AFAE385}"/>
              </a:ext>
            </a:extLst>
          </p:cNvPr>
          <p:cNvSpPr txBox="1"/>
          <p:nvPr/>
        </p:nvSpPr>
        <p:spPr>
          <a:xfrm>
            <a:off x="4192886" y="4838700"/>
            <a:ext cx="594171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 - </a:t>
            </a:r>
            <a:r>
              <a:rPr lang="ar-M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= </a:t>
            </a:r>
            <a:r>
              <a:rPr lang="ar-MA" sz="11500" dirty="0">
                <a:solidFill>
                  <a:schemeClr val="bg1"/>
                </a:solidFill>
              </a:rPr>
              <a:t>7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القرق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4398A86-44F9-05BE-85AB-423D7495129D}"/>
              </a:ext>
            </a:extLst>
          </p:cNvPr>
          <p:cNvSpPr txBox="1"/>
          <p:nvPr/>
        </p:nvSpPr>
        <p:spPr>
          <a:xfrm>
            <a:off x="4417713" y="4914900"/>
            <a:ext cx="5715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9600" dirty="0">
                <a:solidFill>
                  <a:schemeClr val="bg1"/>
                </a:solidFill>
              </a:rPr>
              <a:t>13</a:t>
            </a:r>
            <a:r>
              <a:rPr lang="fr-FR" sz="9600" dirty="0">
                <a:solidFill>
                  <a:schemeClr val="bg1"/>
                </a:solidFill>
              </a:rPr>
              <a:t> – </a:t>
            </a:r>
            <a:r>
              <a:rPr lang="ar-MA" sz="9600" dirty="0">
                <a:solidFill>
                  <a:schemeClr val="bg1"/>
                </a:solidFill>
              </a:rPr>
              <a:t>8</a:t>
            </a:r>
            <a:r>
              <a:rPr lang="fr-FR" sz="9600" dirty="0">
                <a:solidFill>
                  <a:schemeClr val="bg1"/>
                </a:solidFill>
              </a:rPr>
              <a:t> =.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2591E23-0CA5-6F4C-64E4-AF5FAF024DBE}"/>
              </a:ext>
            </a:extLst>
          </p:cNvPr>
          <p:cNvSpPr txBox="1"/>
          <p:nvPr/>
        </p:nvSpPr>
        <p:spPr>
          <a:xfrm>
            <a:off x="4417713" y="4914900"/>
            <a:ext cx="5715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9600" dirty="0">
                <a:solidFill>
                  <a:schemeClr val="bg1"/>
                </a:solidFill>
              </a:rPr>
              <a:t>13</a:t>
            </a:r>
            <a:r>
              <a:rPr lang="fr-FR" sz="9600" dirty="0">
                <a:solidFill>
                  <a:schemeClr val="bg1"/>
                </a:solidFill>
              </a:rPr>
              <a:t> – </a:t>
            </a:r>
            <a:r>
              <a:rPr lang="ar-MA" sz="9600" dirty="0">
                <a:solidFill>
                  <a:schemeClr val="bg1"/>
                </a:solidFill>
              </a:rPr>
              <a:t>8</a:t>
            </a:r>
            <a:r>
              <a:rPr lang="fr-FR" sz="9600" dirty="0">
                <a:solidFill>
                  <a:schemeClr val="bg1"/>
                </a:solidFill>
              </a:rPr>
              <a:t> =</a:t>
            </a:r>
            <a:r>
              <a:rPr lang="ar-MA" sz="9600" dirty="0">
                <a:solidFill>
                  <a:schemeClr val="bg1"/>
                </a:solidFill>
              </a:rPr>
              <a:t> 5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من يذكرني 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999 999 باستعمال النقود؟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60F67AD-0950-FEF2-5B1C-D0A417E6FF5A}"/>
              </a:ext>
            </a:extLst>
          </p:cNvPr>
          <p:cNvGrpSpPr/>
          <p:nvPr/>
        </p:nvGrpSpPr>
        <p:grpSpPr>
          <a:xfrm>
            <a:off x="1241896" y="3508716"/>
            <a:ext cx="6552918" cy="6056711"/>
            <a:chOff x="5499212" y="3272011"/>
            <a:chExt cx="6552918" cy="6056711"/>
          </a:xfrm>
        </p:grpSpPr>
        <p:pic>
          <p:nvPicPr>
            <p:cNvPr id="9" name="Image 8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9133FEDE-44AB-9300-24B9-F4BD388059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E9C864BF-CF5F-1646-56D4-5714187422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99212" y="4961817"/>
              <a:ext cx="6552918" cy="4366905"/>
            </a:xfrm>
            <a:prstGeom prst="rect">
              <a:avLst/>
            </a:prstGeom>
          </p:spPr>
        </p:pic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92BB0729-9264-582D-3990-9EC4657C55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5FF8316-AE1F-E318-5115-E90C08474350}"/>
              </a:ext>
            </a:extLst>
          </p:cNvPr>
          <p:cNvSpPr txBox="1"/>
          <p:nvPr/>
        </p:nvSpPr>
        <p:spPr>
          <a:xfrm>
            <a:off x="9162424" y="4448206"/>
            <a:ext cx="283300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تعيين أحد المتعلمين للقيام بنمذجة النشاط.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عددا من النقود،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2537 بالنقود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2537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5127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2667000" y="3543300"/>
            <a:ext cx="80772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6019800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2537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705600" y="6743700"/>
            <a:ext cx="4754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24" name="Image 23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1EFE0CC-245F-366D-D70C-B2DA38D4AD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822" y="5199257"/>
            <a:ext cx="691822" cy="1425101"/>
          </a:xfrm>
          <a:prstGeom prst="rect">
            <a:avLst/>
          </a:prstGeom>
        </p:spPr>
      </p:pic>
      <p:pic>
        <p:nvPicPr>
          <p:cNvPr id="37" name="Image 36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DC78441-C180-A2D9-209B-678BDD6163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996" y="3848100"/>
            <a:ext cx="691822" cy="1425101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3E99722-4EE8-B47E-FE25-63ACD98EEF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600" y="5202721"/>
            <a:ext cx="691822" cy="1425101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511530FC-DD93-EA0C-EC3A-9BEB9CE1CF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818" y="3811297"/>
            <a:ext cx="691822" cy="1425101"/>
          </a:xfrm>
          <a:prstGeom prst="rect">
            <a:avLst/>
          </a:prstGeom>
        </p:spPr>
      </p:pic>
      <p:pic>
        <p:nvPicPr>
          <p:cNvPr id="42" name="Image 4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66A8AC5-B8F7-33C5-5EF5-0DBF77B0C6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548" y="5157304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045D1490-8E21-EC11-590C-DF3D7FD559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853" y="5143499"/>
            <a:ext cx="679221" cy="1391763"/>
          </a:xfrm>
          <a:prstGeom prst="rect">
            <a:avLst/>
          </a:prstGeom>
        </p:spPr>
      </p:pic>
      <p:pic>
        <p:nvPicPr>
          <p:cNvPr id="2" name="Image 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6A902B5B-B234-E58B-A727-7294695E40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978" y="4709050"/>
            <a:ext cx="691822" cy="1425101"/>
          </a:xfrm>
          <a:prstGeom prst="rect">
            <a:avLst/>
          </a:prstGeom>
        </p:spPr>
      </p:pic>
      <p:pic>
        <p:nvPicPr>
          <p:cNvPr id="6" name="Image 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4953931-6DD9-D6C0-9356-FCB8541689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432" y="5157303"/>
            <a:ext cx="679221" cy="1391763"/>
          </a:xfrm>
          <a:prstGeom prst="rect">
            <a:avLst/>
          </a:prstGeom>
        </p:spPr>
      </p:pic>
      <p:pic>
        <p:nvPicPr>
          <p:cNvPr id="9" name="Image 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3750922-DBCF-E490-52CC-A1253C701C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548" y="3765540"/>
            <a:ext cx="679221" cy="1391763"/>
          </a:xfrm>
          <a:prstGeom prst="rect">
            <a:avLst/>
          </a:prstGeom>
        </p:spPr>
      </p:pic>
      <p:pic>
        <p:nvPicPr>
          <p:cNvPr id="10" name="Image 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6851305A-78FA-E631-A57E-8529326AF3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853" y="3751735"/>
            <a:ext cx="679221" cy="1391763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23437E1-53CB-A774-4F8C-76FF1ADCE2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432" y="3765539"/>
            <a:ext cx="679221" cy="1391763"/>
          </a:xfrm>
          <a:prstGeom prst="rect">
            <a:avLst/>
          </a:prstGeom>
        </p:spPr>
      </p:pic>
      <p:pic>
        <p:nvPicPr>
          <p:cNvPr id="12" name="Image 1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D531AA37-B894-C67C-453B-7B778214FE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049" y="4447616"/>
            <a:ext cx="679221" cy="1391763"/>
          </a:xfrm>
          <a:prstGeom prst="rect">
            <a:avLst/>
          </a:prstGeom>
        </p:spPr>
      </p:pic>
      <p:pic>
        <p:nvPicPr>
          <p:cNvPr id="14" name="Image 13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F056033C-82B4-E2D6-766F-EBDDE55B3C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735" y="5197165"/>
            <a:ext cx="674698" cy="1406051"/>
          </a:xfrm>
          <a:prstGeom prst="rect">
            <a:avLst/>
          </a:prstGeom>
        </p:spPr>
      </p:pic>
      <p:pic>
        <p:nvPicPr>
          <p:cNvPr id="16" name="Image 1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5C137CEB-ECAD-5878-1BCC-063326ADF7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839" y="3744590"/>
            <a:ext cx="674698" cy="1406051"/>
          </a:xfrm>
          <a:prstGeom prst="rect">
            <a:avLst/>
          </a:prstGeom>
        </p:spPr>
      </p:pic>
      <p:pic>
        <p:nvPicPr>
          <p:cNvPr id="17" name="Image 16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73306744-9D9B-50CB-B160-51C8830C067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112" y="5164364"/>
            <a:ext cx="676747" cy="1439388"/>
          </a:xfrm>
          <a:prstGeom prst="rect">
            <a:avLst/>
          </a:prstGeom>
        </p:spPr>
      </p:pic>
      <p:pic>
        <p:nvPicPr>
          <p:cNvPr id="18" name="Image 1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7312D20D-E262-6230-C7C5-B59EB8356B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653" y="5171685"/>
            <a:ext cx="676747" cy="1439388"/>
          </a:xfrm>
          <a:prstGeom prst="rect">
            <a:avLst/>
          </a:prstGeom>
        </p:spPr>
      </p:pic>
      <p:pic>
        <p:nvPicPr>
          <p:cNvPr id="20" name="Image 19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46DD32A8-55DD-921A-EFE7-7B811FD59EF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966" y="3746761"/>
            <a:ext cx="676747" cy="143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1423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C2264DA-4F4E-408F-39E6-DFBB965A7E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378" y="5176520"/>
            <a:ext cx="691822" cy="1425101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C9B7F4B-A60A-D868-2DAB-1409653018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742" y="5126257"/>
            <a:ext cx="679221" cy="1391763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B52B377-26D0-142E-97CE-26E5EC44D1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743" y="3695700"/>
            <a:ext cx="679221" cy="1391763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53159B0-DC1E-98ED-5D1F-A6B0E70D77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379" y="5098554"/>
            <a:ext cx="679221" cy="1391763"/>
          </a:xfrm>
          <a:prstGeom prst="rect">
            <a:avLst/>
          </a:prstGeom>
        </p:spPr>
      </p:pic>
      <p:pic>
        <p:nvPicPr>
          <p:cNvPr id="9" name="Image 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1D24FC74-A6B8-1FA9-16DB-265EC870DB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004" y="5135469"/>
            <a:ext cx="674698" cy="1406051"/>
          </a:xfrm>
          <a:prstGeom prst="rect">
            <a:avLst/>
          </a:prstGeom>
        </p:spPr>
      </p:pic>
      <p:pic>
        <p:nvPicPr>
          <p:cNvPr id="2" name="Image 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55BABC52-DCED-5091-7AEB-3EC2F9195B2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08" y="3682894"/>
            <a:ext cx="674698" cy="1406051"/>
          </a:xfrm>
          <a:prstGeom prst="rect">
            <a:avLst/>
          </a:prstGeom>
        </p:spPr>
      </p:pic>
      <p:pic>
        <p:nvPicPr>
          <p:cNvPr id="6" name="Image 5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9057BEC-35F5-D705-A3B9-07F8C3DD63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212" y="5147022"/>
            <a:ext cx="691822" cy="1425101"/>
          </a:xfrm>
          <a:prstGeom prst="rect">
            <a:avLst/>
          </a:prstGeom>
        </p:spPr>
      </p:pic>
      <p:pic>
        <p:nvPicPr>
          <p:cNvPr id="10" name="Image 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8064E0E0-97DA-F97B-B1A5-FB1F0DB728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386" y="3795865"/>
            <a:ext cx="691822" cy="1425101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D538E5F-9CD4-632A-B0C7-C07A900018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990" y="5150486"/>
            <a:ext cx="691822" cy="1425101"/>
          </a:xfrm>
          <a:prstGeom prst="rect">
            <a:avLst/>
          </a:prstGeom>
        </p:spPr>
      </p:pic>
      <p:pic>
        <p:nvPicPr>
          <p:cNvPr id="12" name="Image 1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23C3B3F3-3011-89DF-F9FC-24A9EFD5EB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208" y="3759062"/>
            <a:ext cx="691822" cy="1425101"/>
          </a:xfrm>
          <a:prstGeom prst="rect">
            <a:avLst/>
          </a:prstGeom>
        </p:spPr>
      </p:pic>
      <p:pic>
        <p:nvPicPr>
          <p:cNvPr id="14" name="Image 13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7150860-AA54-3D26-4823-DD745888A5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204" y="3759062"/>
            <a:ext cx="691822" cy="1425101"/>
          </a:xfrm>
          <a:prstGeom prst="rect">
            <a:avLst/>
          </a:prstGeom>
        </p:spPr>
      </p:pic>
      <p:pic>
        <p:nvPicPr>
          <p:cNvPr id="16" name="Image 1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ACD75F86-8424-09A6-A609-5293CD1D020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271" y="5119589"/>
            <a:ext cx="674698" cy="1406051"/>
          </a:xfrm>
          <a:prstGeom prst="rect">
            <a:avLst/>
          </a:prstGeom>
        </p:spPr>
      </p:pic>
      <p:pic>
        <p:nvPicPr>
          <p:cNvPr id="17" name="Image 1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6F7BE67C-027E-2363-A30A-0FBD5BC0B0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375" y="3667014"/>
            <a:ext cx="674698" cy="1406051"/>
          </a:xfrm>
          <a:prstGeom prst="rect">
            <a:avLst/>
          </a:prstGeom>
        </p:spPr>
      </p:pic>
      <p:pic>
        <p:nvPicPr>
          <p:cNvPr id="18" name="Image 17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C277EF62-BA61-19A7-9237-8E4F3C9656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306" y="5117286"/>
            <a:ext cx="674698" cy="1406051"/>
          </a:xfrm>
          <a:prstGeom prst="rect">
            <a:avLst/>
          </a:prstGeom>
        </p:spPr>
      </p:pic>
      <p:pic>
        <p:nvPicPr>
          <p:cNvPr id="19" name="Image 1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2B86D53E-FCA7-B3AF-212A-876ACF9BE7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410" y="3664711"/>
            <a:ext cx="674698" cy="1406051"/>
          </a:xfrm>
          <a:prstGeom prst="rect">
            <a:avLst/>
          </a:prstGeom>
        </p:spPr>
      </p:pic>
      <p:pic>
        <p:nvPicPr>
          <p:cNvPr id="20" name="Image 19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C515BFD-BA35-9F23-0F94-4E16E9FD02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420" y="5109049"/>
            <a:ext cx="674698" cy="1406051"/>
          </a:xfrm>
          <a:prstGeom prst="rect">
            <a:avLst/>
          </a:prstGeom>
        </p:spPr>
      </p:pic>
      <p:pic>
        <p:nvPicPr>
          <p:cNvPr id="22" name="Image 2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C73502C1-1CF9-4AB2-2EE6-91977F5E940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524" y="3656474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235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34024-81DB-E428-E78C-9D5E9D4B9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51B7781-A702-729A-19BF-9D8B42F0BF9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8C2906-DD88-C75E-F1B0-14E4150B13FB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629B68D-B8C0-49CA-96A3-54E87D000F29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F6D8B9-6E73-AA74-57B0-DDD1E18B7089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0AA5123-A5C2-657D-D609-0B48E1D667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CB8A569-6670-C007-91D1-06B03C7A79D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17C502-D96C-1402-E718-678F12610A9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77EE4C-DF60-FF27-4F14-6405F79472F2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8603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C6E753D-8F41-00DA-C913-AAC25ADF5A7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009BEB6-E297-F5BA-A855-514DDA0C5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9" name="Image 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45D7DE2-E88D-8ED9-BBCA-335D43A158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378" y="5176520"/>
            <a:ext cx="691822" cy="1425101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0E2C00EF-8D48-027A-24E9-D2A98002AD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742" y="5126257"/>
            <a:ext cx="679221" cy="1391763"/>
          </a:xfrm>
          <a:prstGeom prst="rect">
            <a:avLst/>
          </a:prstGeom>
        </p:spPr>
      </p:pic>
      <p:pic>
        <p:nvPicPr>
          <p:cNvPr id="24" name="Image 2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603AB1F1-F81E-8111-AB37-4ED25FA9D2B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743" y="3695700"/>
            <a:ext cx="679221" cy="1391763"/>
          </a:xfrm>
          <a:prstGeom prst="rect">
            <a:avLst/>
          </a:prstGeom>
        </p:spPr>
      </p:pic>
      <p:pic>
        <p:nvPicPr>
          <p:cNvPr id="25" name="Image 24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DB742B6D-9A4F-40F2-F526-7DA26C58C1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379" y="5098554"/>
            <a:ext cx="679221" cy="1391763"/>
          </a:xfrm>
          <a:prstGeom prst="rect">
            <a:avLst/>
          </a:prstGeom>
        </p:spPr>
      </p:pic>
      <p:pic>
        <p:nvPicPr>
          <p:cNvPr id="26" name="Image 2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E6ACDB81-365C-6676-EF96-A7CDFBDD3F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004" y="5135469"/>
            <a:ext cx="674698" cy="1406051"/>
          </a:xfrm>
          <a:prstGeom prst="rect">
            <a:avLst/>
          </a:prstGeom>
        </p:spPr>
      </p:pic>
      <p:pic>
        <p:nvPicPr>
          <p:cNvPr id="28" name="Image 27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9EC71F91-F948-3004-ADB6-6AD3C5FAF0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08" y="3682894"/>
            <a:ext cx="674698" cy="1406051"/>
          </a:xfrm>
          <a:prstGeom prst="rect">
            <a:avLst/>
          </a:prstGeom>
        </p:spPr>
      </p:pic>
      <p:pic>
        <p:nvPicPr>
          <p:cNvPr id="29" name="Image 2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8556ED0-F1B1-A9F5-EF91-7E9A055674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212" y="5147022"/>
            <a:ext cx="691822" cy="1425101"/>
          </a:xfrm>
          <a:prstGeom prst="rect">
            <a:avLst/>
          </a:prstGeom>
        </p:spPr>
      </p:pic>
      <p:pic>
        <p:nvPicPr>
          <p:cNvPr id="30" name="Image 2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F0580DC-5F83-3613-0B23-4E356ACD20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386" y="3795865"/>
            <a:ext cx="691822" cy="1425101"/>
          </a:xfrm>
          <a:prstGeom prst="rect">
            <a:avLst/>
          </a:prstGeom>
        </p:spPr>
      </p:pic>
      <p:pic>
        <p:nvPicPr>
          <p:cNvPr id="31" name="Image 3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3E63EB6-4482-4772-28D5-85CA7C3482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990" y="5150486"/>
            <a:ext cx="691822" cy="1425101"/>
          </a:xfrm>
          <a:prstGeom prst="rect">
            <a:avLst/>
          </a:prstGeom>
        </p:spPr>
      </p:pic>
      <p:pic>
        <p:nvPicPr>
          <p:cNvPr id="32" name="Image 3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57D98F6A-E2EF-6773-CEE8-8A4EF5810F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208" y="3759062"/>
            <a:ext cx="691822" cy="1425101"/>
          </a:xfrm>
          <a:prstGeom prst="rect">
            <a:avLst/>
          </a:prstGeom>
        </p:spPr>
      </p:pic>
      <p:pic>
        <p:nvPicPr>
          <p:cNvPr id="33" name="Image 32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A64B8BFE-AC8C-BF41-147D-197F41A078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204" y="3759062"/>
            <a:ext cx="691822" cy="1425101"/>
          </a:xfrm>
          <a:prstGeom prst="rect">
            <a:avLst/>
          </a:prstGeom>
        </p:spPr>
      </p:pic>
      <p:pic>
        <p:nvPicPr>
          <p:cNvPr id="34" name="Image 33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2F9C9F80-63A9-A879-27E5-B207D3508B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271" y="5119589"/>
            <a:ext cx="674698" cy="1406051"/>
          </a:xfrm>
          <a:prstGeom prst="rect">
            <a:avLst/>
          </a:prstGeom>
        </p:spPr>
      </p:pic>
      <p:pic>
        <p:nvPicPr>
          <p:cNvPr id="35" name="Image 3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57ADB5EC-5619-0B95-8246-39DD06B999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375" y="3667014"/>
            <a:ext cx="674698" cy="1406051"/>
          </a:xfrm>
          <a:prstGeom prst="rect">
            <a:avLst/>
          </a:prstGeom>
        </p:spPr>
      </p:pic>
      <p:pic>
        <p:nvPicPr>
          <p:cNvPr id="36" name="Image 3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50416A58-5B51-DCCA-06BB-894F729597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306" y="5117286"/>
            <a:ext cx="674698" cy="1406051"/>
          </a:xfrm>
          <a:prstGeom prst="rect">
            <a:avLst/>
          </a:prstGeom>
        </p:spPr>
      </p:pic>
      <p:pic>
        <p:nvPicPr>
          <p:cNvPr id="37" name="Image 3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1B0868A3-6E71-0740-F597-8EDDD54A7CD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410" y="3664711"/>
            <a:ext cx="674698" cy="1406051"/>
          </a:xfrm>
          <a:prstGeom prst="rect">
            <a:avLst/>
          </a:prstGeom>
        </p:spPr>
      </p:pic>
      <p:pic>
        <p:nvPicPr>
          <p:cNvPr id="38" name="Image 37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6D265CC8-C485-2BCE-1176-2B3EE75410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420" y="5109049"/>
            <a:ext cx="674698" cy="1406051"/>
          </a:xfrm>
          <a:prstGeom prst="rect">
            <a:avLst/>
          </a:prstGeom>
        </p:spPr>
      </p:pic>
      <p:pic>
        <p:nvPicPr>
          <p:cNvPr id="39" name="Image 3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61F54030-3E76-1C35-CC74-FBFB1237919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524" y="3656474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61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ACFD7-4C1E-216F-14AD-7588A09AA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615F3D-9F2E-FB29-75AD-EF4EDD7725C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651028-380D-53C6-870A-3B24CDB0DE9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9F1E0C-DFAF-6555-73E7-38B71B77BD30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7B2B78B-1A08-B1F9-2A91-9714660E8B2A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BA753C5-AC3A-0292-809B-95F7D6E503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35D4E2-5BAD-A12C-5CDE-E2F5962F405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22F199-FCA9-4520-21EF-2A34ED98DFF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B563B-DAEF-3022-AFAC-9FC30AC2145B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EEF76D3-6AA5-D441-4E1C-105171C594B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77C2184-5C0E-AC87-E26E-33B1452C1D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52" name="Image 5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B7FE5C4-E119-9E9C-AE1A-26446717D3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783" y="4500542"/>
            <a:ext cx="679221" cy="1391763"/>
          </a:xfrm>
          <a:prstGeom prst="rect">
            <a:avLst/>
          </a:prstGeom>
        </p:spPr>
      </p:pic>
      <p:pic>
        <p:nvPicPr>
          <p:cNvPr id="6" name="Image 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00609321-757D-D61A-6E30-DAC3C2242F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416" y="5136374"/>
            <a:ext cx="674698" cy="1406051"/>
          </a:xfrm>
          <a:prstGeom prst="rect">
            <a:avLst/>
          </a:prstGeom>
        </p:spPr>
      </p:pic>
      <p:pic>
        <p:nvPicPr>
          <p:cNvPr id="7" name="Image 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06754B2A-3A9B-3040-133F-1245E1FD82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78" y="3698197"/>
            <a:ext cx="674698" cy="1406051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14F5186-A9F1-7089-D71C-749F0BB776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978" y="5179755"/>
            <a:ext cx="691822" cy="1425101"/>
          </a:xfrm>
          <a:prstGeom prst="rect">
            <a:avLst/>
          </a:prstGeom>
        </p:spPr>
      </p:pic>
      <p:pic>
        <p:nvPicPr>
          <p:cNvPr id="12" name="Image 1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884BCFE4-9256-449C-F0D5-600CF9E3BB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509" y="3848100"/>
            <a:ext cx="691822" cy="1425101"/>
          </a:xfrm>
          <a:prstGeom prst="rect">
            <a:avLst/>
          </a:prstGeom>
        </p:spPr>
      </p:pic>
      <p:pic>
        <p:nvPicPr>
          <p:cNvPr id="14" name="Image 13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E1EB3ABC-B434-F9ED-554B-B9EBE3E6C5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157" y="5136374"/>
            <a:ext cx="674698" cy="1406051"/>
          </a:xfrm>
          <a:prstGeom prst="rect">
            <a:avLst/>
          </a:prstGeom>
        </p:spPr>
      </p:pic>
      <p:pic>
        <p:nvPicPr>
          <p:cNvPr id="17" name="Image 16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A4DDE2E0-7E7A-BC7B-E35C-01C63720E9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240" y="5179755"/>
            <a:ext cx="691822" cy="1425101"/>
          </a:xfrm>
          <a:prstGeom prst="rect">
            <a:avLst/>
          </a:prstGeom>
        </p:spPr>
      </p:pic>
      <p:pic>
        <p:nvPicPr>
          <p:cNvPr id="18" name="Image 1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E9DFC65-4DB5-FC5E-2AF8-B6327F3066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771" y="3848100"/>
            <a:ext cx="691822" cy="1425101"/>
          </a:xfrm>
          <a:prstGeom prst="rect">
            <a:avLst/>
          </a:prstGeom>
        </p:spPr>
      </p:pic>
      <p:pic>
        <p:nvPicPr>
          <p:cNvPr id="9" name="Image 8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57DC85B-80C4-0843-93EA-81F22BAA9C4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3856512"/>
            <a:ext cx="676747" cy="1439388"/>
          </a:xfrm>
          <a:prstGeom prst="rect">
            <a:avLst/>
          </a:prstGeom>
        </p:spPr>
      </p:pic>
      <p:pic>
        <p:nvPicPr>
          <p:cNvPr id="10" name="Image 9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442BAD57-8551-A10F-9ED1-4ADDE1B653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836" y="5196423"/>
            <a:ext cx="676747" cy="143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91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F6415-3367-245E-0FF5-B29DC21E3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2AB807-02CC-8E49-D0BD-616322F6C4A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3FBE37-B2AE-D111-F595-FDCB82A08C94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C00B077-4C24-A3AA-A69D-B42D20139F18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F5F0F39-4838-70E5-0967-DBB5B5F62EE6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12CF595-FD96-46A9-7F30-745D29172C3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7D1CE7A-3706-5E4B-CA66-EB8E3ED0868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1CDE85-9369-D0BF-5F49-BED18BECB391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6F68442-2CA8-8F58-CC4E-5A18095E68F3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D013413-579D-0BC2-11B4-0662D9B4E94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B5DBDE2-187F-9A62-0B00-FB4B685F02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E2B0A99-A380-A8C5-7787-052B227F342B}"/>
              </a:ext>
            </a:extLst>
          </p:cNvPr>
          <p:cNvSpPr/>
          <p:nvPr/>
        </p:nvSpPr>
        <p:spPr>
          <a:xfrm>
            <a:off x="5912526" y="789574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3421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Image 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8BBC8356-C8EA-A62F-5F41-1004FF287D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783" y="4500542"/>
            <a:ext cx="679221" cy="1391763"/>
          </a:xfrm>
          <a:prstGeom prst="rect">
            <a:avLst/>
          </a:prstGeom>
        </p:spPr>
      </p:pic>
      <p:pic>
        <p:nvPicPr>
          <p:cNvPr id="7" name="Image 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F830C0CD-6A53-BC12-7E8F-B2FC462460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416" y="5136374"/>
            <a:ext cx="674698" cy="1406051"/>
          </a:xfrm>
          <a:prstGeom prst="rect">
            <a:avLst/>
          </a:prstGeom>
        </p:spPr>
      </p:pic>
      <p:pic>
        <p:nvPicPr>
          <p:cNvPr id="9" name="Image 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C92170-E904-6290-B0EE-624EBB9374E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78" y="3698197"/>
            <a:ext cx="674698" cy="1406051"/>
          </a:xfrm>
          <a:prstGeom prst="rect">
            <a:avLst/>
          </a:prstGeom>
        </p:spPr>
      </p:pic>
      <p:pic>
        <p:nvPicPr>
          <p:cNvPr id="10" name="Image 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F6CA328-B821-AA94-9086-76AA74CC3E5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978" y="5179755"/>
            <a:ext cx="691822" cy="1425101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EAD0E1A0-86BE-3AAB-AB3F-38D8A0825B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509" y="3848100"/>
            <a:ext cx="691822" cy="1425101"/>
          </a:xfrm>
          <a:prstGeom prst="rect">
            <a:avLst/>
          </a:prstGeom>
        </p:spPr>
      </p:pic>
      <p:pic>
        <p:nvPicPr>
          <p:cNvPr id="12" name="Image 1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69CDCEE-659D-10A3-519F-9CD7B60288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157" y="5136374"/>
            <a:ext cx="674698" cy="1406051"/>
          </a:xfrm>
          <a:prstGeom prst="rect">
            <a:avLst/>
          </a:prstGeom>
        </p:spPr>
      </p:pic>
      <p:pic>
        <p:nvPicPr>
          <p:cNvPr id="29" name="Image 2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99EDE0B-4274-635D-A496-62697E23C9A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240" y="5179755"/>
            <a:ext cx="691822" cy="1425101"/>
          </a:xfrm>
          <a:prstGeom prst="rect">
            <a:avLst/>
          </a:prstGeom>
        </p:spPr>
      </p:pic>
      <p:pic>
        <p:nvPicPr>
          <p:cNvPr id="30" name="Image 2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FBAA0C92-A674-F192-7E44-2C6A0F345FA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771" y="3848100"/>
            <a:ext cx="691822" cy="1425101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3F0A2535-9BDF-1CC2-9BDB-479A026AAD9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3856512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35DF7BD-D4E5-3801-AB2F-42ED5CF0DDF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836" y="5196423"/>
            <a:ext cx="676747" cy="143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4480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48D33-EB11-E8CE-90D4-7544AFF17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958EC1-7C4E-18DE-0F32-B300B11C6253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52D5DD8-F9C6-5DAB-A959-62FE05CE6D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997DB4D-B8E4-E529-6428-15F6D19F2539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D40C81-400D-ADBD-F303-024CBE32BD90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ستشتغلون الآن في ثنائيات. يقترح أحدكم على زميله عددا ليمثله بالنقود. ثم يتم تبادل الأدوار.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اشتغلوا في هدوء، سأمر بين الصفوف لأراقب ماذا تفعلون.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525A66F-C3B2-72F9-22EE-C1F85A7A75F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2A99841-4DBD-5D07-EFDD-29F002E7700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4BB7F378-1981-265F-8A33-8D85A54C65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966998"/>
            <a:ext cx="1148959" cy="72012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8BA90D7-A3FD-4A51-7E7C-A6D35B3CB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9700" y="3513344"/>
            <a:ext cx="7816598" cy="489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2446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 بمبادلة باستخدام النقود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34548F9-5789-114A-9ED0-BE28416C91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بمبادلة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لعمر 3 أوراق من فئة 100 درهم و ورقتان من فئة 10 دراهم و7 أوراق من فئة درهم واحد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يطلب منه عدها والتصريح بالمبلغ بصوت مرتفع.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3208" y="4380809"/>
            <a:ext cx="7568555" cy="504062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7F0AEFF-50D6-7539-B752-5791EDA097EC}"/>
              </a:ext>
            </a:extLst>
          </p:cNvPr>
          <p:cNvSpPr txBox="1"/>
          <p:nvPr/>
        </p:nvSpPr>
        <p:spPr>
          <a:xfrm>
            <a:off x="10895545" y="4555371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53AEBFF4-1489-4755-42CB-095FE0AD78C1}"/>
              </a:ext>
            </a:extLst>
          </p:cNvPr>
          <p:cNvCxnSpPr>
            <a:cxnSpLocks/>
          </p:cNvCxnSpPr>
          <p:nvPr/>
        </p:nvCxnSpPr>
        <p:spPr>
          <a:xfrm flipH="1">
            <a:off x="10134600" y="5054183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1FE24-53D4-A597-77D5-061642BC3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CB15974-F6ED-DFE5-6AA1-F5F23FC2F44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B46C943-CFFC-A81A-DA2D-81CB696386C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BDEB074-1F3E-D444-1D03-8559E83A02C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D175D84-8DE3-3C28-2479-E32ACC7007A6}"/>
              </a:ext>
            </a:extLst>
          </p:cNvPr>
          <p:cNvSpPr txBox="1"/>
          <p:nvPr/>
        </p:nvSpPr>
        <p:spPr>
          <a:xfrm>
            <a:off x="1905000" y="863026"/>
            <a:ext cx="105346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لعمر 3 أوراق من فئة 100 درهم و ورقتان من فئة 10 دراهم و7 أوراق من فئة درهم واحد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يطلب منه عدها والتصريح بالمبلغ بصوت مرتفع.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يصرح عمر بالمبلغ بصوت مرتفع.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5B03D49-54EC-7BA6-2DEF-DB3950CD8DD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804589E-21CF-5215-CBE3-D96A0E1810A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FDB8CF74-D1D1-EB50-FE7A-978E69BF6C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3208" y="4380809"/>
            <a:ext cx="7568555" cy="504062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B9FBF37-0247-CC9B-5106-ED311FC30B2D}"/>
              </a:ext>
            </a:extLst>
          </p:cNvPr>
          <p:cNvSpPr txBox="1"/>
          <p:nvPr/>
        </p:nvSpPr>
        <p:spPr>
          <a:xfrm>
            <a:off x="10895545" y="4555371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93682EFD-F1E7-2ECA-9732-E7D8B90D9438}"/>
              </a:ext>
            </a:extLst>
          </p:cNvPr>
          <p:cNvCxnSpPr>
            <a:cxnSpLocks/>
          </p:cNvCxnSpPr>
          <p:nvPr/>
        </p:nvCxnSpPr>
        <p:spPr>
          <a:xfrm flipH="1">
            <a:off x="10134600" y="5054183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Bulle narrative : ronde 6">
            <a:extLst>
              <a:ext uri="{FF2B5EF4-FFF2-40B4-BE49-F238E27FC236}">
                <a16:creationId xmlns:a16="http://schemas.microsoft.com/office/drawing/2014/main" id="{41964E78-AFEF-2A47-1D1B-FB1DD39EA8E3}"/>
              </a:ext>
            </a:extLst>
          </p:cNvPr>
          <p:cNvSpPr/>
          <p:nvPr/>
        </p:nvSpPr>
        <p:spPr>
          <a:xfrm>
            <a:off x="8686800" y="4000500"/>
            <a:ext cx="2208745" cy="1371600"/>
          </a:xfrm>
          <a:prstGeom prst="wedgeEllipseCallou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327 درهما</a:t>
            </a:r>
            <a:endParaRPr lang="fr-FR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238865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1143000" y="863026"/>
            <a:ext cx="112966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من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عمر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عطي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لمريم 145 درهما من المبلغ الذي يتوفر عليه.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عليكم أن تخمنوا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أصبح عند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3208" y="4380809"/>
            <a:ext cx="7568555" cy="5040627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7E5BE13-B9E2-8135-D41B-395F929FC67A}"/>
              </a:ext>
            </a:extLst>
          </p:cNvPr>
          <p:cNvCxnSpPr>
            <a:cxnSpLocks/>
          </p:cNvCxnSpPr>
          <p:nvPr/>
        </p:nvCxnSpPr>
        <p:spPr>
          <a:xfrm>
            <a:off x="2087777" y="5579597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B4A3D4C1-7D42-5620-8AF8-53DC9D777629}"/>
              </a:ext>
            </a:extLst>
          </p:cNvPr>
          <p:cNvSpPr txBox="1"/>
          <p:nvPr/>
        </p:nvSpPr>
        <p:spPr>
          <a:xfrm>
            <a:off x="10895545" y="4555371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A86211B-7B17-AAED-636F-07C772E8CAFF}"/>
              </a:ext>
            </a:extLst>
          </p:cNvPr>
          <p:cNvCxnSpPr>
            <a:cxnSpLocks/>
          </p:cNvCxnSpPr>
          <p:nvPr/>
        </p:nvCxnSpPr>
        <p:spPr>
          <a:xfrm flipH="1">
            <a:off x="10134600" y="5054183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860CF2E-40A5-CC7B-87BC-95A00E62346D}"/>
              </a:ext>
            </a:extLst>
          </p:cNvPr>
          <p:cNvSpPr txBox="1"/>
          <p:nvPr/>
        </p:nvSpPr>
        <p:spPr>
          <a:xfrm>
            <a:off x="804645" y="5054183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الطرح بمبادلة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EA7917F-789B-3B72-F90B-16A7615DEEEE}"/>
              </a:ext>
            </a:extLst>
          </p:cNvPr>
          <p:cNvGrpSpPr/>
          <p:nvPr/>
        </p:nvGrpSpPr>
        <p:grpSpPr>
          <a:xfrm>
            <a:off x="5410482" y="3606459"/>
            <a:ext cx="6552918" cy="6337641"/>
            <a:chOff x="5420814" y="2984386"/>
            <a:chExt cx="6552918" cy="6337641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CDB1AA56-7399-C51C-C1B0-7518FB8920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48B7B71A-0620-176D-F30C-9504C5025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553" b="94411" l="4330" r="90836">
                          <a14:foregroundMark x1="46526" y1="9819" x2="38469" y2="7553"/>
                          <a14:foregroundMark x1="9265" y1="34894" x2="10171" y2="52719"/>
                          <a14:foregroundMark x1="10171" y1="52719" x2="7150" y2="62840"/>
                          <a14:foregroundMark x1="7150" y1="62840" x2="7150" y2="63746"/>
                          <a14:foregroundMark x1="58308" y1="93051" x2="35347" y2="94411"/>
                          <a14:foregroundMark x1="90836" y1="29758" x2="90836" y2="37311"/>
                          <a14:foregroundMark x1="4330" y1="61480" x2="4330" y2="61480"/>
                          <a14:foregroundMark x1="4632" y1="45166" x2="4632" y2="4516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0814" y="4953415"/>
              <a:ext cx="6552918" cy="43686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ألواحكم انجزوا العملية التالية: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9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B11B6-0378-45A5-D7CB-118047604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9714A46-A233-7519-CD33-8A448F79966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BA54FB3-9EE5-D181-2733-2B13CA1BE08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1FDAE11-B14E-3DA9-B706-47E808E8BEF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BD03543-9166-8E00-F052-1329262D01C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73A565-2C5B-C480-1A19-53E916A102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B88C62D-7CF8-4067-AE18-8C95789F0949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BDD6A1D-E07C-A341-DE9F-EC166146A6D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547EBD-0A4C-0DE1-63AC-C303C2DF270F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253D235-6971-BD31-4A41-8D146613B7A4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85888BC-85A8-05E7-0809-68BF8B69CF70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9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1E03F44-D367-29C6-CF29-AF684927A541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FB0F4C8-54D9-69A8-272E-439840DF9103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2434C21-4770-690D-EE7C-CA7E40D560B2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36D0480-0DE2-F6C3-6109-65CB8900B23D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F53FDEC-9782-B8C4-5196-704BEF6912A8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70C5545-E66F-7F72-1FD0-70D88CE3528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48C48F4-C9E6-AB3B-A18F-65E1E3B956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376460B-BE15-378F-5F80-F159735D90F8}"/>
              </a:ext>
            </a:extLst>
          </p:cNvPr>
          <p:cNvSpPr txBox="1"/>
          <p:nvPr/>
        </p:nvSpPr>
        <p:spPr>
          <a:xfrm>
            <a:off x="7195607" y="4274060"/>
            <a:ext cx="33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BFC35D3-541F-2B38-C3AE-B2785F8848D2}"/>
              </a:ext>
            </a:extLst>
          </p:cNvPr>
          <p:cNvSpPr txBox="1"/>
          <p:nvPr/>
        </p:nvSpPr>
        <p:spPr>
          <a:xfrm>
            <a:off x="8471977" y="4272416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12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ECCB4A11-0D44-21DE-9830-F06AE34A1B1D}"/>
              </a:ext>
            </a:extLst>
          </p:cNvPr>
          <p:cNvCxnSpPr/>
          <p:nvPr/>
        </p:nvCxnSpPr>
        <p:spPr>
          <a:xfrm>
            <a:off x="8359593" y="4734081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FBFE854E-19FF-2F30-6CE8-D460CA04D2B6}"/>
              </a:ext>
            </a:extLst>
          </p:cNvPr>
          <p:cNvCxnSpPr/>
          <p:nvPr/>
        </p:nvCxnSpPr>
        <p:spPr>
          <a:xfrm>
            <a:off x="6990333" y="4761755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08378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ألواحكم انجزوا العملية التالية: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20A1634-742D-2F73-1BFE-91A1F2E3178E}"/>
              </a:ext>
            </a:extLst>
          </p:cNvPr>
          <p:cNvSpPr txBox="1"/>
          <p:nvPr/>
        </p:nvSpPr>
        <p:spPr>
          <a:xfrm>
            <a:off x="5717281" y="559279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76539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D9E4A-4835-9726-E9AF-504B845E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407FA74-DC0E-2B72-CAAD-5BDADACD9AE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EB0A79-FE03-455D-D4F8-026AB8FF204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84463C-9818-0C3E-72DE-BBF91A3104D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2931BA-0D07-066E-9ECD-F02A3CEEFDC9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C49FBDF-A272-E00D-5A22-B622E1BABAA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635FB73-F3C8-2890-6A84-2FBCB2E598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0FADAB8-FA20-9840-ADD8-B92C83B545F5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4B24DD2-757A-E8F7-3151-2BE992440101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B65151E-0D33-4E23-3844-FE04B268DEF7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8FD1F68-200E-B717-3261-D6AE2455C889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97A4F12-83C7-F0AF-CC0E-10F258EE0245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93C245B-1985-B568-984A-51F9D3ADBE54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7825A26-5919-068C-EA9C-48E73AC0CE93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5404D4E-5DB2-33B8-04BB-BB49072E3B25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49473280-D051-AF31-5B22-F87541B6E7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B72543EB-8B50-49B3-65BF-37ACA3138414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FD94FE8-97FC-7343-7504-428AFF5EE3BA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DAB55CD-765D-131E-D499-BCB6F2C01660}"/>
              </a:ext>
            </a:extLst>
          </p:cNvPr>
          <p:cNvSpPr txBox="1"/>
          <p:nvPr/>
        </p:nvSpPr>
        <p:spPr>
          <a:xfrm>
            <a:off x="5717281" y="559279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166E448-7794-C4F7-0F7F-D4197DE31CB9}"/>
              </a:ext>
            </a:extLst>
          </p:cNvPr>
          <p:cNvSpPr txBox="1"/>
          <p:nvPr/>
        </p:nvSpPr>
        <p:spPr>
          <a:xfrm>
            <a:off x="7078816" y="4291126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11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E48DAEF5-F220-9224-C440-F93031B3F6B7}"/>
              </a:ext>
            </a:extLst>
          </p:cNvPr>
          <p:cNvCxnSpPr/>
          <p:nvPr/>
        </p:nvCxnSpPr>
        <p:spPr>
          <a:xfrm>
            <a:off x="6966432" y="4752791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76EC40BD-45DD-F968-1478-0102809F7432}"/>
              </a:ext>
            </a:extLst>
          </p:cNvPr>
          <p:cNvSpPr txBox="1"/>
          <p:nvPr/>
        </p:nvSpPr>
        <p:spPr>
          <a:xfrm>
            <a:off x="5782799" y="4319247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A6803FDB-72A2-9C54-C1E5-FF5A4D758956}"/>
              </a:ext>
            </a:extLst>
          </p:cNvPr>
          <p:cNvCxnSpPr/>
          <p:nvPr/>
        </p:nvCxnSpPr>
        <p:spPr>
          <a:xfrm>
            <a:off x="5670415" y="4780912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47921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طرح بمبادلة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611900" y="4985456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وهكذا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657104" y="5894982"/>
            <a:ext cx="101544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أطرح رقم وحدات العدد الأصغر من رقم وحدات العدد الأكبر (في حال كان رقم وحدات المطروح أكبر من رقم وحدات المطروح منه أقوم بمبادلة عشرة واحدة إلى 10 وحدات وأطرح 1 من العشرات)؛ 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6891236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أطرح رقم عشرات العدد الأصغر من رقم عشرات العدد الأكبر ( </a:t>
            </a:r>
            <a:r>
              <a:rPr lang="ar-MA" sz="3200">
                <a:latin typeface="Microsoft Uighur" panose="02000000000000000000" pitchFamily="2" charset="-78"/>
                <a:cs typeface="Microsoft Uighur" panose="02000000000000000000" pitchFamily="2" charset="-78"/>
              </a:rPr>
              <a:t>في حال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كان رقم عشرات المطروح أكبر من رقم عشرات المطروح منه أقوم بمبادلة مئة واحدة إلى 10 عشرات وأطرح 1 من المئات)؛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953985"/>
            <a:ext cx="12339934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1054960" y="7867961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8140125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المئات من المئات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فرق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الخانة أسفل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9863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C96E965-41CA-C22E-F83C-A4DEC84E1E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638298" y="3849467"/>
            <a:ext cx="10439400" cy="472439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أنفق رياض 184 درهما من حصالته التي كانت تحتوي على 367 درهما لشراء هدية لصديقه.  </a:t>
            </a:r>
          </a:p>
          <a:p>
            <a:pPr algn="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المتبقي لدى رياض في الحصالة؟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999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باستعمال النقود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سنتذكر جميعا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أنفق رياض 184 درهما من حصالته التي كانت تحتوي على 367 درهما لشراء هدية لصديقه.  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المتبقي لدى رياض في الحصالة؟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بالسؤال الأول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42780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الأول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12978ED-6157-0291-487F-5B87856E249D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أنفق رياض 184 درهما من حصالته التي كانت تحتوي على 367 درهما لشراء هدية لصديقه.  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المتبقي لدى رياض في الحصالة؟</a:t>
            </a:r>
          </a:p>
        </p:txBody>
      </p:sp>
    </p:spTree>
    <p:extLst>
      <p:ext uri="{BB962C8B-B14F-4D97-AF65-F5344CB8AC3E}">
        <p14:creationId xmlns:p14="http://schemas.microsoft.com/office/powerpoint/2010/main" val="116219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كان في الحصالة 367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الهدية 184 درهما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5A6A12E-4040-6C98-B58C-3B313B0A0C2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أنفق رياض 184 درهما من حصالته التي كانت تحتوي على 367 درهما لشراء هدية لصديقه.  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المتبقي لدى رياض في الحصالة؟</a:t>
            </a:r>
          </a:p>
        </p:txBody>
      </p:sp>
    </p:spTree>
    <p:extLst>
      <p:ext uri="{BB962C8B-B14F-4D97-AF65-F5344CB8AC3E}">
        <p14:creationId xmlns:p14="http://schemas.microsoft.com/office/powerpoint/2010/main" val="408175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E4C0C0A-1813-3491-DB55-1439A455E94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أنفق رياض 184 درهما من حصالته التي كانت تحتوي على 367 درهما لشراء هدية لصديقه.  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المتبقي لدى رياض في الحصالة؟</a:t>
            </a: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الثاني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AF45CAE-C7C5-D0F3-F1AB-14AE31531F5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أنفق رياض 184 درهما من حصالته التي كانت تحتوي على 367 درهما لشراء هدية لصديقه.  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المتبقي لدى رياض في الحصالة؟</a:t>
            </a:r>
          </a:p>
        </p:txBody>
      </p:sp>
    </p:spTree>
    <p:extLst>
      <p:ext uri="{BB962C8B-B14F-4D97-AF65-F5344CB8AC3E}">
        <p14:creationId xmlns:p14="http://schemas.microsoft.com/office/powerpoint/2010/main" val="403505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وب هو 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إيجاد المبلغ المتبقي في الحصالة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93EA579-EB0D-9449-1C36-7541C5D71CF9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أنفق رياض 184 درهما من حصالته التي كانت تحتوي على 367 درهما لشراء هدية لصديقه.  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المتبقي لدى رياض في الحصالة؟</a:t>
            </a:r>
          </a:p>
        </p:txBody>
      </p:sp>
    </p:spTree>
    <p:extLst>
      <p:ext uri="{BB962C8B-B14F-4D97-AF65-F5344CB8AC3E}">
        <p14:creationId xmlns:p14="http://schemas.microsoft.com/office/powerpoint/2010/main" val="180513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DD5B463D-CAC4-61CE-173C-6A78EE9F483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أنفق رياض 184 درهما من حصالته التي كانت تحتوي على 367 درهما لشراء هدية لصديقه.  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المتبقي لدى رياض في الحصالة؟</a:t>
            </a: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السؤالان الأخيران هما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EEBB7B3-8960-9514-8127-DA67B89B0E9A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أنفق رياض 184 درهما من حصالته التي كانت تحتوي على 367 درهما لشراء هدية لصديقه.  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المتبقي لدى رياض في الحصالة؟</a:t>
            </a:r>
          </a:p>
        </p:txBody>
      </p:sp>
    </p:spTree>
    <p:extLst>
      <p:ext uri="{BB962C8B-B14F-4D97-AF65-F5344CB8AC3E}">
        <p14:creationId xmlns:p14="http://schemas.microsoft.com/office/powerpoint/2010/main" val="290466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91443" y="4019736"/>
            <a:ext cx="60379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كان في الحصالة 367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الهدية 184 درهما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المتبقي لدى رياض في الحصالة؟</a:t>
            </a:r>
          </a:p>
          <a:p>
            <a:pPr marL="914400" indent="-914400" algn="r" rtl="1">
              <a:buFont typeface="+mj-lt"/>
              <a:buAutoNum type="arabicPeriod"/>
            </a:pP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405374" y="6894883"/>
            <a:ext cx="66194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عليّ أن أقوم بعملية </a:t>
            </a:r>
            <a:r>
              <a:rPr lang="ar-M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الطرح</a:t>
            </a:r>
            <a:r>
              <a:rPr lang="ar-S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المبلغ المتبقي في الحصالة.</a:t>
            </a:r>
            <a:endParaRPr lang="ar-SA" sz="5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16DB02-B34E-4185-7778-95135150FD6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أنفق رياض 184 درهما من حصالته التي كانت تحتوي على 367 درهما لشراء هدية لصديقه.  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المتبقي لدى رياض في الحصالة؟</a:t>
            </a:r>
          </a:p>
        </p:txBody>
      </p:sp>
    </p:spTree>
    <p:extLst>
      <p:ext uri="{BB962C8B-B14F-4D97-AF65-F5344CB8AC3E}">
        <p14:creationId xmlns:p14="http://schemas.microsoft.com/office/powerpoint/2010/main" val="121948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ED262533-C262-E381-570D-765E6657F9E3}"/>
              </a:ext>
            </a:extLst>
          </p:cNvPr>
          <p:cNvGrpSpPr/>
          <p:nvPr/>
        </p:nvGrpSpPr>
        <p:grpSpPr>
          <a:xfrm>
            <a:off x="5863878" y="4458280"/>
            <a:ext cx="2508596" cy="3047420"/>
            <a:chOff x="5551965" y="4355607"/>
            <a:chExt cx="2789137" cy="3388218"/>
          </a:xfrm>
        </p:grpSpPr>
        <p:pic>
          <p:nvPicPr>
            <p:cNvPr id="16" name="Image 15" descr="Une image contenant texte, capture d’écran, Rectangle, cercle&#10;&#10;Le contenu généré par l’IA peut être incorrect.">
              <a:extLst>
                <a:ext uri="{FF2B5EF4-FFF2-40B4-BE49-F238E27FC236}">
                  <a16:creationId xmlns:a16="http://schemas.microsoft.com/office/drawing/2014/main" id="{36FBD504-1D8D-BBC0-E8D9-98DB859E64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545721">
              <a:off x="7466251" y="4355607"/>
              <a:ext cx="679221" cy="1391763"/>
            </a:xfrm>
            <a:prstGeom prst="rect">
              <a:avLst/>
            </a:prstGeom>
          </p:spPr>
        </p:pic>
        <p:pic>
          <p:nvPicPr>
            <p:cNvPr id="17" name="Image 16" descr="Une image contenant texte, capture d’écran, Rectangle, cercle&#10;&#10;Le contenu généré par l’IA peut être incorrect.">
              <a:extLst>
                <a:ext uri="{FF2B5EF4-FFF2-40B4-BE49-F238E27FC236}">
                  <a16:creationId xmlns:a16="http://schemas.microsoft.com/office/drawing/2014/main" id="{853A592E-A839-4961-EA32-8AB8CB0C7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545721">
              <a:off x="6793967" y="4367805"/>
              <a:ext cx="679221" cy="1391763"/>
            </a:xfrm>
            <a:prstGeom prst="rect">
              <a:avLst/>
            </a:prstGeom>
          </p:spPr>
        </p:pic>
        <p:pic>
          <p:nvPicPr>
            <p:cNvPr id="18" name="Image 17" descr="Une image contenant texte, capture d’écran, Rectangle, conception&#10;&#10;Le contenu généré par l’IA peut être incorrect.">
              <a:extLst>
                <a:ext uri="{FF2B5EF4-FFF2-40B4-BE49-F238E27FC236}">
                  <a16:creationId xmlns:a16="http://schemas.microsoft.com/office/drawing/2014/main" id="{99E6A3E8-BF1B-653C-0D0B-7AFD7AA3251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38541">
              <a:off x="6359041" y="4885399"/>
              <a:ext cx="691822" cy="1425101"/>
            </a:xfrm>
            <a:prstGeom prst="rect">
              <a:avLst/>
            </a:prstGeom>
          </p:spPr>
        </p:pic>
        <p:pic>
          <p:nvPicPr>
            <p:cNvPr id="19" name="Image 18" descr="Une image contenant texte, capture d’écran, Rectangle, conception&#10;&#10;Le contenu généré par l’IA peut être incorrect.">
              <a:extLst>
                <a:ext uri="{FF2B5EF4-FFF2-40B4-BE49-F238E27FC236}">
                  <a16:creationId xmlns:a16="http://schemas.microsoft.com/office/drawing/2014/main" id="{B6F125DE-4E76-89D0-9D76-F97A9B437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38541">
              <a:off x="5551965" y="4798483"/>
              <a:ext cx="691822" cy="1425101"/>
            </a:xfrm>
            <a:prstGeom prst="rect">
              <a:avLst/>
            </a:prstGeom>
          </p:spPr>
        </p:pic>
        <p:pic>
          <p:nvPicPr>
            <p:cNvPr id="20" name="Image 19" descr="Une image contenant texte, bleu vert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692A8CA5-CCC2-3493-DE18-18149129C40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4355" y="5817855"/>
              <a:ext cx="676747" cy="1439388"/>
            </a:xfrm>
            <a:prstGeom prst="rect">
              <a:avLst/>
            </a:prstGeom>
          </p:spPr>
        </p:pic>
        <p:pic>
          <p:nvPicPr>
            <p:cNvPr id="21" name="Image 20" descr="Une image contenant texte, bleu vert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682E5EF5-93DB-4087-F848-CE8D9F16A58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5411" y="6174513"/>
              <a:ext cx="676747" cy="1439388"/>
            </a:xfrm>
            <a:prstGeom prst="rect">
              <a:avLst/>
            </a:prstGeom>
          </p:spPr>
        </p:pic>
        <p:pic>
          <p:nvPicPr>
            <p:cNvPr id="22" name="Image 21" descr="Une image contenant texte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94D2D550-EBA8-E87A-EE7B-E2C399488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9437" y="6337774"/>
              <a:ext cx="674698" cy="1406051"/>
            </a:xfrm>
            <a:prstGeom prst="rect">
              <a:avLst/>
            </a:prstGeom>
          </p:spPr>
        </p:pic>
        <p:pic>
          <p:nvPicPr>
            <p:cNvPr id="23" name="Image 22" descr="Une image contenant texte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F9CA61C4-B794-D019-EC5A-3D378ABEF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8770" y="6152077"/>
              <a:ext cx="674698" cy="14060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الطرح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الهدية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كان في الحصالة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المتبقي لدى رياض في الحصالة؟</a:t>
            </a:r>
          </a:p>
        </p:txBody>
      </p:sp>
    </p:spTree>
    <p:extLst>
      <p:ext uri="{BB962C8B-B14F-4D97-AF65-F5344CB8AC3E}">
        <p14:creationId xmlns:p14="http://schemas.microsoft.com/office/powerpoint/2010/main" val="1005612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سنطرح ثمن الهدية من المبلغ الذي كان في الحصالة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184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367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16600" dirty="0">
                <a:solidFill>
                  <a:srgbClr val="FF0000"/>
                </a:solidFill>
              </a:rPr>
              <a:t>-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المتبقي لدى رياض في الحصالة؟</a:t>
            </a:r>
          </a:p>
        </p:txBody>
      </p:sp>
    </p:spTree>
    <p:extLst>
      <p:ext uri="{BB962C8B-B14F-4D97-AF65-F5344CB8AC3E}">
        <p14:creationId xmlns:p14="http://schemas.microsoft.com/office/powerpoint/2010/main" val="10562512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المتبقي لدى رياض في الحصالة؟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819078" y="4828788"/>
            <a:ext cx="6038922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المتبقي لدى رياض في الحصالة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367-184=183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88C2EDB-2565-FA8D-0353-AE84A5481C44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أنفق رياض 184 درهما من حصالته التي كانت تحتوي على 367 درهما لشراء هدية لصديقه.  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المتبقي لدى رياض في الحصالة؟</a:t>
            </a:r>
          </a:p>
        </p:txBody>
      </p:sp>
    </p:spTree>
    <p:extLst>
      <p:ext uri="{BB962C8B-B14F-4D97-AF65-F5344CB8AC3E}">
        <p14:creationId xmlns:p14="http://schemas.microsoft.com/office/powerpoint/2010/main" val="207406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D571D91-DD18-33B2-2638-E51BA69749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2057400" y="976263"/>
            <a:ext cx="10458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كراساتكم سننجز التمارين 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endParaRPr lang="ar-SA" sz="32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FBCF0107-B26C-5773-FB17-C8E1B8F788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013" y="3116051"/>
            <a:ext cx="13043216" cy="548946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FF37BF0-9E42-CF2D-C932-075415CCE972}"/>
              </a:ext>
            </a:extLst>
          </p:cNvPr>
          <p:cNvSpPr/>
          <p:nvPr/>
        </p:nvSpPr>
        <p:spPr>
          <a:xfrm>
            <a:off x="609600" y="4686300"/>
            <a:ext cx="6781800" cy="38862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84C1F74-DE12-577F-C0EF-042D4D7391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" y="3464031"/>
            <a:ext cx="13043216" cy="548946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B729F87-E7EB-5815-D723-D33146D071C3}"/>
              </a:ext>
            </a:extLst>
          </p:cNvPr>
          <p:cNvSpPr/>
          <p:nvPr/>
        </p:nvSpPr>
        <p:spPr>
          <a:xfrm>
            <a:off x="628387" y="5034280"/>
            <a:ext cx="6781800" cy="38862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BBCD04BF-0C18-CEF7-9412-BA99D77B02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2017" y="4091554"/>
            <a:ext cx="12888313" cy="402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A73AD-67E6-0BC6-D0F0-04A9A9994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8362A90-A4A6-A644-2B05-F96EB4CA2AA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B104892-5F8D-F731-C23E-05367338227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DA4406F-0589-91FA-B59A-A93438B69C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7627BD9-799C-B879-1320-6702DBAF346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51707FD-7BB4-B929-7FB2-74A4EE29A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25B3804-DFD9-6A2E-C0EE-26DFE56597B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49E371D-452E-568A-33F4-8EAB4381BE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2017" y="4091554"/>
            <a:ext cx="12888313" cy="402374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F25FD8E-36E3-28A5-369F-A7872CAA5DF7}"/>
              </a:ext>
            </a:extLst>
          </p:cNvPr>
          <p:cNvSpPr txBox="1"/>
          <p:nvPr/>
        </p:nvSpPr>
        <p:spPr>
          <a:xfrm>
            <a:off x="3505200" y="6438900"/>
            <a:ext cx="604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rgbClr val="FF0000"/>
                </a:solidFill>
              </a:rPr>
              <a:t>&gt;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EDA1FE4-1AA4-72CE-E954-359D13F8AED1}"/>
              </a:ext>
            </a:extLst>
          </p:cNvPr>
          <p:cNvSpPr txBox="1"/>
          <p:nvPr/>
        </p:nvSpPr>
        <p:spPr>
          <a:xfrm>
            <a:off x="5486400" y="6438900"/>
            <a:ext cx="604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rgbClr val="FF0000"/>
                </a:solidFill>
              </a:rPr>
              <a:t>&lt;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E615526-F5B7-BDE3-666E-CC9D69B6591F}"/>
              </a:ext>
            </a:extLst>
          </p:cNvPr>
          <p:cNvSpPr txBox="1"/>
          <p:nvPr/>
        </p:nvSpPr>
        <p:spPr>
          <a:xfrm>
            <a:off x="7467600" y="6460893"/>
            <a:ext cx="604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rgbClr val="FF0000"/>
                </a:solidFill>
              </a:rPr>
              <a:t>&lt;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4C05B45-4989-0E23-34AB-AD82B1676875}"/>
              </a:ext>
            </a:extLst>
          </p:cNvPr>
          <p:cNvSpPr txBox="1"/>
          <p:nvPr/>
        </p:nvSpPr>
        <p:spPr>
          <a:xfrm>
            <a:off x="11587480" y="6522303"/>
            <a:ext cx="604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rgbClr val="FF0000"/>
                </a:solidFill>
              </a:rPr>
              <a:t>=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0A22E1E-46B8-FDF6-9585-E7D5644C638E}"/>
              </a:ext>
            </a:extLst>
          </p:cNvPr>
          <p:cNvSpPr txBox="1"/>
          <p:nvPr/>
        </p:nvSpPr>
        <p:spPr>
          <a:xfrm>
            <a:off x="9527540" y="6423047"/>
            <a:ext cx="604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rgbClr val="FF0000"/>
                </a:solidFill>
              </a:rPr>
              <a:t>&gt;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4311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293354F-CD51-441B-11CC-2BB6228965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108" y="3320042"/>
            <a:ext cx="13145785" cy="483062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2743200" y="4533900"/>
            <a:ext cx="5617694" cy="32766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171BA-816D-F460-2177-86A914518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9030AAE-9461-BCB9-FBBA-B7707637842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F99B73-D13C-F2B1-0F7E-7A6B331D4A3F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B4993E-64CE-8793-35E2-B4B740BCB13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BD2990-0096-283D-D70B-29FC320A9DA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يمر إلى السبورة ليصحح العملية الأولى؟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E6E801-6E7E-A49C-1B87-FAD702B079E9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0580B28-BA45-17E2-C555-C77F5FB7C0F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E0DB661-97FC-3C0F-686C-71C708852BCF}"/>
              </a:ext>
            </a:extLst>
          </p:cNvPr>
          <p:cNvSpPr txBox="1"/>
          <p:nvPr/>
        </p:nvSpPr>
        <p:spPr>
          <a:xfrm>
            <a:off x="2962290" y="2928828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80ED041-9A11-9507-3A16-236374681D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108" y="3741878"/>
            <a:ext cx="13145785" cy="483062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38116FB-8C7B-C05A-A57E-9DC668AF9DF9}"/>
              </a:ext>
            </a:extLst>
          </p:cNvPr>
          <p:cNvSpPr/>
          <p:nvPr/>
        </p:nvSpPr>
        <p:spPr>
          <a:xfrm>
            <a:off x="2743200" y="4955736"/>
            <a:ext cx="5617694" cy="32766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1046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3 -العمليات وحل المسائل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الطرح بمبادلة باستخدام النقود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 –لعبة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الفرقعة والتصفيق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1 - حساب ذهني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قراءة جدول الطرح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الأعداد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ar-SA" sz="48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</a:t>
            </a: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لتعرف على 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الأعداد من 0 إلى 999 999 باستعمال النقود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هيكلة الحصة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 –عمل فردي على الكراسة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الإنجاز/التصحيح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842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230B48FD-B7C9-B3E2-9CE8-AE64311660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400300"/>
            <a:ext cx="12727932" cy="5080697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3352800" y="5905499"/>
            <a:ext cx="7016624" cy="3737153"/>
            <a:chOff x="5142970" y="6297391"/>
            <a:chExt cx="7318785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071602" y="5383700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691013" y="7622389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8144515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الفرقعة والتصفيق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الفرقعة والتصفيق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الفرقعة والتصفيق.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لعبة </a:t>
            </a:r>
            <a:r>
              <a:rPr lang="ar-M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الفرقعة والتصفيق</a:t>
            </a:r>
            <a:endParaRPr lang="ar-SA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Picture 8">
            <a:extLst>
              <a:ext uri="{FF2B5EF4-FFF2-40B4-BE49-F238E27FC236}">
                <a16:creationId xmlns:a16="http://schemas.microsoft.com/office/drawing/2014/main" id="{8FDDAA97-8D8F-4F36-BE0C-BC6F5497FF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4166" y="4342128"/>
            <a:ext cx="2806155" cy="2858772"/>
          </a:xfrm>
          <a:prstGeom prst="rect">
            <a:avLst/>
          </a:prstGeom>
        </p:spPr>
      </p:pic>
      <p:pic>
        <p:nvPicPr>
          <p:cNvPr id="24" name="Picture 9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96E32631-3841-5467-5A69-32CC7C5DC2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1" y="6477056"/>
            <a:ext cx="2113900" cy="245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2A6D86EB-EC48-7F1E-4291-3206B9CB9B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464078"/>
              </p:ext>
            </p:extLst>
          </p:nvPr>
        </p:nvGraphicFramePr>
        <p:xfrm>
          <a:off x="150019" y="1901113"/>
          <a:ext cx="13415962" cy="78905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867540">
                <a:tc gridSpan="2">
                  <a:txBody>
                    <a:bodyPr/>
                    <a:lstStyle/>
                    <a:p>
                      <a:pPr marL="0" marR="0" lvl="0" indent="0" algn="ctr" defTabSz="1028700" rtl="1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4200"/>
                        <a:buFont typeface="Montserrat"/>
                        <a:buNone/>
                        <a:tabLst/>
                        <a:defRPr/>
                      </a:pPr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  <a:sym typeface="Montserrat"/>
                        </a:rPr>
                        <a:t>سيرورة الإنجاز</a:t>
                      </a:r>
                      <a:endParaRPr lang="fr-MA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  <a:sym typeface="Montserrat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1048712"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التهيئة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750492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1) النمذجة</a:t>
                      </a:r>
                      <a:endParaRPr lang="fr-MA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5048505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MadaniArabic-ExtraLight" panose="00000300000000000000" pitchFamily="2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 dirty="0">
              <a:solidFill>
                <a:prstClr val="black"/>
              </a:solidFill>
              <a:latin typeface="MadaniArabic-ExtraLight" panose="000003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2221669" y="4622542"/>
            <a:ext cx="1115745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النشاط: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المتعلمين الاستماع والملاحظة؛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قيمة النقرة (فرقعة الأصابع)، فرقعة واحدة تعني العدد 1، فرقعتان تعنيان العدد 2 وهكذا...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قيمة التصفيقة، تصفيقة تعني 10، تصفيقتان تعنيان العدد 20 وهكذا...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قيمة الضربة بالرجل على الأرض: ضربة واحدة تساوي مئة واحدة / ضربتان تساوي مئتان / ثلاث ضربات تساوي 3 في رقم المئات وهكذا......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الاستماع جيدا إلى فرقعات الأصابع والتصفيقات والعد ذهنيا.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المتعلمين الإنصات لتعرف عدد التصفيقات وعدد فرقعات الأصابع وتعرف العدد المعني.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بدء اللعبة بأعداد صغيرة ثم التدرج نحو الكبيرة.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التناوب بين التصفيق والفرقعة لتعرف العدد أو الانطلاق من العدد لتمثيله بالتصفيق والفرقعات.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578953-7660-AB7C-D119-45DBA4A56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070" y="4883973"/>
            <a:ext cx="1857854" cy="1892690"/>
          </a:xfrm>
          <a:prstGeom prst="rect">
            <a:avLst/>
          </a:prstGeom>
        </p:spPr>
      </p:pic>
      <p:pic>
        <p:nvPicPr>
          <p:cNvPr id="10" name="Picture 9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881C00D8-2293-B24E-9AF1-A7916CCCE7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69" y="7238858"/>
            <a:ext cx="1400259" cy="1627308"/>
          </a:xfrm>
          <a:prstGeom prst="rect">
            <a:avLst/>
          </a:prstGeom>
        </p:spPr>
      </p:pic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A928257C-B20A-DECB-66D8-DCC2D69B6F27}"/>
              </a:ext>
            </a:extLst>
          </p:cNvPr>
          <p:cNvSpPr txBox="1">
            <a:spLocks/>
          </p:cNvSpPr>
          <p:nvPr/>
        </p:nvSpPr>
        <p:spPr>
          <a:xfrm>
            <a:off x="2144209" y="9525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 lnSpcReduction="100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5400" b="1" dirty="0"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  <a:sym typeface="Arial Black"/>
              </a:rPr>
              <a:t>  لعبة الفرقعة والتصفيق </a:t>
            </a:r>
          </a:p>
        </p:txBody>
      </p:sp>
    </p:spTree>
    <p:extLst>
      <p:ext uri="{BB962C8B-B14F-4D97-AF65-F5344CB8AC3E}">
        <p14:creationId xmlns:p14="http://schemas.microsoft.com/office/powerpoint/2010/main" val="1522169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26374</TotalTime>
  <Words>2213</Words>
  <Application>Microsoft Office PowerPoint</Application>
  <PresentationFormat>Personnalisé</PresentationFormat>
  <Paragraphs>556</Paragraphs>
  <Slides>65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65</vt:i4>
      </vt:variant>
    </vt:vector>
  </HeadingPairs>
  <TitlesOfParts>
    <vt:vector size="77" baseType="lpstr">
      <vt:lpstr>Arial</vt:lpstr>
      <vt:lpstr>Montserrat</vt:lpstr>
      <vt:lpstr>Microsoft Uighur</vt:lpstr>
      <vt:lpstr>Carelia</vt:lpstr>
      <vt:lpstr>Wingdings</vt:lpstr>
      <vt:lpstr>IBM Plex Sans Arabic</vt:lpstr>
      <vt:lpstr>MadaniArabic-ExtraLight</vt:lpstr>
      <vt:lpstr>Montserrat Medium</vt:lpstr>
      <vt:lpstr>Dosis</vt:lpstr>
      <vt:lpstr>Montserrat Light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AMINE.BENLHAMRA</cp:lastModifiedBy>
  <cp:revision>214</cp:revision>
  <dcterms:created xsi:type="dcterms:W3CDTF">2006-08-16T00:00:00Z</dcterms:created>
  <dcterms:modified xsi:type="dcterms:W3CDTF">2025-09-20T15:45:24Z</dcterms:modified>
  <dc:identifier>DAFtlvZnwz4</dc:identifier>
</cp:coreProperties>
</file>