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7"/>
  </p:notesMasterIdLst>
  <p:sldIdLst>
    <p:sldId id="257" r:id="rId2"/>
    <p:sldId id="2134808553" r:id="rId3"/>
    <p:sldId id="2134808554" r:id="rId4"/>
    <p:sldId id="2134808552" r:id="rId5"/>
    <p:sldId id="2134805392" r:id="rId6"/>
    <p:sldId id="2134808555" r:id="rId7"/>
    <p:sldId id="2134808443" r:id="rId8"/>
    <p:sldId id="386" r:id="rId9"/>
    <p:sldId id="2134808444" r:id="rId10"/>
    <p:sldId id="2134808445" r:id="rId11"/>
    <p:sldId id="2134805396" r:id="rId12"/>
    <p:sldId id="2134808446" r:id="rId13"/>
    <p:sldId id="2134808447" r:id="rId14"/>
    <p:sldId id="2134808519" r:id="rId15"/>
    <p:sldId id="2134808520" r:id="rId16"/>
    <p:sldId id="2134808521" r:id="rId17"/>
    <p:sldId id="2134808522" r:id="rId18"/>
    <p:sldId id="2134808556" r:id="rId19"/>
    <p:sldId id="2134808459" r:id="rId20"/>
    <p:sldId id="2134808450" r:id="rId21"/>
    <p:sldId id="2134808557" r:id="rId22"/>
    <p:sldId id="2134808558" r:id="rId23"/>
    <p:sldId id="2134808559" r:id="rId24"/>
    <p:sldId id="2134808566" r:id="rId25"/>
    <p:sldId id="2134808567" r:id="rId26"/>
    <p:sldId id="2134808568" r:id="rId27"/>
    <p:sldId id="2134808490" r:id="rId28"/>
    <p:sldId id="2134808460" r:id="rId29"/>
    <p:sldId id="2134808453" r:id="rId30"/>
    <p:sldId id="2134808537" r:id="rId31"/>
    <p:sldId id="2134808538" r:id="rId32"/>
    <p:sldId id="2134808527" r:id="rId33"/>
    <p:sldId id="2134808569" r:id="rId34"/>
    <p:sldId id="2134808570" r:id="rId35"/>
    <p:sldId id="2134808571" r:id="rId36"/>
    <p:sldId id="2134808572" r:id="rId37"/>
    <p:sldId id="2134808543" r:id="rId38"/>
    <p:sldId id="2134808454" r:id="rId39"/>
    <p:sldId id="2134808542" r:id="rId40"/>
    <p:sldId id="2134808573" r:id="rId41"/>
    <p:sldId id="2134808574" r:id="rId42"/>
    <p:sldId id="2134808575" r:id="rId43"/>
    <p:sldId id="2134808560" r:id="rId44"/>
    <p:sldId id="2134808576" r:id="rId45"/>
    <p:sldId id="2134808577" r:id="rId46"/>
    <p:sldId id="2134808561" r:id="rId47"/>
    <p:sldId id="2134808578" r:id="rId48"/>
    <p:sldId id="2134808579" r:id="rId49"/>
    <p:sldId id="2134808580" r:id="rId50"/>
    <p:sldId id="2134808581" r:id="rId51"/>
    <p:sldId id="2134808582" r:id="rId52"/>
    <p:sldId id="2134808467" r:id="rId53"/>
    <p:sldId id="2134808468" r:id="rId54"/>
    <p:sldId id="2134808499" r:id="rId55"/>
    <p:sldId id="2134808474" r:id="rId56"/>
    <p:sldId id="2134808583" r:id="rId57"/>
    <p:sldId id="2134808472" r:id="rId58"/>
    <p:sldId id="2134808584" r:id="rId59"/>
    <p:sldId id="2134808518" r:id="rId60"/>
    <p:sldId id="2134808585" r:id="rId61"/>
    <p:sldId id="2134808461" r:id="rId62"/>
    <p:sldId id="2134808469" r:id="rId63"/>
    <p:sldId id="2134808503" r:id="rId64"/>
    <p:sldId id="2134808504" r:id="rId65"/>
    <p:sldId id="2147482532" r:id="rId66"/>
  </p:sldIdLst>
  <p:sldSz cx="13716000" cy="10287000"/>
  <p:notesSz cx="6858000" cy="9144000"/>
  <p:embeddedFontLst>
    <p:embeddedFont>
      <p:font typeface="Carelia" panose="020B0604020202020204" charset="0"/>
      <p:regular r:id="rId68"/>
    </p:embeddedFont>
    <p:embeddedFont>
      <p:font typeface="Dosis" pitchFamily="2" charset="0"/>
      <p:regular r:id="rId69"/>
      <p:bold r:id="rId70"/>
    </p:embeddedFont>
    <p:embeddedFont>
      <p:font typeface="IBM Plex Sans Arabic" panose="020B0604020202020204" charset="-78"/>
      <p:regular r:id="rId71"/>
    </p:embeddedFont>
    <p:embeddedFont>
      <p:font typeface="Microsoft Uighur" panose="02000000000000000000" pitchFamily="2" charset="-78"/>
      <p:regular r:id="rId72"/>
      <p:bold r:id="rId73"/>
    </p:embeddedFont>
    <p:embeddedFont>
      <p:font typeface="Montserrat" panose="00000500000000000000" pitchFamily="2" charset="0"/>
      <p:regular r:id="rId74"/>
      <p:bold r:id="rId75"/>
      <p:italic r:id="rId76"/>
      <p:boldItalic r:id="rId77"/>
    </p:embeddedFont>
    <p:embeddedFont>
      <p:font typeface="Montserrat Light" panose="00000400000000000000" pitchFamily="2" charset="0"/>
      <p:regular r:id="rId78"/>
      <p:italic r:id="rId79"/>
    </p:embeddedFont>
    <p:embeddedFont>
      <p:font typeface="Montserrat Medium" panose="00000600000000000000" pitchFamily="2" charset="0"/>
      <p:regular r:id="rId80"/>
      <p:italic r:id="rId8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0097B2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43" d="100"/>
          <a:sy n="43" d="100"/>
        </p:scale>
        <p:origin x="676" y="5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1.fntdata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7.fntdata"/><Relationship Id="rId79" Type="http://schemas.openxmlformats.org/officeDocument/2006/relationships/font" Target="fonts/font12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2.fntdata"/><Relationship Id="rId77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5.fntdata"/><Relationship Id="rId80" Type="http://schemas.openxmlformats.org/officeDocument/2006/relationships/font" Target="fonts/font13.fntdata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3.fntdata"/><Relationship Id="rId75" Type="http://schemas.openxmlformats.org/officeDocument/2006/relationships/font" Target="fonts/font8.fntdata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6.fntdata"/><Relationship Id="rId78" Type="http://schemas.openxmlformats.org/officeDocument/2006/relationships/font" Target="fonts/font11.fntdata"/><Relationship Id="rId8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9.fntdata"/><Relationship Id="rId7" Type="http://schemas.openxmlformats.org/officeDocument/2006/relationships/slide" Target="slides/slide6.xml"/><Relationship Id="rId71" Type="http://schemas.openxmlformats.org/officeDocument/2006/relationships/font" Target="fonts/font4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20/09/2025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98276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0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9.svg"/><Relationship Id="rId7" Type="http://schemas.openxmlformats.org/officeDocument/2006/relationships/image" Target="../media/image5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9.svg"/><Relationship Id="rId7" Type="http://schemas.openxmlformats.org/officeDocument/2006/relationships/image" Target="../media/image5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0.jpeg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0.jpeg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55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56.png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55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12" Type="http://schemas.openxmlformats.org/officeDocument/2006/relationships/image" Target="../media/image2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jpe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7.svg"/><Relationship Id="rId9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0.pn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9.svg"/><Relationship Id="rId7" Type="http://schemas.openxmlformats.org/officeDocument/2006/relationships/image" Target="../media/image6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43.png"/><Relationship Id="rId4" Type="http://schemas.openxmlformats.org/officeDocument/2006/relationships/image" Target="../media/image4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67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4.wdp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8.png"/><Relationship Id="rId7" Type="http://schemas.openxmlformats.org/officeDocument/2006/relationships/image" Target="../media/image3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6.png"/><Relationship Id="rId5" Type="http://schemas.openxmlformats.org/officeDocument/2006/relationships/image" Target="../media/image28.png"/><Relationship Id="rId4" Type="http://schemas.openxmlformats.org/officeDocument/2006/relationships/image" Target="../media/image9.svg"/><Relationship Id="rId9" Type="http://schemas.openxmlformats.org/officeDocument/2006/relationships/image" Target="../media/image3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2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</a:t>
            </a:r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طرح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اليوم سنتعلم كيفية استعمال الألواح بشكل صحيح: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Étoile à 5 branches 3">
            <a:extLst>
              <a:ext uri="{FF2B5EF4-FFF2-40B4-BE49-F238E27FC236}">
                <a16:creationId xmlns:a16="http://schemas.microsoft.com/office/drawing/2014/main" id="{7793FFDF-EE31-AA4E-A932-BD75EEC4D866}"/>
              </a:ext>
            </a:extLst>
          </p:cNvPr>
          <p:cNvSpPr/>
          <p:nvPr/>
        </p:nvSpPr>
        <p:spPr>
          <a:xfrm>
            <a:off x="1489838" y="8039100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D5B8E62-12CE-D2A7-01C8-B7C530BADC1C}"/>
              </a:ext>
            </a:extLst>
          </p:cNvPr>
          <p:cNvSpPr/>
          <p:nvPr/>
        </p:nvSpPr>
        <p:spPr>
          <a:xfrm>
            <a:off x="3885086" y="8343900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70FE38A-07F2-FDA6-3327-43C158F415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336228" y="4023320"/>
            <a:ext cx="2410422" cy="1640874"/>
          </a:xfrm>
          <a:prstGeom prst="round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6C40DFB-92CC-3FE9-088B-0F517F25451C}"/>
              </a:ext>
            </a:extLst>
          </p:cNvPr>
          <p:cNvSpPr txBox="1"/>
          <p:nvPr/>
        </p:nvSpPr>
        <p:spPr>
          <a:xfrm>
            <a:off x="419043" y="2175285"/>
            <a:ext cx="949372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 fontAlgn="base">
              <a:buFont typeface="Wingdings" panose="05000000000000000000" pitchFamily="2" charset="2"/>
              <a:buChar char="§"/>
            </a:pPr>
            <a:r>
              <a:rPr lang="ar-MA" sz="3200" b="1" dirty="0"/>
              <a:t>أستخرج لوحتي بهدوء عند ظهور أيقونة اللوحة؛</a:t>
            </a:r>
          </a:p>
          <a:p>
            <a:pPr algn="r" rtl="1"/>
            <a:r>
              <a:rPr lang="ar-MA" sz="3200" b="1" dirty="0"/>
              <a:t>كل واحد يكتب اسمه الشخصي على اللوحة:</a:t>
            </a:r>
            <a:endParaRPr lang="ar-MA" sz="3200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الأولى: </a:t>
            </a:r>
            <a:r>
              <a:rPr lang="ar-MA" sz="3200" dirty="0"/>
              <a:t>ارفعوا الأقلام/الطباشير؛ فكروا، واكتبوا الإجابة؛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الثانية: </a:t>
            </a:r>
            <a:r>
              <a:rPr lang="ar-MA" sz="3200" dirty="0"/>
              <a:t>ارفعوا الألواح كلكم دفعة واحدة؛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الثالثة: </a:t>
            </a:r>
            <a:r>
              <a:rPr lang="ar-MA" sz="3200" dirty="0"/>
              <a:t>الذين سأشير إليهم، اخفضوا الألواح فإن إجابتكم صحيحة؛</a:t>
            </a:r>
            <a:endParaRPr lang="ar-MA" sz="3200" b="1" dirty="0"/>
          </a:p>
          <a:p>
            <a:pPr algn="r" rtl="1"/>
            <a:r>
              <a:rPr lang="ar-MA" sz="3200" dirty="0"/>
              <a:t> </a:t>
            </a:r>
          </a:p>
          <a:p>
            <a:pPr algn="r" rtl="1" fontAlgn="base"/>
            <a:r>
              <a:rPr lang="ar-MA" sz="3200" dirty="0"/>
              <a:t>	بالنسبة للذين ما زالت ألواحهم مرفوعة، فإن إجابتهم خاطئة؛ </a:t>
            </a:r>
          </a:p>
          <a:p>
            <a:pPr algn="r" rtl="1" fontAlgn="base"/>
            <a:r>
              <a:rPr lang="ar-MA" sz="3200" dirty="0"/>
              <a:t>	انتبهوا جيداً لعملية التصحيح للحصول على إجابة صحيحة في المرة القادمة؛</a:t>
            </a:r>
          </a:p>
          <a:p>
            <a:pPr marL="457200" indent="-457200" algn="r" rtl="1">
              <a:buFont typeface="Wingdings" panose="05000000000000000000" pitchFamily="2" charset="2"/>
              <a:buChar char="§"/>
            </a:pPr>
            <a:r>
              <a:rPr lang="ar-MA" sz="3200" dirty="0"/>
              <a:t> </a:t>
            </a:r>
            <a:r>
              <a:rPr lang="ar-MA" sz="3200" b="1" dirty="0"/>
              <a:t>أمسح لوحتي عند الانتهاء من توظيفها، وأضعها في مكانها.</a:t>
            </a:r>
          </a:p>
        </p:txBody>
      </p:sp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جدول الطرح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7BBF978-CF47-7B33-6F2E-1C7B07D976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 سنتعرف اليوم على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جدول الطرح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3AC634C-D2AA-F159-2AF2-E53703F211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935D105-7D08-9E01-C905-474EAFDD4E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0882" y="3415811"/>
            <a:ext cx="3047307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سنتدرب على كيفية قراءة جدول الطرح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أثناء النمذجة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بمختلف الاتجاهات الممكنة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0DCC855-A0DA-91D5-ADAF-A8C877CFC6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664" y="3128430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9192451" y="4500319"/>
            <a:ext cx="3062746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جدول الطرح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5" name="Image 4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50139430-7A10-1B62-6EF8-AF723C0E36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16" y="3181589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5508194-9245-2011-052E-AC18C52049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34798" y="3358900"/>
            <a:ext cx="3047307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الفرق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114800" y="4838700"/>
            <a:ext cx="5410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10</a:t>
            </a:r>
            <a:r>
              <a:rPr lang="fr-FR" sz="11500" dirty="0">
                <a:solidFill>
                  <a:schemeClr val="bg1"/>
                </a:solidFill>
              </a:rPr>
              <a:t> - </a:t>
            </a:r>
            <a:r>
              <a:rPr lang="ar-M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= 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779914" cy="4458466"/>
          </a:xfrm>
          <a:prstGeom prst="roundRect">
            <a:avLst/>
          </a:prstGeom>
        </p:spPr>
      </p:pic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3CFA33E-AAE7-0A4C-AE92-A5556AFAE385}"/>
              </a:ext>
            </a:extLst>
          </p:cNvPr>
          <p:cNvSpPr txBox="1"/>
          <p:nvPr/>
        </p:nvSpPr>
        <p:spPr>
          <a:xfrm>
            <a:off x="4192886" y="4838700"/>
            <a:ext cx="594171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10</a:t>
            </a:r>
            <a:r>
              <a:rPr lang="fr-FR" sz="11500" dirty="0">
                <a:solidFill>
                  <a:schemeClr val="bg1"/>
                </a:solidFill>
              </a:rPr>
              <a:t> - </a:t>
            </a:r>
            <a:r>
              <a:rPr lang="ar-M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= </a:t>
            </a:r>
            <a:r>
              <a:rPr lang="ar-MA" sz="11500" dirty="0">
                <a:solidFill>
                  <a:schemeClr val="bg1"/>
                </a:solidFill>
              </a:rPr>
              <a:t>3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القرق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4398A86-44F9-05BE-85AB-423D7495129D}"/>
              </a:ext>
            </a:extLst>
          </p:cNvPr>
          <p:cNvSpPr txBox="1"/>
          <p:nvPr/>
        </p:nvSpPr>
        <p:spPr>
          <a:xfrm>
            <a:off x="4495800" y="4838700"/>
            <a:ext cx="5181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 – 4 =.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343400" y="4838700"/>
            <a:ext cx="5181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8-4=4</a:t>
            </a:r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A082D-4577-E63D-992A-5AFA987AF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3F2456-12A6-0ED1-288C-A70301E35C3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0E9FF41-67F6-8A5D-9BA5-0C0EDEEC635F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CF60F41-158D-5B95-8F97-A696F8F1E1D9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F505935-A91A-DA0B-B36B-D7F59D28DE4D}"/>
              </a:ext>
            </a:extLst>
          </p:cNvPr>
          <p:cNvSpPr txBox="1"/>
          <p:nvPr/>
        </p:nvSpPr>
        <p:spPr>
          <a:xfrm>
            <a:off x="1205132" y="997522"/>
            <a:ext cx="1130573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 في قراءة جدول الطرح. خذوا جداولكم. من يمر إلى السبورة؟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الأستاذ 3 تلاميذ كل واحد يقرأ 3 أسطر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C154F7F-9FEC-AEA5-6A2C-C1FB6CD3A22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61AFB33-09EC-5A29-6565-CCCF084FE5B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11DA1A33-9D3D-0C8F-A9F9-2E7AE6D2B45C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0189780-DFD6-F9AC-5801-A39AC499BA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4801" y="2552611"/>
            <a:ext cx="6019800" cy="723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1421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نت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 999 999 باستعمال النقود.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النشاط.</a:t>
            </a: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60F67AD-0950-FEF2-5B1C-D0A417E6FF5A}"/>
              </a:ext>
            </a:extLst>
          </p:cNvPr>
          <p:cNvGrpSpPr/>
          <p:nvPr/>
        </p:nvGrpSpPr>
        <p:grpSpPr>
          <a:xfrm>
            <a:off x="1241896" y="3508716"/>
            <a:ext cx="6552918" cy="6056711"/>
            <a:chOff x="5499212" y="3272011"/>
            <a:chExt cx="6552918" cy="6056711"/>
          </a:xfrm>
        </p:grpSpPr>
        <p:pic>
          <p:nvPicPr>
            <p:cNvPr id="9" name="Image 8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9133FEDE-44AB-9300-24B9-F4BD388059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E9C864BF-CF5F-1646-56D4-5714187422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917" b="93904" l="5625" r="90781">
                          <a14:foregroundMark x1="24844" y1="19695" x2="17578" y2="19695"/>
                          <a14:foregroundMark x1="44844" y1="6917" x2="38125" y2="7386"/>
                          <a14:foregroundMark x1="21328" y1="42556" x2="18828" y2="45955"/>
                          <a14:foregroundMark x1="9609" y1="33998" x2="9375" y2="52403"/>
                          <a14:foregroundMark x1="9375" y1="52403" x2="8672" y2="55451"/>
                          <a14:foregroundMark x1="6406" y1="48769" x2="5781" y2="61547"/>
                          <a14:foregroundMark x1="26719" y1="86401" x2="21016" y2="88746"/>
                          <a14:foregroundMark x1="40391" y1="80657" x2="51172" y2="81125"/>
                          <a14:foregroundMark x1="34063" y1="89683" x2="49688" y2="67409"/>
                          <a14:foregroundMark x1="49688" y1="67409" x2="37266" y2="62837"/>
                          <a14:foregroundMark x1="37266" y1="62837" x2="29453" y2="64713"/>
                          <a14:foregroundMark x1="29453" y1="64713" x2="29297" y2="64947"/>
                          <a14:foregroundMark x1="33438" y1="70692" x2="42578" y2="89566"/>
                          <a14:foregroundMark x1="42578" y1="89566" x2="54063" y2="91325"/>
                          <a14:foregroundMark x1="54063" y1="91325" x2="55000" y2="86401"/>
                          <a14:foregroundMark x1="51484" y1="94021" x2="37500" y2="92966"/>
                          <a14:foregroundMark x1="90781" y1="32122" x2="90781" y2="363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99212" y="4961817"/>
              <a:ext cx="6552918" cy="4366905"/>
            </a:xfrm>
            <a:prstGeom prst="rect">
              <a:avLst/>
            </a:prstGeom>
          </p:spPr>
        </p:pic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92BB0729-9264-582D-3990-9EC4657C55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5FF8316-AE1F-E318-5115-E90C08474350}"/>
              </a:ext>
            </a:extLst>
          </p:cNvPr>
          <p:cNvSpPr txBox="1"/>
          <p:nvPr/>
        </p:nvSpPr>
        <p:spPr>
          <a:xfrm>
            <a:off x="9111820" y="4435090"/>
            <a:ext cx="283300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سأوزع على كل مجموعة عددا من النقود، قوموا بعدِّها أولا.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709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بالنقود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3600" dirty="0">
                <a:solidFill>
                  <a:schemeClr val="tx1"/>
                </a:solidFill>
              </a:rPr>
              <a:t>709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stCxn id="3" idx="2"/>
            <a:endCxn id="5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5127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2667000" y="3543300"/>
            <a:ext cx="80772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6019800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3600" dirty="0">
                <a:solidFill>
                  <a:schemeClr val="tx1"/>
                </a:solidFill>
              </a:rPr>
              <a:t>709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6705600" y="6743700"/>
            <a:ext cx="4754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CCFA35-2F71-3A0B-51CB-8ECCFD2FEB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22" name="Image 2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0EEF306B-9A90-33F6-7D69-A0AAF3DA1A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5202721"/>
            <a:ext cx="691822" cy="1425101"/>
          </a:xfrm>
          <a:prstGeom prst="rect">
            <a:avLst/>
          </a:prstGeom>
        </p:spPr>
      </p:pic>
      <p:pic>
        <p:nvPicPr>
          <p:cNvPr id="24" name="Image 23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31EFE0CC-245F-366D-D70C-B2DA38D4AD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422" y="5199257"/>
            <a:ext cx="691822" cy="1425101"/>
          </a:xfrm>
          <a:prstGeom prst="rect">
            <a:avLst/>
          </a:prstGeom>
        </p:spPr>
      </p:pic>
      <p:pic>
        <p:nvPicPr>
          <p:cNvPr id="25" name="Image 24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41B966E0-DC49-E062-41C7-501F1E7724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818" y="3811297"/>
            <a:ext cx="691822" cy="1425101"/>
          </a:xfrm>
          <a:prstGeom prst="rect">
            <a:avLst/>
          </a:prstGeom>
        </p:spPr>
      </p:pic>
      <p:pic>
        <p:nvPicPr>
          <p:cNvPr id="34" name="Image 33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91CE879-2790-E3CD-67E5-6681430B65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969" y="5143500"/>
            <a:ext cx="679221" cy="1391763"/>
          </a:xfrm>
          <a:prstGeom prst="rect">
            <a:avLst/>
          </a:prstGeom>
        </p:spPr>
      </p:pic>
      <p:pic>
        <p:nvPicPr>
          <p:cNvPr id="37" name="Image 36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DC78441-C180-A2D9-209B-678BDD6163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596" y="3848100"/>
            <a:ext cx="691822" cy="1425101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33E99722-4EE8-B47E-FE25-63ACD98EEF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5202721"/>
            <a:ext cx="691822" cy="1425101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511530FC-DD93-EA0C-EC3A-9BEB9CE1CF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418" y="3811297"/>
            <a:ext cx="691822" cy="1425101"/>
          </a:xfrm>
          <a:prstGeom prst="rect">
            <a:avLst/>
          </a:prstGeom>
        </p:spPr>
      </p:pic>
      <p:pic>
        <p:nvPicPr>
          <p:cNvPr id="42" name="Image 4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66A8AC5-B8F7-33C5-5EF5-0DBF77B0C6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548" y="5157304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045D1490-8E21-EC11-590C-DF3D7FD559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1853" y="5143499"/>
            <a:ext cx="679221" cy="1391763"/>
          </a:xfrm>
          <a:prstGeom prst="rect">
            <a:avLst/>
          </a:prstGeom>
        </p:spPr>
      </p:pic>
      <p:pic>
        <p:nvPicPr>
          <p:cNvPr id="2" name="Image 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6A902B5B-B234-E58B-A727-7294695E40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578" y="4709050"/>
            <a:ext cx="691822" cy="1425101"/>
          </a:xfrm>
          <a:prstGeom prst="rect">
            <a:avLst/>
          </a:prstGeom>
        </p:spPr>
      </p:pic>
      <p:pic>
        <p:nvPicPr>
          <p:cNvPr id="6" name="Image 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4953931-6DD9-D6C0-9356-FCB8541689B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432" y="5157303"/>
            <a:ext cx="679221" cy="1391763"/>
          </a:xfrm>
          <a:prstGeom prst="rect">
            <a:avLst/>
          </a:prstGeom>
        </p:spPr>
      </p:pic>
      <p:pic>
        <p:nvPicPr>
          <p:cNvPr id="7" name="Image 6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472D6B3F-B42A-3BFC-2FC5-E0E42E5397D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969" y="3751736"/>
            <a:ext cx="679221" cy="1391763"/>
          </a:xfrm>
          <a:prstGeom prst="rect">
            <a:avLst/>
          </a:prstGeom>
        </p:spPr>
      </p:pic>
      <p:pic>
        <p:nvPicPr>
          <p:cNvPr id="9" name="Image 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3750922-DBCF-E490-52CC-A1253C701C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548" y="3765540"/>
            <a:ext cx="679221" cy="1391763"/>
          </a:xfrm>
          <a:prstGeom prst="rect">
            <a:avLst/>
          </a:prstGeom>
        </p:spPr>
      </p:pic>
      <p:pic>
        <p:nvPicPr>
          <p:cNvPr id="10" name="Image 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6851305A-78FA-E631-A57E-8529326AF3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1853" y="3751735"/>
            <a:ext cx="679221" cy="1391763"/>
          </a:xfrm>
          <a:prstGeom prst="rect">
            <a:avLst/>
          </a:prstGeom>
        </p:spPr>
      </p:pic>
      <p:pic>
        <p:nvPicPr>
          <p:cNvPr id="11" name="Image 10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523437E1-53CB-A774-4F8C-76FF1ADCE2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432" y="3765539"/>
            <a:ext cx="679221" cy="1391763"/>
          </a:xfrm>
          <a:prstGeom prst="rect">
            <a:avLst/>
          </a:prstGeom>
        </p:spPr>
      </p:pic>
      <p:pic>
        <p:nvPicPr>
          <p:cNvPr id="12" name="Image 1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D531AA37-B894-C67C-453B-7B778214FE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049" y="4447616"/>
            <a:ext cx="679221" cy="139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1423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21" name="Image 2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DC2264DA-4F4E-408F-39E6-DFBB965A7E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978" y="5146078"/>
            <a:ext cx="691822" cy="1425101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C8431E3-D083-5515-662A-0164DF6487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129" y="5165113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17FA07B-B37C-16EC-6A91-20F142ED85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391" y="5179755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F63ACF3-D74F-83E5-66FB-457FCAE1AE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100" y="3751190"/>
            <a:ext cx="676747" cy="1439388"/>
          </a:xfrm>
          <a:prstGeom prst="rect">
            <a:avLst/>
          </a:prstGeom>
        </p:spPr>
      </p:pic>
      <p:pic>
        <p:nvPicPr>
          <p:cNvPr id="36" name="Image 3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9C9B7F4B-A60A-D868-2DAB-1409653018B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255" y="5330922"/>
            <a:ext cx="679221" cy="1391763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2B52B377-26D0-142E-97CE-26E5EC44D19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256" y="3900365"/>
            <a:ext cx="679221" cy="1391763"/>
          </a:xfrm>
          <a:prstGeom prst="rect">
            <a:avLst/>
          </a:prstGeom>
        </p:spPr>
      </p:pic>
      <p:pic>
        <p:nvPicPr>
          <p:cNvPr id="39" name="Image 3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53159B0-DC1E-98ED-5D1F-A6B0E70D77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5892" y="5303219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51CCC90D-F29A-E192-CACD-D97EDCAFFB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791" y="3862738"/>
            <a:ext cx="679221" cy="1391763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FD5C466-77BE-78F7-90E7-D49698B92A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670" y="5172434"/>
            <a:ext cx="676747" cy="1439388"/>
          </a:xfrm>
          <a:prstGeom prst="rect">
            <a:avLst/>
          </a:prstGeom>
        </p:spPr>
      </p:pic>
      <p:pic>
        <p:nvPicPr>
          <p:cNvPr id="45" name="Image 4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3F9E3C9E-7F1B-F94A-8164-92DD415A3B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983" y="3747510"/>
            <a:ext cx="676747" cy="1439388"/>
          </a:xfrm>
          <a:prstGeom prst="rect">
            <a:avLst/>
          </a:prstGeom>
        </p:spPr>
      </p:pic>
      <p:pic>
        <p:nvPicPr>
          <p:cNvPr id="9" name="Image 8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1D24FC74-A6B8-1FA9-16DB-265EC870DB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004" y="5135469"/>
            <a:ext cx="674698" cy="1406051"/>
          </a:xfrm>
          <a:prstGeom prst="rect">
            <a:avLst/>
          </a:prstGeom>
        </p:spPr>
      </p:pic>
      <p:pic>
        <p:nvPicPr>
          <p:cNvPr id="2" name="Image 1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55BABC52-DCED-5091-7AEB-3EC2F9195B2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108" y="3682894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235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34024-81DB-E428-E78C-9D5E9D4B9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51B7781-A702-729A-19BF-9D8B42F0BF9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8C2906-DD88-C75E-F1B0-14E4150B13FB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629B68D-B8C0-49CA-96A3-54E87D000F29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8F6D8B9-6E73-AA74-57B0-DDD1E18B7089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0AA5123-A5C2-657D-D609-0B48E1D667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CB8A569-6670-C007-91D1-06B03C7A79D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17C502-D96C-1402-E718-678F12610A98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377EE4C-DF60-FF27-4F14-6405F79472F2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2154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1C6E753D-8F41-00DA-C913-AAC25ADF5A77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009BEB6-E297-F5BA-A855-514DDA0C59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2" name="Image 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F6E24031-18BA-0CFF-BB22-1C99AA6CED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978" y="5146078"/>
            <a:ext cx="691822" cy="1425101"/>
          </a:xfrm>
          <a:prstGeom prst="rect">
            <a:avLst/>
          </a:prstGeom>
        </p:spPr>
      </p:pic>
      <p:pic>
        <p:nvPicPr>
          <p:cNvPr id="6" name="Image 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B0AA2D01-288B-43C2-4343-0F7F847502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129" y="5165113"/>
            <a:ext cx="676747" cy="1439388"/>
          </a:xfrm>
          <a:prstGeom prst="rect">
            <a:avLst/>
          </a:prstGeom>
        </p:spPr>
      </p:pic>
      <p:pic>
        <p:nvPicPr>
          <p:cNvPr id="10" name="Image 9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4D859DC9-8B85-DD42-332A-047CE6758FE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391" y="5179755"/>
            <a:ext cx="676747" cy="1439388"/>
          </a:xfrm>
          <a:prstGeom prst="rect">
            <a:avLst/>
          </a:prstGeom>
        </p:spPr>
      </p:pic>
      <p:pic>
        <p:nvPicPr>
          <p:cNvPr id="11" name="Image 1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5A931FB3-AF65-3711-7111-6F83059683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100" y="3751190"/>
            <a:ext cx="676747" cy="1439388"/>
          </a:xfrm>
          <a:prstGeom prst="rect">
            <a:avLst/>
          </a:prstGeom>
        </p:spPr>
      </p:pic>
      <p:pic>
        <p:nvPicPr>
          <p:cNvPr id="12" name="Image 1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F2D4445-E3C1-0319-C9AA-A322D880F1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255" y="5330922"/>
            <a:ext cx="679221" cy="1391763"/>
          </a:xfrm>
          <a:prstGeom prst="rect">
            <a:avLst/>
          </a:prstGeom>
        </p:spPr>
      </p:pic>
      <p:pic>
        <p:nvPicPr>
          <p:cNvPr id="14" name="Image 13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96F2904E-6C2F-64AE-47DC-C614DCC0B76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256" y="3900365"/>
            <a:ext cx="679221" cy="1391763"/>
          </a:xfrm>
          <a:prstGeom prst="rect">
            <a:avLst/>
          </a:prstGeom>
        </p:spPr>
      </p:pic>
      <p:pic>
        <p:nvPicPr>
          <p:cNvPr id="16" name="Image 1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8608A57F-3282-B52B-48FF-CF86A28D64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5892" y="5303219"/>
            <a:ext cx="679221" cy="1391763"/>
          </a:xfrm>
          <a:prstGeom prst="rect">
            <a:avLst/>
          </a:prstGeom>
        </p:spPr>
      </p:pic>
      <p:pic>
        <p:nvPicPr>
          <p:cNvPr id="17" name="Image 16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8E296D38-011E-87F6-5DF8-E3DF9FBE911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791" y="3862738"/>
            <a:ext cx="679221" cy="1391763"/>
          </a:xfrm>
          <a:prstGeom prst="rect">
            <a:avLst/>
          </a:prstGeom>
        </p:spPr>
      </p:pic>
      <p:pic>
        <p:nvPicPr>
          <p:cNvPr id="18" name="Image 17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E116EEAE-6CAA-1AC6-5CC1-93FFD17389F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670" y="5172434"/>
            <a:ext cx="676747" cy="1439388"/>
          </a:xfrm>
          <a:prstGeom prst="rect">
            <a:avLst/>
          </a:prstGeom>
        </p:spPr>
      </p:pic>
      <p:pic>
        <p:nvPicPr>
          <p:cNvPr id="19" name="Image 18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B8EF5F53-88FF-4DD4-FB3A-848EA4DAAE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983" y="3747510"/>
            <a:ext cx="676747" cy="1439388"/>
          </a:xfrm>
          <a:prstGeom prst="rect">
            <a:avLst/>
          </a:prstGeom>
        </p:spPr>
      </p:pic>
      <p:pic>
        <p:nvPicPr>
          <p:cNvPr id="20" name="Image 19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EA5FB489-C8FC-2BC4-4DEA-E173B582CF4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004" y="5135469"/>
            <a:ext cx="674698" cy="1406051"/>
          </a:xfrm>
          <a:prstGeom prst="rect">
            <a:avLst/>
          </a:prstGeom>
        </p:spPr>
      </p:pic>
      <p:pic>
        <p:nvPicPr>
          <p:cNvPr id="22" name="Image 21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16FE737B-787A-D231-5902-991CE9ACF0B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108" y="3682894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8612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ACFD7-4C1E-216F-14AD-7588A09AA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0615F3D-9F2E-FB29-75AD-EF4EDD7725C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651028-380D-53C6-870A-3B24CDB0DE98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D9F1E0C-DFAF-6555-73E7-38B71B77BD30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7B2B78B-1A08-B1F9-2A91-9714660E8B2A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BA753C5-AC3A-0292-809B-95F7D6E5030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535D4E2-5BAD-A12C-5CDE-E2F5962F405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822F199-FCA9-4520-21EF-2A34ED98DFF8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B563B-DAEF-3022-AFAC-9FC30AC2145B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EEF76D3-6AA5-D441-4E1C-105171C594BD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77C2184-5C0E-AC87-E26E-33B1452C1D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52" name="Image 5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B7FE5C4-E119-9E9C-AE1A-26446717D3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783" y="4500542"/>
            <a:ext cx="679221" cy="1391763"/>
          </a:xfrm>
          <a:prstGeom prst="rect">
            <a:avLst/>
          </a:prstGeom>
        </p:spPr>
      </p:pic>
      <p:pic>
        <p:nvPicPr>
          <p:cNvPr id="6" name="Image 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00609321-757D-D61A-6E30-DAC3C2242F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416" y="5136374"/>
            <a:ext cx="674698" cy="1406051"/>
          </a:xfrm>
          <a:prstGeom prst="rect">
            <a:avLst/>
          </a:prstGeom>
        </p:spPr>
      </p:pic>
      <p:pic>
        <p:nvPicPr>
          <p:cNvPr id="7" name="Image 6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06754B2A-3A9B-3040-133F-1245E1FD827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678" y="3698197"/>
            <a:ext cx="674698" cy="1406051"/>
          </a:xfrm>
          <a:prstGeom prst="rect">
            <a:avLst/>
          </a:prstGeom>
        </p:spPr>
      </p:pic>
      <p:pic>
        <p:nvPicPr>
          <p:cNvPr id="11" name="Image 1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414F5186-A9F1-7089-D71C-749F0BB776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978" y="5179755"/>
            <a:ext cx="691822" cy="1425101"/>
          </a:xfrm>
          <a:prstGeom prst="rect">
            <a:avLst/>
          </a:prstGeom>
        </p:spPr>
      </p:pic>
      <p:pic>
        <p:nvPicPr>
          <p:cNvPr id="12" name="Image 1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884BCFE4-9256-449C-F0D5-600CF9E3BB9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509" y="3848100"/>
            <a:ext cx="691822" cy="1425101"/>
          </a:xfrm>
          <a:prstGeom prst="rect">
            <a:avLst/>
          </a:prstGeom>
        </p:spPr>
      </p:pic>
      <p:pic>
        <p:nvPicPr>
          <p:cNvPr id="14" name="Image 13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E1EB3ABC-B434-F9ED-554B-B9EBE3E6C5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157" y="5136374"/>
            <a:ext cx="674698" cy="1406051"/>
          </a:xfrm>
          <a:prstGeom prst="rect">
            <a:avLst/>
          </a:prstGeom>
        </p:spPr>
      </p:pic>
      <p:pic>
        <p:nvPicPr>
          <p:cNvPr id="16" name="Image 1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91D248F6-4B37-0D90-A524-5FE42E3453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419" y="3698197"/>
            <a:ext cx="674698" cy="1406051"/>
          </a:xfrm>
          <a:prstGeom prst="rect">
            <a:avLst/>
          </a:prstGeom>
        </p:spPr>
      </p:pic>
      <p:pic>
        <p:nvPicPr>
          <p:cNvPr id="17" name="Image 16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A4DDE2E0-7E7A-BC7B-E35C-01C63720E9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240" y="5179755"/>
            <a:ext cx="691822" cy="1425101"/>
          </a:xfrm>
          <a:prstGeom prst="rect">
            <a:avLst/>
          </a:prstGeom>
        </p:spPr>
      </p:pic>
      <p:pic>
        <p:nvPicPr>
          <p:cNvPr id="18" name="Image 1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E9DFC65-4DB5-FC5E-2AF8-B6327F30669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771" y="3848100"/>
            <a:ext cx="691822" cy="1425101"/>
          </a:xfrm>
          <a:prstGeom prst="rect">
            <a:avLst/>
          </a:prstGeom>
        </p:spPr>
      </p:pic>
      <p:pic>
        <p:nvPicPr>
          <p:cNvPr id="19" name="Image 1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C4F41304-ECCD-762B-8D03-7B8A9BBA5F0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8069" y="5183683"/>
            <a:ext cx="691822" cy="1425101"/>
          </a:xfrm>
          <a:prstGeom prst="rect">
            <a:avLst/>
          </a:prstGeom>
        </p:spPr>
      </p:pic>
      <p:pic>
        <p:nvPicPr>
          <p:cNvPr id="20" name="Image 1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01B8EA1B-17D3-46F6-6CE1-5006FA45348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5600" y="3852028"/>
            <a:ext cx="691822" cy="142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91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F6415-3367-245E-0FF5-B29DC21E3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E2AB807-02CC-8E49-D0BD-616322F6C4A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3FBE37-B2AE-D111-F595-FDCB82A08C94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C00B077-4C24-A3AA-A69D-B42D20139F18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F5F0F39-4838-70E5-0967-DBB5B5F62EE6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12CF595-FD96-46A9-7F30-745D29172C3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7D1CE7A-3706-5E4B-CA66-EB8E3ED0868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1CDE85-9369-D0BF-5F49-BED18BECB391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6F68442-2CA8-8F58-CC4E-5A18095E68F3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D013413-579D-0BC2-11B4-0662D9B4E94D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B5DBDE2-187F-9A62-0B00-FB4B685F02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E2B0A99-A380-A8C5-7787-052B227F342B}"/>
              </a:ext>
            </a:extLst>
          </p:cNvPr>
          <p:cNvSpPr/>
          <p:nvPr/>
        </p:nvSpPr>
        <p:spPr>
          <a:xfrm>
            <a:off x="5912526" y="789574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4601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Image 1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24A0FCC8-2008-0635-4F75-A162CF306F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783" y="4500542"/>
            <a:ext cx="679221" cy="1391763"/>
          </a:xfrm>
          <a:prstGeom prst="rect">
            <a:avLst/>
          </a:prstGeom>
        </p:spPr>
      </p:pic>
      <p:pic>
        <p:nvPicPr>
          <p:cNvPr id="17" name="Image 16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5E9FF2BD-A8BB-9989-FF20-954FE69669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416" y="5136374"/>
            <a:ext cx="674698" cy="1406051"/>
          </a:xfrm>
          <a:prstGeom prst="rect">
            <a:avLst/>
          </a:prstGeom>
        </p:spPr>
      </p:pic>
      <p:pic>
        <p:nvPicPr>
          <p:cNvPr id="18" name="Image 17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9734DA2A-860E-CCBC-CF97-CF40FABE0D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678" y="3698197"/>
            <a:ext cx="674698" cy="1406051"/>
          </a:xfrm>
          <a:prstGeom prst="rect">
            <a:avLst/>
          </a:prstGeom>
        </p:spPr>
      </p:pic>
      <p:pic>
        <p:nvPicPr>
          <p:cNvPr id="19" name="Image 1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D65B5168-7ED8-F769-1B25-B3046B01173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978" y="5179755"/>
            <a:ext cx="691822" cy="1425101"/>
          </a:xfrm>
          <a:prstGeom prst="rect">
            <a:avLst/>
          </a:prstGeom>
        </p:spPr>
      </p:pic>
      <p:pic>
        <p:nvPicPr>
          <p:cNvPr id="20" name="Image 1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785F784A-57BF-8E29-7435-6FCFF69FEB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509" y="3848100"/>
            <a:ext cx="691822" cy="1425101"/>
          </a:xfrm>
          <a:prstGeom prst="rect">
            <a:avLst/>
          </a:prstGeom>
        </p:spPr>
      </p:pic>
      <p:pic>
        <p:nvPicPr>
          <p:cNvPr id="21" name="Image 20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0461C0B6-E1C1-FEFA-39C2-302C7878F14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157" y="5136374"/>
            <a:ext cx="674698" cy="1406051"/>
          </a:xfrm>
          <a:prstGeom prst="rect">
            <a:avLst/>
          </a:prstGeom>
        </p:spPr>
      </p:pic>
      <p:pic>
        <p:nvPicPr>
          <p:cNvPr id="22" name="Image 21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9420EB46-838B-B6B7-6E62-803E200BB0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419" y="3698197"/>
            <a:ext cx="674698" cy="1406051"/>
          </a:xfrm>
          <a:prstGeom prst="rect">
            <a:avLst/>
          </a:prstGeom>
        </p:spPr>
      </p:pic>
      <p:pic>
        <p:nvPicPr>
          <p:cNvPr id="24" name="Image 23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E523C370-95A1-3AA4-D60C-8C3F51C093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240" y="5179755"/>
            <a:ext cx="691822" cy="1425101"/>
          </a:xfrm>
          <a:prstGeom prst="rect">
            <a:avLst/>
          </a:prstGeom>
        </p:spPr>
      </p:pic>
      <p:pic>
        <p:nvPicPr>
          <p:cNvPr id="25" name="Image 24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2726FCAC-9563-E1CE-E936-3F68FCD588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771" y="3848100"/>
            <a:ext cx="691822" cy="1425101"/>
          </a:xfrm>
          <a:prstGeom prst="rect">
            <a:avLst/>
          </a:prstGeom>
        </p:spPr>
      </p:pic>
      <p:pic>
        <p:nvPicPr>
          <p:cNvPr id="26" name="Image 25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06948DE1-7960-ECE3-6EEA-B6C9FD17AA0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8069" y="5183683"/>
            <a:ext cx="691822" cy="1425101"/>
          </a:xfrm>
          <a:prstGeom prst="rect">
            <a:avLst/>
          </a:prstGeom>
        </p:spPr>
      </p:pic>
      <p:pic>
        <p:nvPicPr>
          <p:cNvPr id="28" name="Image 2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0042E19-7823-C675-1D78-F1721CA8E6A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5600" y="3852028"/>
            <a:ext cx="691822" cy="142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4480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48D33-EB11-E8CE-90D4-7544AFF17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958EC1-7C4E-18DE-0F32-B300B11C6253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52D5DD8-F9C6-5DAB-A959-62FE05CE6DB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75854" y="21363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997DB4D-B8E4-E529-6428-15F6D19F2539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3D40C81-400D-ADBD-F303-024CBE32BD90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ستشتغلون الآن في ثنائيات. يقترح أحدكم على زميله عددا ليمثله بالنقود. ثم يتم تبادل الأدوار.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اشتغلوا في هدوء، سأمر بين الصفوف لأراقب ماذا تفعلون.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525A66F-C3B2-72F9-22EE-C1F85A7A75F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2A99841-4DBD-5D07-EFDD-29F002E7700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4BB7F378-1981-265F-8A33-8D85A54C65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966998"/>
            <a:ext cx="1148959" cy="72012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8BA90D7-A3FD-4A51-7E7C-A6D35B3CB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49700" y="3513344"/>
            <a:ext cx="7816598" cy="489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2446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 بمبادلة باستخدام الخشيبات والحزم 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34548F9-5789-114A-9ED0-BE28416C91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27" b="93064" l="11842" r="87500">
                        <a14:foregroundMark x1="84868" y1="49133" x2="84868" y2="49133"/>
                        <a14:foregroundMark x1="84868" y1="49133" x2="82895" y2="70520"/>
                        <a14:foregroundMark x1="82895" y1="70520" x2="62500" y2="87861"/>
                        <a14:foregroundMark x1="62500" y1="87861" x2="42105" y2="93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3" r="302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طرح بمبادلة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الخشيبات والحزم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لعمر 3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 8حزم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يطلب منه عدها والتصريح بالعدد بصوت مرتفع.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208" y="4378271"/>
            <a:ext cx="7568555" cy="504570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7F0AEFF-50D6-7539-B752-5791EDA097EC}"/>
              </a:ext>
            </a:extLst>
          </p:cNvPr>
          <p:cNvSpPr txBox="1"/>
          <p:nvPr/>
        </p:nvSpPr>
        <p:spPr>
          <a:xfrm>
            <a:off x="10895545" y="4555371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عمر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53AEBFF4-1489-4755-42CB-095FE0AD78C1}"/>
              </a:ext>
            </a:extLst>
          </p:cNvPr>
          <p:cNvCxnSpPr>
            <a:cxnSpLocks/>
          </p:cNvCxnSpPr>
          <p:nvPr/>
        </p:nvCxnSpPr>
        <p:spPr>
          <a:xfrm flipH="1">
            <a:off x="10134600" y="5054183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1143000" y="863026"/>
            <a:ext cx="11296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من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عمر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عطي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لمريم 37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مما يملكه.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عليكم أن تخمنوا  كم خشيبة أصبحت لدى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عمر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F7E5BE13-B9E2-8135-D41B-395F929FC67A}"/>
              </a:ext>
            </a:extLst>
          </p:cNvPr>
          <p:cNvCxnSpPr>
            <a:cxnSpLocks/>
          </p:cNvCxnSpPr>
          <p:nvPr/>
        </p:nvCxnSpPr>
        <p:spPr>
          <a:xfrm>
            <a:off x="2087777" y="5579597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B4A3D4C1-7D42-5620-8AF8-53DC9D777629}"/>
              </a:ext>
            </a:extLst>
          </p:cNvPr>
          <p:cNvSpPr txBox="1"/>
          <p:nvPr/>
        </p:nvSpPr>
        <p:spPr>
          <a:xfrm>
            <a:off x="10895545" y="4555371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عمر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A86211B-7B17-AAED-636F-07C772E8CAFF}"/>
              </a:ext>
            </a:extLst>
          </p:cNvPr>
          <p:cNvCxnSpPr>
            <a:cxnSpLocks/>
          </p:cNvCxnSpPr>
          <p:nvPr/>
        </p:nvCxnSpPr>
        <p:spPr>
          <a:xfrm flipH="1">
            <a:off x="10134600" y="5054183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0860CF2E-40A5-CC7B-87BC-95A00E62346D}"/>
              </a:ext>
            </a:extLst>
          </p:cNvPr>
          <p:cNvSpPr txBox="1"/>
          <p:nvPr/>
        </p:nvSpPr>
        <p:spPr>
          <a:xfrm>
            <a:off x="804645" y="5054183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مريم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208" y="4378271"/>
            <a:ext cx="7568555" cy="504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طرح بمبادلة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باستخدام 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الحزم.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507992" y="3606459"/>
            <a:ext cx="6552918" cy="6125049"/>
            <a:chOff x="5518324" y="2984386"/>
            <a:chExt cx="6552918" cy="6125049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الطرح بمبادلة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باستعمال الخشيبات والحزم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712A5-57E7-7ACF-8D41-689CC2A9F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1D61B1-D458-E658-49D2-083D9874DD4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FD4704B-19E6-25E8-CE0F-0BA77D0AE69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B8318F-47B5-7B19-B9DF-BA46234A978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DDD3A6-7B28-C00F-F239-666638C2C2A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93DD965-E8E1-B684-0BD2-B4CAFD2181C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F28C1B7-1506-24E2-1899-51157804FAB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205C19B-322D-1CDC-EAC9-EC6C594715E1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M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985C5E7-78BE-84BE-7E91-D9E996B254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621628"/>
              </p:ext>
            </p:extLst>
          </p:nvPr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9C09E44-2BE7-6582-F625-EF395F1152BD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0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6BFDB6-8D3E-E2B4-E065-7C396EFFA623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DC94A82-7CFF-36F7-3C09-0BB76726F09A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AA9187E-FDD4-8298-9912-92878006CF46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4DEBF6A-7847-677E-AE45-FB362C0D4DEC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62277B0-7FF6-53AB-50B2-8758B8FB113A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6E2392B-8FA5-DCA8-BE95-7F63DC2B20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6414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BA776-2AEF-2A9E-0655-23DC44DE9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B71752-D716-5601-F7F6-C2026D750B20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DA7989-F5C9-4C6F-F2EE-364E49E008EA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268CD79-56EE-2D1A-745A-E1DA0918F509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2B860A5-A43D-FF79-CD5F-DC8325D3983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2EE74A-9C03-95CF-EB0E-96EA4972CBD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B715169-584B-DF1E-FCCC-09492ED8FF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85D59E8-019D-4A85-4DD0-6B70CD61674C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M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FF48590-6237-E95D-A4DC-1AF144724052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E182591E-64CD-DD74-7D06-EE38D89F313B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0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C8E346D-49CB-64BB-9411-0089D1D61272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15FA5FF-9D8D-71A0-6924-03F63C0E4CDE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895D8E6-1833-4475-0E7E-42BD03E4EBF3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BA4861-7384-6F36-EDD5-D0652DBC6D2B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2064A8A-221D-30B5-66FD-0F8A00DC0FF9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61B6AF1E-CFF4-A9DC-AF1A-22661774F23B}"/>
              </a:ext>
            </a:extLst>
          </p:cNvPr>
          <p:cNvCxnSpPr/>
          <p:nvPr/>
        </p:nvCxnSpPr>
        <p:spPr>
          <a:xfrm>
            <a:off x="8056029" y="4610101"/>
            <a:ext cx="712420" cy="6380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1CB835C7-794A-CEBD-DB9B-01753A78AF46}"/>
              </a:ext>
            </a:extLst>
          </p:cNvPr>
          <p:cNvSpPr txBox="1"/>
          <p:nvPr/>
        </p:nvSpPr>
        <p:spPr>
          <a:xfrm>
            <a:off x="8071713" y="4239280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/>
              <a:t>10</a:t>
            </a:r>
            <a:endParaRPr lang="fr-FR" sz="24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23EB812-7B38-61D5-49C0-19FFAB67698C}"/>
              </a:ext>
            </a:extLst>
          </p:cNvPr>
          <p:cNvSpPr txBox="1"/>
          <p:nvPr/>
        </p:nvSpPr>
        <p:spPr>
          <a:xfrm>
            <a:off x="6014339" y="4237175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/>
              <a:t>4</a:t>
            </a:r>
            <a:endParaRPr lang="fr-FR" sz="2400" b="1" dirty="0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F66AF483-417B-4CAC-5968-72D9201B1BBF}"/>
              </a:ext>
            </a:extLst>
          </p:cNvPr>
          <p:cNvCxnSpPr/>
          <p:nvPr/>
        </p:nvCxnSpPr>
        <p:spPr>
          <a:xfrm>
            <a:off x="5846227" y="4699694"/>
            <a:ext cx="712420" cy="6380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9" name="Image 1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703845CF-AB35-9780-F80C-62D1C7FE34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13" y="1093072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1974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9DA34A-8385-EE99-F27C-35AE15791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CC6CCDF-0A22-6FA1-7EB5-EA999CCC1F0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81CA97F-FDE7-30C7-8201-AD4207F3DA3F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B5A6624-934B-84EE-5F9B-578972E502FD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D06A8C4-361E-7D90-7B51-75EECE0FBE97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F9CC17D-4CF8-4C94-E7F9-5F416FB10FA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86DE03D-17CC-B59B-FADC-61EFC009B9A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1D207A55-70AE-0D4C-9726-00DCA20A1501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M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425D05F-D4BE-16D9-8299-ECA5F9E236BA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DD080FA-A5EE-9076-FB13-79B4E63F4523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1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FE9F4F5-844E-B67D-5D73-B7220F5E904D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5D0827E-CD28-7BE3-3905-4F214F561470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E41A93C-CAB0-950E-F0A5-EEE82BA293B8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0A14532-BEA7-7506-245E-D32C126DC25F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D3287CE-E72B-3060-CA8E-135C1AE38E7E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01155542-0636-B862-C159-32386F1F2A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6481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38D0A-EF45-A02F-5B7E-4CB04DA0A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56ABA0B-4CA9-A39D-1765-DE609950049F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171FC5B-5918-BC2B-654A-F8DC151C9B1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F45295F-8689-F5C6-06F5-2B6A38B9B5C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9BE9852-FEF4-E15A-D4C3-A345E8922C7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F67782F-E035-06E1-0406-326DF816D6D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131725C-4722-A32C-7576-C1250C5D691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915D33E-8CBD-6A36-D51A-9A91A6895188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M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61974DF-E61E-CBF0-BC75-48AFA488518B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033AC64-8497-BE60-4917-C4E795C8DB59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1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DC6AD7D-7624-71E3-014C-45570265A9C4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F10D9DB-A88F-009E-D612-F24C4D492F45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6A4B14E-FA38-3C89-E976-02C8F232CD9A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94A6BC6-0DB9-0A56-6CF1-E6270798F4CD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20A75AD-55B4-DB0E-6352-2350F2EAC8DF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DFF37D97-C721-2F93-22C1-177E558C7B6F}"/>
              </a:ext>
            </a:extLst>
          </p:cNvPr>
          <p:cNvCxnSpPr/>
          <p:nvPr/>
        </p:nvCxnSpPr>
        <p:spPr>
          <a:xfrm>
            <a:off x="8056029" y="4610101"/>
            <a:ext cx="712420" cy="6380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698210A1-5A27-E031-9C9C-82B939236CBA}"/>
              </a:ext>
            </a:extLst>
          </p:cNvPr>
          <p:cNvSpPr txBox="1"/>
          <p:nvPr/>
        </p:nvSpPr>
        <p:spPr>
          <a:xfrm>
            <a:off x="8071713" y="4239280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/>
              <a:t>11</a:t>
            </a:r>
            <a:endParaRPr lang="fr-FR" sz="24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348CFC4-B275-01B8-E82C-F86565DD057C}"/>
              </a:ext>
            </a:extLst>
          </p:cNvPr>
          <p:cNvSpPr txBox="1"/>
          <p:nvPr/>
        </p:nvSpPr>
        <p:spPr>
          <a:xfrm>
            <a:off x="6014339" y="4237175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/>
              <a:t>6</a:t>
            </a:r>
            <a:endParaRPr lang="fr-FR" sz="2400" b="1" dirty="0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9B00ECB5-81C5-CA0C-9C56-DAE95EDB2839}"/>
              </a:ext>
            </a:extLst>
          </p:cNvPr>
          <p:cNvCxnSpPr/>
          <p:nvPr/>
        </p:nvCxnSpPr>
        <p:spPr>
          <a:xfrm>
            <a:off x="5846227" y="4699694"/>
            <a:ext cx="712420" cy="6380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9" name="Image 1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D46B2515-C822-4C06-DCB2-8903864570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13" y="1093072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4679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طرح بمبادلة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764166" y="4982800"/>
            <a:ext cx="12339934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764166" y="5989051"/>
            <a:ext cx="12339934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74326" y="6972199"/>
            <a:ext cx="12329774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611900" y="4985456"/>
            <a:ext cx="10086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 (الوحدات تحت الوحدات والعشرات تحت العشرات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وهكذا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)؛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657104" y="5894982"/>
            <a:ext cx="101544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أطرح رقم وحدات العدد الأصغر من رقم وحدات العدد الأكبر (في حالة كان رقم وحدات المطروح أكبر من رقم وحدات المطروح منه أقوم بمبادلة عشرة واحدة إلى 10 وحدات وأطرح 1 من العشرات)؛ 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964014" y="6891236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أطرح رقم عشرات العدد الأصغر من رقم عشرات العدد الأكبر ( في حالة كان رقم عشرات المطروح أكبر من رقم عشرات المطروح منه أقوم بمبادلة مئة واحدة إلى 10 عشرات وأطرح 1 من المئات)؛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576F226-6060-1AA1-0C8A-C97AF32F7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64166" y="7953985"/>
            <a:ext cx="12339934" cy="88622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BB56E54-582B-89C8-A12D-250581492F1A}"/>
              </a:ext>
            </a:extLst>
          </p:cNvPr>
          <p:cNvSpPr txBox="1"/>
          <p:nvPr/>
        </p:nvSpPr>
        <p:spPr>
          <a:xfrm>
            <a:off x="11054960" y="7867961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</a:t>
            </a: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الرابعة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56B3CB6-9A44-2D47-7BC5-9AFE9692103A}"/>
              </a:ext>
            </a:extLst>
          </p:cNvPr>
          <p:cNvSpPr txBox="1"/>
          <p:nvPr/>
        </p:nvSpPr>
        <p:spPr>
          <a:xfrm>
            <a:off x="1205862" y="8140125"/>
            <a:ext cx="9526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المئات من المئات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واكتب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فرق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الخانة أسفل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المئات.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9863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C96E965-41CA-C22E-F83C-A4DEC84E1E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27" b="93064" l="11842" r="87500">
                        <a14:foregroundMark x1="84868" y1="49133" x2="84868" y2="49133"/>
                        <a14:foregroundMark x1="84868" y1="49133" x2="82895" y2="70520"/>
                        <a14:foregroundMark x1="82895" y1="70520" x2="62500" y2="87861"/>
                        <a14:foregroundMark x1="62500" y1="87861" x2="42105" y2="93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3" r="302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133600" y="4119717"/>
            <a:ext cx="9123551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جمعت سيدة 62 بيضة، باعت منها 45 بيضة، وقررت أن تخصص البيض الذي لم تبعه لعملية التفقيس . </a:t>
            </a:r>
            <a:endParaRPr lang="fr-FR" sz="7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البيض المخصص للتفقيس؟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999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باستعمال النقود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بمبادلة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سنتذكر جميعا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يذكرني بالسؤال الأول؟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جمعت سيدة 62 بيضة، باعت منها 45 بيضة، وقررت أن تخصص البيض الذي لم تبعه لعملية التفقيس . 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البيض المخصص للتفقيس؟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M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يذكرني بالسؤال الأول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42780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الأول هو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612978ED-6157-0291-487F-5B87856E249D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جمعت سيدة 62 بيضة، باعت منها 45 بيضة، وقررت أن تخصص البيض الذي لم تبعه لعملية التفقيس . 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هو عدد البيض المخصص للتفقيس؟</a:t>
            </a:r>
          </a:p>
        </p:txBody>
      </p:sp>
    </p:spTree>
    <p:extLst>
      <p:ext uri="{BB962C8B-B14F-4D97-AF65-F5344CB8AC3E}">
        <p14:creationId xmlns:p14="http://schemas.microsoft.com/office/powerpoint/2010/main" val="116219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جمعت 62 بيضة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باعت 45 بيضة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25A6A12E-4040-6C98-B58C-3B313B0A0C2F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جمعت سيدة 62 بيضة، باعت منها 45 بيضة، وقررت أن تخصص البيض الذي لم تبعه لعملية التفقيس . 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هو عدد البيض المخصص للتفقيس؟</a:t>
            </a:r>
          </a:p>
        </p:txBody>
      </p:sp>
    </p:spTree>
    <p:extLst>
      <p:ext uri="{BB962C8B-B14F-4D97-AF65-F5344CB8AC3E}">
        <p14:creationId xmlns:p14="http://schemas.microsoft.com/office/powerpoint/2010/main" val="4081750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10FE-DD3D-FA67-1652-F1E0B2988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505CE8-B2BD-6CE5-1714-2EDEFCE4AA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A390C0-0CE2-73EC-E9D7-110C860E49F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7558BF-7F84-1EA6-196B-9F458D34AC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EB57C0-34E7-F061-2EB4-904632B08641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 الثاني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A7ABC1-A3DA-4D7C-9B25-C93CF5E813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ECAED0-8CAF-CCD2-248C-8D770B5ED9B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595918-7B3C-4FDA-52AA-D3BB67524FB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24476F9-6DF3-B35D-A822-20BD6AAEE0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A2449F-B68D-6557-63D8-D3EE57C5723E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الثاني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6E4C0C0A-1813-3491-DB55-1439A455E941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جمعت سيدة 62 بيضة، باعت منها 45 بيضة، وقررت أن تخصص البيض الذي لم تبعه لعملية التفقيس . 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هو عدد البيض المخصص للتفقيس؟</a:t>
            </a:r>
          </a:p>
        </p:txBody>
      </p:sp>
    </p:spTree>
    <p:extLst>
      <p:ext uri="{BB962C8B-B14F-4D97-AF65-F5344CB8AC3E}">
        <p14:creationId xmlns:p14="http://schemas.microsoft.com/office/powerpoint/2010/main" val="382030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الثاني هو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AF45CAE-C7C5-D0F3-F1AB-14AE31531F51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جمعت سيدة 62 بيضة، باعت منها 45 بيضة، وقررت أن تخصص البيض الذي لم تبعه لعملية التفقيس . 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هو عدد البيض المخصص للتفقيس؟</a:t>
            </a:r>
          </a:p>
        </p:txBody>
      </p:sp>
    </p:spTree>
    <p:extLst>
      <p:ext uri="{BB962C8B-B14F-4D97-AF65-F5344CB8AC3E}">
        <p14:creationId xmlns:p14="http://schemas.microsoft.com/office/powerpoint/2010/main" val="403505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وب هو 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إيجاد عدد البيض المخصص للتفقيس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93EA579-EB0D-9449-1C36-7541C5D71CF9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جمعت سيدة 62 بيضة، باعت منها 45 بيضة، وقررت أن تخصص البيض الذي لم تبعه لعملية التفقيس . 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هو عدد البيض المخصص للتفقيس؟</a:t>
            </a:r>
          </a:p>
        </p:txBody>
      </p:sp>
    </p:spTree>
    <p:extLst>
      <p:ext uri="{BB962C8B-B14F-4D97-AF65-F5344CB8AC3E}">
        <p14:creationId xmlns:p14="http://schemas.microsoft.com/office/powerpoint/2010/main" val="180513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8DC7E-8539-44B5-85C5-59283577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9514BF-C8EF-291A-091C-4D165264419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C8B7D6-F87F-8911-707F-975112E5A91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2728129-9443-60BE-F7A1-9E9D6213128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9BDB9-B976-F372-8B09-D1FA463878C5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السؤالين الأخيرين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ABBBD6-61F6-8D80-FE63-84F3221FEA0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097BC8-FB14-3B47-8660-7DBA4F89F7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C577CF-E23F-E301-67A3-509DC90EBC7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8C97457-0344-2A1E-B82A-7C8956A15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51B721E-D6C2-11A9-C88D-595C51D1B4B7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بالسؤالين الأخيرين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DD5B463D-CAC4-61CE-173C-6A78EE9F4832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جمعت سيدة 62 بيضة، باعت منها 45 بيضة، وقررت أن تخصص البيض الذي لم تبعه لعملية التفقيس . 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هو عدد البيض المخصص للتفقيس؟</a:t>
            </a:r>
          </a:p>
        </p:txBody>
      </p:sp>
    </p:spTree>
    <p:extLst>
      <p:ext uri="{BB962C8B-B14F-4D97-AF65-F5344CB8AC3E}">
        <p14:creationId xmlns:p14="http://schemas.microsoft.com/office/powerpoint/2010/main" val="161662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السؤالان الأخيران هما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EEBB7B3-8960-9514-8127-DA67B89B0E9A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جمعت سيدة 62 بيضة، باعت منها 45 بيضة، وقررت أن تخصص البيض الذي لم تبعه لعملية التفقيس . 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هو عدد البيض المخصص للتفقيس؟</a:t>
            </a:r>
          </a:p>
        </p:txBody>
      </p:sp>
    </p:spTree>
    <p:extLst>
      <p:ext uri="{BB962C8B-B14F-4D97-AF65-F5344CB8AC3E}">
        <p14:creationId xmlns:p14="http://schemas.microsoft.com/office/powerpoint/2010/main" val="2904666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599" y="4019736"/>
            <a:ext cx="56387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جمعت 62 بيضة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باعت 45 بيضة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البيض المخصص للتفقيس؟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405374" y="6894883"/>
            <a:ext cx="66194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5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عليّ أن أقوم بعملية </a:t>
            </a:r>
            <a:r>
              <a:rPr lang="ar-MA" sz="5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الطرح</a:t>
            </a:r>
            <a:r>
              <a:rPr lang="ar-SA" sz="5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عدد البيض المخصص للتفقيس.</a:t>
            </a:r>
            <a:endParaRPr lang="ar-SA" sz="5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416DB02-B34E-4185-7778-95135150FD62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جمعت سيدة 62 بيضة، باعت منها 45 بيضة، وقررت أن تخصص البيض الذي لم تبعه لعملية التفقيس . 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هو عدد البيض المخصص للتفقيس؟</a:t>
            </a:r>
          </a:p>
        </p:txBody>
      </p:sp>
    </p:spTree>
    <p:extLst>
      <p:ext uri="{BB962C8B-B14F-4D97-AF65-F5344CB8AC3E}">
        <p14:creationId xmlns:p14="http://schemas.microsoft.com/office/powerpoint/2010/main" val="121948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جيدا. لماذا سنجري عملية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الطرح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البيض الذي باعته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البيض الذي جمعته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388738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813656" y="5228725"/>
            <a:ext cx="3410883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البيض المخصص للتفقيس؟</a:t>
            </a:r>
          </a:p>
        </p:txBody>
      </p:sp>
    </p:spTree>
    <p:extLst>
      <p:ext uri="{BB962C8B-B14F-4D97-AF65-F5344CB8AC3E}">
        <p14:creationId xmlns:p14="http://schemas.microsoft.com/office/powerpoint/2010/main" val="100561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0015" t="11904" r="882"/>
          <a:stretch>
            <a:fillRect/>
          </a:stretch>
        </p:blipFill>
        <p:spPr>
          <a:xfrm>
            <a:off x="7245075" y="4488922"/>
            <a:ext cx="1445816" cy="200905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F41B001-A655-7D15-64E3-C16F2E73AE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994" y="4373112"/>
            <a:ext cx="1533393" cy="1411209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ED262533-C262-E381-570D-765E6657F9E3}"/>
              </a:ext>
            </a:extLst>
          </p:cNvPr>
          <p:cNvGrpSpPr/>
          <p:nvPr/>
        </p:nvGrpSpPr>
        <p:grpSpPr>
          <a:xfrm>
            <a:off x="5897980" y="5891550"/>
            <a:ext cx="1485764" cy="1804893"/>
            <a:chOff x="5551965" y="4355607"/>
            <a:chExt cx="2789137" cy="3388218"/>
          </a:xfrm>
        </p:grpSpPr>
        <p:pic>
          <p:nvPicPr>
            <p:cNvPr id="16" name="Image 15" descr="Une image contenant texte, capture d’écran, Rectangle, cercle&#10;&#10;Le contenu généré par l’IA peut être incorrect.">
              <a:extLst>
                <a:ext uri="{FF2B5EF4-FFF2-40B4-BE49-F238E27FC236}">
                  <a16:creationId xmlns:a16="http://schemas.microsoft.com/office/drawing/2014/main" id="{36FBD504-1D8D-BBC0-E8D9-98DB859E64C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545721">
              <a:off x="7466251" y="4355607"/>
              <a:ext cx="679221" cy="1391763"/>
            </a:xfrm>
            <a:prstGeom prst="rect">
              <a:avLst/>
            </a:prstGeom>
          </p:spPr>
        </p:pic>
        <p:pic>
          <p:nvPicPr>
            <p:cNvPr id="17" name="Image 16" descr="Une image contenant texte, capture d’écran, Rectangle, cercle&#10;&#10;Le contenu généré par l’IA peut être incorrect.">
              <a:extLst>
                <a:ext uri="{FF2B5EF4-FFF2-40B4-BE49-F238E27FC236}">
                  <a16:creationId xmlns:a16="http://schemas.microsoft.com/office/drawing/2014/main" id="{853A592E-A839-4961-EA32-8AB8CB0C751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545721">
              <a:off x="6793967" y="4367805"/>
              <a:ext cx="679221" cy="1391763"/>
            </a:xfrm>
            <a:prstGeom prst="rect">
              <a:avLst/>
            </a:prstGeom>
          </p:spPr>
        </p:pic>
        <p:pic>
          <p:nvPicPr>
            <p:cNvPr id="18" name="Image 17" descr="Une image contenant texte, capture d’écran, Rectangle, conception&#10;&#10;Le contenu généré par l’IA peut être incorrect.">
              <a:extLst>
                <a:ext uri="{FF2B5EF4-FFF2-40B4-BE49-F238E27FC236}">
                  <a16:creationId xmlns:a16="http://schemas.microsoft.com/office/drawing/2014/main" id="{99E6A3E8-BF1B-653C-0D0B-7AFD7AA325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438541">
              <a:off x="6359041" y="4885399"/>
              <a:ext cx="691822" cy="1425101"/>
            </a:xfrm>
            <a:prstGeom prst="rect">
              <a:avLst/>
            </a:prstGeom>
          </p:spPr>
        </p:pic>
        <p:pic>
          <p:nvPicPr>
            <p:cNvPr id="19" name="Image 18" descr="Une image contenant texte, capture d’écran, Rectangle, conception&#10;&#10;Le contenu généré par l’IA peut être incorrect.">
              <a:extLst>
                <a:ext uri="{FF2B5EF4-FFF2-40B4-BE49-F238E27FC236}">
                  <a16:creationId xmlns:a16="http://schemas.microsoft.com/office/drawing/2014/main" id="{B6F125DE-4E76-89D0-9D76-F97A9B4370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438541">
              <a:off x="5551965" y="4798483"/>
              <a:ext cx="691822" cy="1425101"/>
            </a:xfrm>
            <a:prstGeom prst="rect">
              <a:avLst/>
            </a:prstGeom>
          </p:spPr>
        </p:pic>
        <p:pic>
          <p:nvPicPr>
            <p:cNvPr id="20" name="Image 19" descr="Une image contenant texte, bleu vert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692A8CA5-CCC2-3493-DE18-18149129C4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4355" y="5817855"/>
              <a:ext cx="676747" cy="1439388"/>
            </a:xfrm>
            <a:prstGeom prst="rect">
              <a:avLst/>
            </a:prstGeom>
          </p:spPr>
        </p:pic>
        <p:pic>
          <p:nvPicPr>
            <p:cNvPr id="21" name="Image 20" descr="Une image contenant texte, bleu vert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682E5EF5-93DB-4087-F848-CE8D9F16A5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5411" y="6174513"/>
              <a:ext cx="676747" cy="1439388"/>
            </a:xfrm>
            <a:prstGeom prst="rect">
              <a:avLst/>
            </a:prstGeom>
          </p:spPr>
        </p:pic>
        <p:pic>
          <p:nvPicPr>
            <p:cNvPr id="22" name="Image 21" descr="Une image contenant texte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94D2D550-EBA8-E87A-EE7B-E2C3994883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9437" y="6337774"/>
              <a:ext cx="674698" cy="1406051"/>
            </a:xfrm>
            <a:prstGeom prst="rect">
              <a:avLst/>
            </a:prstGeom>
          </p:spPr>
        </p:pic>
        <p:pic>
          <p:nvPicPr>
            <p:cNvPr id="23" name="Image 22" descr="Une image contenant texte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F9CA61C4-B794-D019-EC5A-3D378ABEF6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8770" y="6152077"/>
              <a:ext cx="674698" cy="14060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سنطرح عدد البيض الذي باعته السيدة من عدد البيض الذي جمعته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45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62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16600" dirty="0">
                <a:solidFill>
                  <a:srgbClr val="FF0000"/>
                </a:solidFill>
              </a:rPr>
              <a:t>-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هو عدد البيض المخصص للتفقيس؟</a:t>
            </a:r>
          </a:p>
        </p:txBody>
      </p:sp>
    </p:spTree>
    <p:extLst>
      <p:ext uri="{BB962C8B-B14F-4D97-AF65-F5344CB8AC3E}">
        <p14:creationId xmlns:p14="http://schemas.microsoft.com/office/powerpoint/2010/main" val="10562512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البيض المخصص للتفقيس؟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828788"/>
            <a:ext cx="563879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البيض المخصص للتفقيس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62-45=17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88C2EDB-2565-FA8D-0353-AE84A5481C44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جمعت سيدة 62 بيضة، باعت منها 45 بيضة، وقررت أن تخصص البيض الذي لم تبعه لعملية التفقيس . 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هو عدد البيض المخصص للتفقيس؟</a:t>
            </a:r>
          </a:p>
        </p:txBody>
      </p:sp>
    </p:spTree>
    <p:extLst>
      <p:ext uri="{BB962C8B-B14F-4D97-AF65-F5344CB8AC3E}">
        <p14:creationId xmlns:p14="http://schemas.microsoft.com/office/powerpoint/2010/main" val="2074064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D571D91-DD18-33B2-2638-E51BA69749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2057400" y="976263"/>
            <a:ext cx="10458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كراساتكم سننجز التمارين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12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b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(انتبهوا: </a:t>
            </a:r>
            <a:r>
              <a:rPr lang="ar-MA" sz="32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بعض الكراسات ستجدون الأنشطة بالصفحة 8)</a:t>
            </a:r>
            <a:endParaRPr lang="ar-SA" sz="32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FBCF0107-B26C-5773-FB17-C8E1B8F788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00" y="3390900"/>
            <a:ext cx="13043216" cy="5334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FF37BF0-9E42-CF2D-C932-075415CCE972}"/>
              </a:ext>
            </a:extLst>
          </p:cNvPr>
          <p:cNvSpPr/>
          <p:nvPr/>
        </p:nvSpPr>
        <p:spPr>
          <a:xfrm>
            <a:off x="609600" y="4686300"/>
            <a:ext cx="6781800" cy="38862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(يتم التصحيح بشكل تفاعلي على السبورة الجانبية)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1C540D1B-C5FF-23AE-0109-52DF2307FA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00" y="3390900"/>
            <a:ext cx="13043216" cy="5334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2939F1C-F791-E479-6D75-BD56BEDC002E}"/>
              </a:ext>
            </a:extLst>
          </p:cNvPr>
          <p:cNvSpPr/>
          <p:nvPr/>
        </p:nvSpPr>
        <p:spPr>
          <a:xfrm>
            <a:off x="609600" y="4686300"/>
            <a:ext cx="6781800" cy="38862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كما هو مطلوب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BBCD04BF-0C18-CEF7-9412-BA99D77B02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017" y="3762374"/>
            <a:ext cx="12888313" cy="519112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2496B7A-136A-D869-86EB-38CC4F91D760}"/>
              </a:ext>
            </a:extLst>
          </p:cNvPr>
          <p:cNvSpPr/>
          <p:nvPr/>
        </p:nvSpPr>
        <p:spPr>
          <a:xfrm>
            <a:off x="609600" y="4686300"/>
            <a:ext cx="5181600" cy="346436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302550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A73AD-67E6-0BC6-D0F0-04A9A9994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8362A90-A4A6-A644-2B05-F96EB4CA2AA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B104892-5F8D-F731-C23E-05367338227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DA4406F-0589-91FA-B59A-A93438B69C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7627BD9-799C-B879-1320-6702DBAF346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51707FD-7BB4-B929-7FB2-74A4EE29A89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25B3804-DFD9-6A2E-C0EE-26DFE56597B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0B4C28F-A1FC-79BA-365C-8FBCD341BE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017" y="3762374"/>
            <a:ext cx="12888313" cy="519112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DD9C505-FC53-A8E9-EED2-69D456A77EA1}"/>
              </a:ext>
            </a:extLst>
          </p:cNvPr>
          <p:cNvSpPr/>
          <p:nvPr/>
        </p:nvSpPr>
        <p:spPr>
          <a:xfrm>
            <a:off x="609600" y="4686300"/>
            <a:ext cx="5181600" cy="346436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4901DE8-AB4D-9CB3-E26D-7EC74C3E719A}"/>
              </a:ext>
            </a:extLst>
          </p:cNvPr>
          <p:cNvSpPr txBox="1"/>
          <p:nvPr/>
        </p:nvSpPr>
        <p:spPr>
          <a:xfrm>
            <a:off x="1295400" y="7301925"/>
            <a:ext cx="1442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FF0000"/>
                </a:solidFill>
              </a:rPr>
              <a:t>490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BA26C11-F9A7-4607-FBF1-A806BE06248E}"/>
              </a:ext>
            </a:extLst>
          </p:cNvPr>
          <p:cNvSpPr txBox="1"/>
          <p:nvPr/>
        </p:nvSpPr>
        <p:spPr>
          <a:xfrm>
            <a:off x="3765047" y="7301924"/>
            <a:ext cx="1442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FF0000"/>
                </a:solidFill>
              </a:rPr>
              <a:t>706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43116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3 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12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A293354F-CD51-441B-11CC-2BB6228965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600" y="3626203"/>
            <a:ext cx="13145785" cy="426049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2743200" y="4533900"/>
            <a:ext cx="5617694" cy="32766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171BA-816D-F460-2177-86A914518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9030AAE-9461-BCB9-FBBA-B7707637842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F99B73-D13C-F2B1-0F7E-7A6B331D4A3F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B4993E-64CE-8793-35E2-B4B740BCB13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0BD2990-0096-283D-D70B-29FC320A9DA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يمر إلى السبورة ليصحح العملية الأولى؟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E6E801-6E7E-A49C-1B87-FAD702B079E9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0580B28-BA45-17E2-C555-C77F5FB7C0F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E0DB661-97FC-3C0F-686C-71C708852BCF}"/>
              </a:ext>
            </a:extLst>
          </p:cNvPr>
          <p:cNvSpPr txBox="1"/>
          <p:nvPr/>
        </p:nvSpPr>
        <p:spPr>
          <a:xfrm>
            <a:off x="2962290" y="2928828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BCE120B-C3CD-F40A-5D82-3A9C47E322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600" y="3626203"/>
            <a:ext cx="13145785" cy="426049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734B723-3B9F-21A2-6C17-35AC9B5CB8BC}"/>
              </a:ext>
            </a:extLst>
          </p:cNvPr>
          <p:cNvSpPr/>
          <p:nvPr/>
        </p:nvSpPr>
        <p:spPr>
          <a:xfrm>
            <a:off x="2743200" y="4533900"/>
            <a:ext cx="5617694" cy="32766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104633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ابحثوا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 حل المسألة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المحددة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12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E24B620-5DD4-F1F3-D8E0-9AD0463410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0635" y="4123229"/>
            <a:ext cx="12994727" cy="460167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82B05BE-6B3C-192C-04CF-5C3C742791C1}"/>
              </a:ext>
            </a:extLst>
          </p:cNvPr>
          <p:cNvSpPr/>
          <p:nvPr/>
        </p:nvSpPr>
        <p:spPr>
          <a:xfrm>
            <a:off x="436838" y="5143500"/>
            <a:ext cx="6497362" cy="339119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3 -العمليات وحل المسائل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الطرح بمبادلة باستخدام </a:t>
            </a:r>
            <a:r>
              <a:rPr kumimoji="0" lang="ar-MA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الخشيبات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والحزم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 –لعبة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الفرقعة والتصفيق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1 - حساب ذهني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قراءة جدول الطرح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الأعداد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endParaRPr kumimoji="0" lang="ar-SA" sz="48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</a:t>
            </a: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لتعرف على 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الأعداد من 0 إلى 999 999 باستعمال النقود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هيكلة الحصة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 –عمل فردي على الكراسة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الإنجاز/التصحيح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8423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A34EA-5194-5938-9526-C88202B29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CCF2178-9E9C-E137-F570-0B11EFEA640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16A68C-5275-73E7-9CD6-B1231A1CBB0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53E0C3-B4FC-F4CD-32F0-C6D2B79FD12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52FAE5C-8C60-3497-5BEB-03524056547B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12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36FE3B-82E2-3F83-CF88-4811BF50F2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B3AD084-9D73-7658-C7A3-32E56964B25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F96E42F3-4FA1-4485-B0C2-69886CEEBF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0635" y="4123229"/>
            <a:ext cx="12994727" cy="460167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E989527-CACC-07A0-15DC-F8935CBAEA5A}"/>
              </a:ext>
            </a:extLst>
          </p:cNvPr>
          <p:cNvSpPr/>
          <p:nvPr/>
        </p:nvSpPr>
        <p:spPr>
          <a:xfrm>
            <a:off x="436838" y="5143500"/>
            <a:ext cx="6497362" cy="339119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E584A82-0394-74DF-7B97-5D21B7A4155A}"/>
              </a:ext>
            </a:extLst>
          </p:cNvPr>
          <p:cNvSpPr txBox="1"/>
          <p:nvPr/>
        </p:nvSpPr>
        <p:spPr>
          <a:xfrm>
            <a:off x="1371600" y="7827186"/>
            <a:ext cx="33164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92 - 27 = 65</a:t>
            </a:r>
          </a:p>
        </p:txBody>
      </p:sp>
    </p:spTree>
    <p:extLst>
      <p:ext uri="{BB962C8B-B14F-4D97-AF65-F5344CB8AC3E}">
        <p14:creationId xmlns:p14="http://schemas.microsoft.com/office/powerpoint/2010/main" val="336399121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الفرقعة والتصفيق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الفرقعة والتصفيق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الفرقعة والتصفيق.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لعبة </a:t>
            </a:r>
            <a:r>
              <a:rPr lang="ar-M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الفرقعة والتصفيق</a:t>
            </a:r>
            <a:endParaRPr lang="ar-SA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Picture 8">
            <a:extLst>
              <a:ext uri="{FF2B5EF4-FFF2-40B4-BE49-F238E27FC236}">
                <a16:creationId xmlns:a16="http://schemas.microsoft.com/office/drawing/2014/main" id="{8FDDAA97-8D8F-4F36-BE0C-BC6F5497FF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4166" y="4342128"/>
            <a:ext cx="2806155" cy="2858772"/>
          </a:xfrm>
          <a:prstGeom prst="rect">
            <a:avLst/>
          </a:prstGeom>
        </p:spPr>
      </p:pic>
      <p:pic>
        <p:nvPicPr>
          <p:cNvPr id="24" name="Picture 9" descr="A picture containing logo, symbol, white, graphics&#10;&#10;Description automatically generated">
            <a:extLst>
              <a:ext uri="{FF2B5EF4-FFF2-40B4-BE49-F238E27FC236}">
                <a16:creationId xmlns:a16="http://schemas.microsoft.com/office/drawing/2014/main" id="{96E32631-3841-5467-5A69-32CC7C5DC2C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721" b="98605" l="0" r="97209">
                        <a14:foregroundMark x1="28837" y1="21860" x2="28837" y2="21860"/>
                        <a14:foregroundMark x1="20930" y1="64186" x2="20930" y2="64186"/>
                        <a14:foregroundMark x1="19070" y1="69302" x2="19070" y2="69302"/>
                        <a14:foregroundMark x1="6047" y1="20000" x2="6047" y2="20000"/>
                        <a14:foregroundMark x1="70698" y1="7907" x2="70698" y2="7907"/>
                        <a14:foregroundMark x1="69767" y1="3721" x2="69767" y2="3721"/>
                        <a14:foregroundMark x1="80930" y1="12558" x2="80930" y2="12558"/>
                        <a14:foregroundMark x1="89767" y1="26047" x2="89767" y2="26047"/>
                        <a14:foregroundMark x1="54884" y1="93488" x2="54884" y2="93488"/>
                        <a14:foregroundMark x1="1395" y1="34419" x2="1395" y2="34419"/>
                        <a14:foregroundMark x1="90233" y1="59535" x2="90233" y2="59535"/>
                        <a14:foregroundMark x1="97674" y1="65581" x2="97674" y2="65581"/>
                        <a14:foregroundMark x1="58140" y1="98605" x2="58140" y2="98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1" y="6477056"/>
            <a:ext cx="2113900" cy="245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2A6D86EB-EC48-7F1E-4291-3206B9CB9B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464078"/>
              </p:ext>
            </p:extLst>
          </p:nvPr>
        </p:nvGraphicFramePr>
        <p:xfrm>
          <a:off x="150019" y="1901113"/>
          <a:ext cx="13415962" cy="78905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867540">
                <a:tc gridSpan="2">
                  <a:txBody>
                    <a:bodyPr/>
                    <a:lstStyle/>
                    <a:p>
                      <a:pPr marL="0" marR="0" lvl="0" indent="0" algn="ctr" defTabSz="1028700" rtl="1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4200"/>
                        <a:buFont typeface="Montserrat"/>
                        <a:buNone/>
                        <a:tabLst/>
                        <a:defRPr/>
                      </a:pPr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  <a:sym typeface="Montserrat"/>
                        </a:rPr>
                        <a:t>سيرورة الإنجاز</a:t>
                      </a:r>
                      <a:endParaRPr lang="fr-MA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  <a:sym typeface="Montserrat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1048712"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التهيئة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750492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1) النمذجة</a:t>
                      </a:r>
                      <a:endParaRPr lang="fr-MA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5048505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MadaniArabic-ExtraLight" panose="00000300000000000000" pitchFamily="2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 dirty="0">
              <a:solidFill>
                <a:prstClr val="black"/>
              </a:solidFill>
              <a:latin typeface="MadaniArabic-ExtraLight" panose="000003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2221669" y="4622542"/>
            <a:ext cx="1115745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النشاط: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المتعلمين الاستماع والملاحظة؛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قيمة النقرة (فرقعة الأصابع)، فرقعة واحدة تعني العدد 1، فرقعتان تعنيان العدد 2 وهكذا...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قيمة التصفيقة، تصفيقة تعني 10، تصفيقتان تعنيان العدد 20 وهكذا...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قيمة الضربة بالرجل على الأرض: ضربة واحدة تساوي مئة واحدة / ضربتان تساوي مئتان / ثلاث ضربات تساوي 3 في رقم المئات وهكذا......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الاستماع جيدا إلى فرقعات الأصابع والتصفيقات والعد ذهنيا.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المتعلمين الإنصات لتعرف عدد التصفيقات وعدد فرقعات الأصابع وتعرف العدد المعني.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بدء اللعبة بأعداد صغيرة ثم التدرج نحو الكبيرة.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التناوب بين التصفيق والفرقعة لتعرف العدد أو الانطلاق من العدد لتمثيله بالتصفيق والفرقعات.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B578953-7660-AB7C-D119-45DBA4A560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070" y="4883973"/>
            <a:ext cx="1857854" cy="1892690"/>
          </a:xfrm>
          <a:prstGeom prst="rect">
            <a:avLst/>
          </a:prstGeom>
        </p:spPr>
      </p:pic>
      <p:pic>
        <p:nvPicPr>
          <p:cNvPr id="10" name="Picture 9" descr="A picture containing logo, symbol, white, graphics&#10;&#10;Description automatically generated">
            <a:extLst>
              <a:ext uri="{FF2B5EF4-FFF2-40B4-BE49-F238E27FC236}">
                <a16:creationId xmlns:a16="http://schemas.microsoft.com/office/drawing/2014/main" id="{881C00D8-2293-B24E-9AF1-A7916CCCE7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21" b="98605" l="0" r="97209">
                        <a14:foregroundMark x1="28837" y1="21860" x2="28837" y2="21860"/>
                        <a14:foregroundMark x1="20930" y1="64186" x2="20930" y2="64186"/>
                        <a14:foregroundMark x1="19070" y1="69302" x2="19070" y2="69302"/>
                        <a14:foregroundMark x1="6047" y1="20000" x2="6047" y2="20000"/>
                        <a14:foregroundMark x1="70698" y1="7907" x2="70698" y2="7907"/>
                        <a14:foregroundMark x1="69767" y1="3721" x2="69767" y2="3721"/>
                        <a14:foregroundMark x1="80930" y1="12558" x2="80930" y2="12558"/>
                        <a14:foregroundMark x1="89767" y1="26047" x2="89767" y2="26047"/>
                        <a14:foregroundMark x1="54884" y1="93488" x2="54884" y2="93488"/>
                        <a14:foregroundMark x1="1395" y1="34419" x2="1395" y2="34419"/>
                        <a14:foregroundMark x1="90233" y1="59535" x2="90233" y2="59535"/>
                        <a14:foregroundMark x1="97674" y1="65581" x2="97674" y2="65581"/>
                        <a14:foregroundMark x1="58140" y1="98605" x2="58140" y2="98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69" y="7238858"/>
            <a:ext cx="1400259" cy="1627308"/>
          </a:xfrm>
          <a:prstGeom prst="rect">
            <a:avLst/>
          </a:prstGeom>
        </p:spPr>
      </p:pic>
      <p:sp>
        <p:nvSpPr>
          <p:cNvPr id="3" name="Google Shape;146;p4">
            <a:extLst>
              <a:ext uri="{FF2B5EF4-FFF2-40B4-BE49-F238E27FC236}">
                <a16:creationId xmlns:a16="http://schemas.microsoft.com/office/drawing/2014/main" id="{A928257C-B20A-DECB-66D8-DCC2D69B6F27}"/>
              </a:ext>
            </a:extLst>
          </p:cNvPr>
          <p:cNvSpPr txBox="1">
            <a:spLocks/>
          </p:cNvSpPr>
          <p:nvPr/>
        </p:nvSpPr>
        <p:spPr>
          <a:xfrm>
            <a:off x="2144209" y="952500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 lnSpcReduction="100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5400" b="1" dirty="0"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  <a:sym typeface="Arial Black"/>
              </a:rPr>
              <a:t>  لعبة الفرقعة والتصفيق </a:t>
            </a:r>
          </a:p>
        </p:txBody>
      </p:sp>
    </p:spTree>
    <p:extLst>
      <p:ext uri="{BB962C8B-B14F-4D97-AF65-F5344CB8AC3E}">
        <p14:creationId xmlns:p14="http://schemas.microsoft.com/office/powerpoint/2010/main" val="1522169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26289</TotalTime>
  <Words>2168</Words>
  <Application>Microsoft Office PowerPoint</Application>
  <PresentationFormat>Personnalisé</PresentationFormat>
  <Paragraphs>537</Paragraphs>
  <Slides>65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65</vt:i4>
      </vt:variant>
    </vt:vector>
  </HeadingPairs>
  <TitlesOfParts>
    <vt:vector size="77" baseType="lpstr">
      <vt:lpstr>Montserrat</vt:lpstr>
      <vt:lpstr>Montserrat Light</vt:lpstr>
      <vt:lpstr>Wingdings</vt:lpstr>
      <vt:lpstr>Calibri</vt:lpstr>
      <vt:lpstr>Montserrat Medium</vt:lpstr>
      <vt:lpstr>Dosis</vt:lpstr>
      <vt:lpstr>Arial</vt:lpstr>
      <vt:lpstr>Microsoft Uighur</vt:lpstr>
      <vt:lpstr>MadaniArabic-ExtraLight</vt:lpstr>
      <vt:lpstr>Carelia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AMINE.BENLHAMRA</cp:lastModifiedBy>
  <cp:revision>207</cp:revision>
  <dcterms:created xsi:type="dcterms:W3CDTF">2006-08-16T00:00:00Z</dcterms:created>
  <dcterms:modified xsi:type="dcterms:W3CDTF">2025-09-20T14:34:34Z</dcterms:modified>
  <dc:identifier>DAFtlvZnwz4</dc:identifier>
</cp:coreProperties>
</file>