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0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447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09" r:id="rId24"/>
    <p:sldId id="2134808557" r:id="rId25"/>
    <p:sldId id="2134808460" r:id="rId26"/>
    <p:sldId id="2134808453" r:id="rId27"/>
    <p:sldId id="2134808537" r:id="rId28"/>
    <p:sldId id="2134808538" r:id="rId29"/>
    <p:sldId id="2134808540" r:id="rId30"/>
    <p:sldId id="2134808541" r:id="rId31"/>
    <p:sldId id="2134808550" r:id="rId32"/>
    <p:sldId id="2134808543" r:id="rId33"/>
    <p:sldId id="2134808454" r:id="rId34"/>
    <p:sldId id="2134808542" r:id="rId35"/>
    <p:sldId id="2134808491" r:id="rId36"/>
    <p:sldId id="2134808559" r:id="rId37"/>
    <p:sldId id="2134808547" r:id="rId38"/>
    <p:sldId id="2134808560" r:id="rId39"/>
    <p:sldId id="2134808544" r:id="rId40"/>
    <p:sldId id="2134808548" r:id="rId41"/>
    <p:sldId id="2134808561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461" r:id="rId56"/>
    <p:sldId id="2134808469" r:id="rId57"/>
    <p:sldId id="2134808503" r:id="rId58"/>
    <p:sldId id="2134808504" r:id="rId59"/>
  </p:sldIdLst>
  <p:sldSz cx="13716000" cy="10287000"/>
  <p:notesSz cx="6858000" cy="9144000"/>
  <p:embeddedFontLst>
    <p:embeddedFont>
      <p:font typeface="Carelia" panose="020B0604020202020204" charset="0"/>
      <p:regular r:id="rId61"/>
    </p:embeddedFont>
    <p:embeddedFont>
      <p:font typeface="Dosis" pitchFamily="2" charset="0"/>
      <p:regular r:id="rId62"/>
      <p:bold r:id="rId63"/>
    </p:embeddedFont>
    <p:embeddedFont>
      <p:font typeface="IBM Plex Sans Arabic" panose="020B0604020202020204" charset="-78"/>
      <p:regular r:id="rId64"/>
    </p:embeddedFont>
    <p:embeddedFont>
      <p:font typeface="Microsoft Uighur" panose="02000000000000000000" pitchFamily="2" charset="-78"/>
      <p:regular r:id="rId65"/>
      <p:bold r:id="rId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178" autoAdjust="0"/>
    <p:restoredTop sz="95226" autoAdjust="0"/>
  </p:normalViewPr>
  <p:slideViewPr>
    <p:cSldViewPr>
      <p:cViewPr varScale="1">
        <p:scale>
          <a:sx n="47" d="100"/>
          <a:sy n="47" d="100"/>
        </p:scale>
        <p:origin x="654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5" Type="http://schemas.openxmlformats.org/officeDocument/2006/relationships/slide" Target="slides/slide4.xml"/><Relationship Id="rId61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8.png"/><Relationship Id="rId7" Type="http://schemas.openxmlformats.org/officeDocument/2006/relationships/image" Target="../media/image3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6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3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3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جدول الجمع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الجمع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قراءة جدول الجمع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876300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الجمع. سيمسك تلميذ جدول الجمع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E0A90F5A-1AE6-7559-9859-7B99AD0673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1" name="Image 10" descr="Une image contenant texte, calendrier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ADB49D4C-475A-72A7-1C99-DD88A5D5EE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415811"/>
            <a:ext cx="3091071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+6=</a:t>
            </a:r>
            <a:r>
              <a:rPr lang="ar-MA" sz="11500" dirty="0">
                <a:solidFill>
                  <a:schemeClr val="bg1"/>
                </a:solidFill>
              </a:rPr>
              <a:t>15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038600" y="4838700"/>
            <a:ext cx="5638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11500" dirty="0">
                <a:solidFill>
                  <a:schemeClr val="bg1"/>
                </a:solidFill>
              </a:rPr>
              <a:t>11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M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</a:t>
            </a:r>
            <a:r>
              <a:rPr lang="ar-MA" sz="11500" dirty="0">
                <a:solidFill>
                  <a:schemeClr val="bg1"/>
                </a:solidFill>
              </a:rPr>
              <a:t>7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28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419600" y="3543300"/>
            <a:ext cx="4124308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28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81754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299EA732-7494-D0D9-A67F-0BCD7DD843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869" y="402302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2EF5DB30-6FD4-87AE-53CA-C7AB34AEB7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055777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D369B003-DE63-09C2-08F8-6F8FA6035D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666" y="406348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FC4DD7A1-C67E-F0FA-0A9C-36E8F4C7EC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938" y="406348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E2341143-5AE0-046B-AA36-7B1143FC0E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358" y="4070356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1833790261">
            <a:extLst>
              <a:ext uri="{FF2B5EF4-FFF2-40B4-BE49-F238E27FC236}">
                <a16:creationId xmlns:a16="http://schemas.microsoft.com/office/drawing/2014/main" id="{E990BD1F-314B-F0E3-E2EE-651B3FC387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583" y="4047325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724404C-8D1B-83D3-E379-7A2F27878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50D8A24E-34BD-E28F-AF0C-33BD11324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810000" y="3434190"/>
            <a:ext cx="5638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45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30C6295-13AC-9BA3-1AD2-2031842846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6BD99A40-B969-75F3-847F-9A1BE399A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DB2E11E0-4964-A766-7941-CF70C8E4D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A3A3DAA5-4980-E6B7-C829-B23B3CC4E9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E3A0A98E-7ABB-B79B-BDD0-28AD93114D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19FEEEC7-C57A-ED96-F2E3-E668377044E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2AAD45E-C152-445D-643C-B118611F2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5A3AC75-46E4-8CE3-D004-F8E5CACB67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793" y="4152899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672DE271-5AD3-12A8-341D-EA2212FE44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8740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باحتفاظ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خشيبة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لياسين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3234237" y="461715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9432400" y="378311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88392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854523" y="4151139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</a:t>
            </a: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لفدوى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خشيبة أصبحت لدى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فدوى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3234237" y="4610101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9400490" y="37627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فدوى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8763000" y="427781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2027755" y="411999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ياسين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 باستخدام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الحزم.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12299"/>
            <a:ext cx="13716001" cy="199280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429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6B2F0A0-BB78-C14F-3094-3B2D3540F6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4E6FCBA-3DE8-4614-04B0-19C9C7086227}"/>
              </a:ext>
            </a:extLst>
          </p:cNvPr>
          <p:cNvSpPr txBox="1"/>
          <p:nvPr/>
        </p:nvSpPr>
        <p:spPr>
          <a:xfrm>
            <a:off x="5621695" y="423288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جمع باحتفاظ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1447800" y="4982801"/>
            <a:ext cx="11656300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1447800" y="5989051"/>
            <a:ext cx="11656300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1447800" y="6972200"/>
            <a:ext cx="11656300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1171944" y="4985456"/>
            <a:ext cx="9526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1239780" y="5895846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الوحدات مع الوحدات وأكتب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رقم وحدات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الوحدات في الخانة أسفل الوحدات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وأحتفظ برقم العشرات فوق عشرات العدد الأول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1171944" y="6955382"/>
            <a:ext cx="95266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أجمع العشرات مع العشرات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(ولا أنسى الاحتفاظ)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مجموع العشرات في الخانة أسفل العشرات؛</a:t>
            </a: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D19209F-4354-ED23-9F9E-B94947E6A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" r="373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سنتذكر جميعا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M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بالسؤال الأول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الأول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فلاح 38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13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 الثاني هو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الخرفان الذي أصبح عند الفلاح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السؤالان الأخيران هما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الفلاح 38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13 خروفا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الجمع.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الخرفان الذي أصبح لديه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خرفانا إضافية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عدد من ال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خرفان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الخراف التي اشتراها إلى العدد الذي كان يملكه من قبل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13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الفلاح من خروف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يمْلِكُ فلاح 38 خروفا واشترى من جاره 13 خروفا. </a:t>
            </a:r>
            <a:endParaRPr lang="fr-FR" sz="66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0" algn="r" rtl="1">
              <a:defRPr/>
            </a:pPr>
            <a:r>
              <a:rPr lang="ar-MA" sz="66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الفلاح من خروف؟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الخرفان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الذي أصبح لد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يه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38+13=51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0E85757-B7AA-088C-C062-057E70551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BC62E862-DEE5-C155-73BB-613FE7F3E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600450"/>
            <a:ext cx="12665900" cy="405400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20EFDB5-1FF6-5191-A5CE-8480FE68605F}"/>
              </a:ext>
            </a:extLst>
          </p:cNvPr>
          <p:cNvSpPr/>
          <p:nvPr/>
        </p:nvSpPr>
        <p:spPr>
          <a:xfrm>
            <a:off x="381000" y="47625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2" name="Image 21">
            <a:extLst>
              <a:ext uri="{FF2B5EF4-FFF2-40B4-BE49-F238E27FC236}">
                <a16:creationId xmlns:a16="http://schemas.microsoft.com/office/drawing/2014/main" id="{4B65E513-55D8-D3AA-D880-D42376D706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3600450"/>
            <a:ext cx="12665900" cy="4054004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A598DD7B-AF81-0A71-336C-B23A58A817C8}"/>
              </a:ext>
            </a:extLst>
          </p:cNvPr>
          <p:cNvSpPr txBox="1"/>
          <p:nvPr/>
        </p:nvSpPr>
        <p:spPr>
          <a:xfrm>
            <a:off x="5591545" y="50012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24672B2-991D-8BB3-B090-0126B2392BC1}"/>
              </a:ext>
            </a:extLst>
          </p:cNvPr>
          <p:cNvSpPr/>
          <p:nvPr/>
        </p:nvSpPr>
        <p:spPr>
          <a:xfrm>
            <a:off x="381000" y="4762500"/>
            <a:ext cx="637554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A1824F3-D5F7-A0FC-0632-CC57B9E5FDA4}"/>
              </a:ext>
            </a:extLst>
          </p:cNvPr>
          <p:cNvSpPr txBox="1"/>
          <p:nvPr/>
        </p:nvSpPr>
        <p:spPr>
          <a:xfrm>
            <a:off x="2619745" y="575310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10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2448358-560F-E8FD-2D60-F26700630334}"/>
              </a:ext>
            </a:extLst>
          </p:cNvPr>
          <p:cNvSpPr txBox="1"/>
          <p:nvPr/>
        </p:nvSpPr>
        <p:spPr>
          <a:xfrm>
            <a:off x="5562600" y="5839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9BFC129-703E-C933-482F-851759EEB401}"/>
              </a:ext>
            </a:extLst>
          </p:cNvPr>
          <p:cNvSpPr txBox="1"/>
          <p:nvPr/>
        </p:nvSpPr>
        <p:spPr>
          <a:xfrm>
            <a:off x="2695945" y="6601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BC04758-0A38-6FFF-B6B4-545BAD47A597}"/>
              </a:ext>
            </a:extLst>
          </p:cNvPr>
          <p:cNvSpPr txBox="1"/>
          <p:nvPr/>
        </p:nvSpPr>
        <p:spPr>
          <a:xfrm>
            <a:off x="5591545" y="6601480"/>
            <a:ext cx="656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18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0934DD82-6C26-FE49-B0E9-1E25C1564E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500"/>
            <a:ext cx="12574732" cy="40386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968ABCF-1DA8-265C-DD51-E6BC003DA38C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4" name="Image 23">
            <a:extLst>
              <a:ext uri="{FF2B5EF4-FFF2-40B4-BE49-F238E27FC236}">
                <a16:creationId xmlns:a16="http://schemas.microsoft.com/office/drawing/2014/main" id="{925703BD-ED56-2474-2840-20F566CEC0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500"/>
            <a:ext cx="12574732" cy="40386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8532211-13E1-F6EA-D3C5-0F243D1FFB73}"/>
              </a:ext>
            </a:extLst>
          </p:cNvPr>
          <p:cNvSpPr/>
          <p:nvPr/>
        </p:nvSpPr>
        <p:spPr>
          <a:xfrm>
            <a:off x="469206" y="5905500"/>
            <a:ext cx="12578853" cy="11430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5705A60-9342-4A39-57C1-1C131AF19CF3}"/>
              </a:ext>
            </a:extLst>
          </p:cNvPr>
          <p:cNvSpPr txBox="1"/>
          <p:nvPr/>
        </p:nvSpPr>
        <p:spPr>
          <a:xfrm>
            <a:off x="7566662" y="59055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36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2847741-08D7-1124-6272-2CDFBA9CDF65}"/>
              </a:ext>
            </a:extLst>
          </p:cNvPr>
          <p:cNvSpPr txBox="1"/>
          <p:nvPr/>
        </p:nvSpPr>
        <p:spPr>
          <a:xfrm>
            <a:off x="7566662" y="647700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81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EDDF9E9-4ECF-482E-BB41-17DAB2D54A70}"/>
              </a:ext>
            </a:extLst>
          </p:cNvPr>
          <p:cNvSpPr txBox="1"/>
          <p:nvPr/>
        </p:nvSpPr>
        <p:spPr>
          <a:xfrm>
            <a:off x="5300219" y="6477000"/>
            <a:ext cx="1179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80 + </a:t>
            </a:r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A6F9C60-493F-1891-4CDB-CC6941F61FC0}"/>
              </a:ext>
            </a:extLst>
          </p:cNvPr>
          <p:cNvSpPr txBox="1"/>
          <p:nvPr/>
        </p:nvSpPr>
        <p:spPr>
          <a:xfrm>
            <a:off x="1274280" y="5912699"/>
            <a:ext cx="3048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ستة وثلاثون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193854-AE58-5E57-C40D-18B32AF13B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141" y="4464627"/>
            <a:ext cx="12780384" cy="36548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2590800" y="48387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9" name="Image 38">
            <a:extLst>
              <a:ext uri="{FF2B5EF4-FFF2-40B4-BE49-F238E27FC236}">
                <a16:creationId xmlns:a16="http://schemas.microsoft.com/office/drawing/2014/main" id="{FA35E2FB-AA5F-E098-3665-09887A7F7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926" y="3384469"/>
            <a:ext cx="12780384" cy="3654864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8BFD7377-E59F-710D-D514-5AC54B456C3B}"/>
              </a:ext>
            </a:extLst>
          </p:cNvPr>
          <p:cNvSpPr/>
          <p:nvPr/>
        </p:nvSpPr>
        <p:spPr>
          <a:xfrm>
            <a:off x="2984260" y="4152900"/>
            <a:ext cx="4788140" cy="296536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DDCF2517-CD3D-1DD9-C7DF-6563C162C862}"/>
              </a:ext>
            </a:extLst>
          </p:cNvPr>
          <p:cNvSpPr txBox="1"/>
          <p:nvPr/>
        </p:nvSpPr>
        <p:spPr>
          <a:xfrm>
            <a:off x="4027512" y="6068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D77A1DA-BB19-2C2E-6266-20AD674A3329}"/>
              </a:ext>
            </a:extLst>
          </p:cNvPr>
          <p:cNvSpPr txBox="1"/>
          <p:nvPr/>
        </p:nvSpPr>
        <p:spPr>
          <a:xfrm>
            <a:off x="3751659" y="6068080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708219F-CEC0-4BB0-54E0-DB4C31A4A05C}"/>
              </a:ext>
            </a:extLst>
          </p:cNvPr>
          <p:cNvSpPr txBox="1"/>
          <p:nvPr/>
        </p:nvSpPr>
        <p:spPr>
          <a:xfrm>
            <a:off x="3341712" y="6068080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F4532939-31A9-376A-A109-7B0844B58650}"/>
              </a:ext>
            </a:extLst>
          </p:cNvPr>
          <p:cNvSpPr txBox="1"/>
          <p:nvPr/>
        </p:nvSpPr>
        <p:spPr>
          <a:xfrm>
            <a:off x="3505200" y="4819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BA99F430-8E97-1C2F-90BA-F59E918F8848}"/>
              </a:ext>
            </a:extLst>
          </p:cNvPr>
          <p:cNvSpPr txBox="1"/>
          <p:nvPr/>
        </p:nvSpPr>
        <p:spPr>
          <a:xfrm>
            <a:off x="6586914" y="6078471"/>
            <a:ext cx="696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87568C8-F54D-0334-A44E-83A75451AE80}"/>
              </a:ext>
            </a:extLst>
          </p:cNvPr>
          <p:cNvSpPr txBox="1"/>
          <p:nvPr/>
        </p:nvSpPr>
        <p:spPr>
          <a:xfrm>
            <a:off x="6311061" y="6078471"/>
            <a:ext cx="55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59B83A6E-725F-327F-C0F8-302107BF1C89}"/>
              </a:ext>
            </a:extLst>
          </p:cNvPr>
          <p:cNvSpPr txBox="1"/>
          <p:nvPr/>
        </p:nvSpPr>
        <p:spPr>
          <a:xfrm>
            <a:off x="5962617" y="4819590"/>
            <a:ext cx="696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1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B26D926-CEAA-E42F-8B1F-CB6491A81B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885" y="2553794"/>
            <a:ext cx="11523646" cy="292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لقفز على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123271"/>
              </p:ext>
            </p:extLst>
          </p:nvPr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باحتفاظ باستخدام </a:t>
            </a:r>
            <a:r>
              <a:rPr lang="ar-MA" sz="28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الخشيبات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والحزم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قراءة جدول الجمع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26451</TotalTime>
  <Words>1729</Words>
  <Application>Microsoft Office PowerPoint</Application>
  <PresentationFormat>Personnalisé</PresentationFormat>
  <Paragraphs>474</Paragraphs>
  <Slides>58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5" baseType="lpstr">
      <vt:lpstr>Microsoft Uighur</vt:lpstr>
      <vt:lpstr>Carelia</vt:lpstr>
      <vt:lpstr>Calibri</vt:lpstr>
      <vt:lpstr>Arial</vt:lpstr>
      <vt:lpstr>IBM Plex Sans Arabic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201</cp:revision>
  <dcterms:created xsi:type="dcterms:W3CDTF">2006-08-16T00:00:00Z</dcterms:created>
  <dcterms:modified xsi:type="dcterms:W3CDTF">2025-09-12T16:07:45Z</dcterms:modified>
  <dc:identifier>DAFtlvZnwz4</dc:identifier>
</cp:coreProperties>
</file>