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7"/>
  </p:notesMasterIdLst>
  <p:sldIdLst>
    <p:sldId id="257" r:id="rId2"/>
    <p:sldId id="2134808553" r:id="rId3"/>
    <p:sldId id="2134808554" r:id="rId4"/>
    <p:sldId id="2134808552" r:id="rId5"/>
    <p:sldId id="2134805392" r:id="rId6"/>
    <p:sldId id="2134808559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446" r:id="rId14"/>
    <p:sldId id="2134808447" r:id="rId15"/>
    <p:sldId id="2134808519" r:id="rId16"/>
    <p:sldId id="2134808520" r:id="rId17"/>
    <p:sldId id="2134808521" r:id="rId18"/>
    <p:sldId id="2134808522" r:id="rId19"/>
    <p:sldId id="2134808459" r:id="rId20"/>
    <p:sldId id="2134808450" r:id="rId21"/>
    <p:sldId id="2134808530" r:id="rId22"/>
    <p:sldId id="2134808531" r:id="rId23"/>
    <p:sldId id="2134808509" r:id="rId24"/>
    <p:sldId id="2134808557" r:id="rId25"/>
    <p:sldId id="2134808460" r:id="rId26"/>
    <p:sldId id="2134808453" r:id="rId27"/>
    <p:sldId id="2134808537" r:id="rId28"/>
    <p:sldId id="2134808538" r:id="rId29"/>
    <p:sldId id="2134808540" r:id="rId30"/>
    <p:sldId id="2134808541" r:id="rId31"/>
    <p:sldId id="2134808550" r:id="rId32"/>
    <p:sldId id="2134808543" r:id="rId33"/>
    <p:sldId id="2134808454" r:id="rId34"/>
    <p:sldId id="2134808542" r:id="rId35"/>
    <p:sldId id="2134808491" r:id="rId36"/>
    <p:sldId id="2134808547" r:id="rId37"/>
    <p:sldId id="2134808544" r:id="rId38"/>
    <p:sldId id="2134808548" r:id="rId39"/>
    <p:sldId id="2134808545" r:id="rId40"/>
    <p:sldId id="2134808549" r:id="rId41"/>
    <p:sldId id="2134808455" r:id="rId42"/>
    <p:sldId id="2134808551" r:id="rId43"/>
    <p:sldId id="2134808546" r:id="rId44"/>
    <p:sldId id="2134808467" r:id="rId45"/>
    <p:sldId id="2134808468" r:id="rId46"/>
    <p:sldId id="2134808499" r:id="rId47"/>
    <p:sldId id="2134808474" r:id="rId48"/>
    <p:sldId id="2134808558" r:id="rId49"/>
    <p:sldId id="2134808472" r:id="rId50"/>
    <p:sldId id="2134808501" r:id="rId51"/>
    <p:sldId id="2134808518" r:id="rId52"/>
    <p:sldId id="2134808461" r:id="rId53"/>
    <p:sldId id="2134808469" r:id="rId54"/>
    <p:sldId id="2134808503" r:id="rId55"/>
    <p:sldId id="2134808504" r:id="rId56"/>
  </p:sldIdLst>
  <p:sldSz cx="13716000" cy="10287000"/>
  <p:notesSz cx="6858000" cy="9144000"/>
  <p:embeddedFontLst>
    <p:embeddedFont>
      <p:font typeface="Carelia" panose="020B0604020202020204" charset="0"/>
      <p:regular r:id="rId58"/>
    </p:embeddedFont>
    <p:embeddedFont>
      <p:font typeface="Dosis" pitchFamily="2" charset="0"/>
      <p:regular r:id="rId59"/>
      <p:bold r:id="rId60"/>
    </p:embeddedFont>
    <p:embeddedFont>
      <p:font typeface="IBM Plex Sans Arabic" panose="020B0604020202020204" charset="-78"/>
      <p:regular r:id="rId61"/>
    </p:embeddedFont>
    <p:embeddedFont>
      <p:font typeface="Microsoft Uighur" panose="02000000000000000000" pitchFamily="2" charset="-78"/>
      <p:regular r:id="rId62"/>
      <p:bold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47" d="100"/>
          <a:sy n="47" d="100"/>
        </p:scale>
        <p:origin x="654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1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2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3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8.pn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3.png"/><Relationship Id="rId5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6.pn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6.pn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3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5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FR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الجمع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1F4147B-92A2-42A6-FEB1-5029604CA2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سنتعرف اليوم على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الجمع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كيفية قراءة جدول الجمع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ستحاولون الآن قراءة جدول الجمع بنفس الطريقة التي قرأت بها.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3 تلاميذ للقراءة بشكل فردي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E0A90F5A-1AE6-7559-9859-7B99AD067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1" name="Image 10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ADB49D4C-475A-72A7-1C99-DD88A5D5E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+6=..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4876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+6=</a:t>
            </a:r>
            <a:r>
              <a:rPr lang="ar-MA" sz="11500" dirty="0">
                <a:solidFill>
                  <a:schemeClr val="bg1"/>
                </a:solidFill>
              </a:rPr>
              <a:t>9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038600" y="4838700"/>
            <a:ext cx="5638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</a:t>
            </a:r>
            <a:r>
              <a:rPr lang="ar-MA" sz="11500" dirty="0">
                <a:solidFill>
                  <a:schemeClr val="bg1"/>
                </a:solidFill>
              </a:rPr>
              <a:t>5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72221E7-ED12-3A9C-6084-1CA5C85345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 باستعمال الخشيبات والحزم.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61008" y="3508716"/>
            <a:ext cx="6552918" cy="5837424"/>
            <a:chOff x="5518324" y="3272011"/>
            <a:chExt cx="6552918" cy="5837424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الخشيبات،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34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بالخشيبات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والحزم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أرسموا التمثيل على ألواحكم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34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4419600" y="3543300"/>
            <a:ext cx="4124308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78623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34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481754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19AE9543-3D89-DA2D-FABD-C36924E004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952" y="403918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59194390">
            <a:extLst>
              <a:ext uri="{FF2B5EF4-FFF2-40B4-BE49-F238E27FC236}">
                <a16:creationId xmlns:a16="http://schemas.microsoft.com/office/drawing/2014/main" id="{3AA003E4-497C-EF30-46B9-264A6A90B8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562" y="4052906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E8C5081E-DF0E-71B0-E375-6EF2E3D6A9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224" y="403918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442D9CE5-8093-2537-8380-34D50DD578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644" y="404605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" name="Picture 259194390">
            <a:extLst>
              <a:ext uri="{FF2B5EF4-FFF2-40B4-BE49-F238E27FC236}">
                <a16:creationId xmlns:a16="http://schemas.microsoft.com/office/drawing/2014/main" id="{D06073F9-54DF-D5F0-AFC1-7A074D24B6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911" y="4074441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299EA732-7494-D0D9-A67F-0BCD7DD843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869" y="4023022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2EF5DB30-6FD4-87AE-53CA-C7AB34AEB7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055777"/>
            <a:ext cx="623794" cy="22307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86AD188F-23E1-F0A4-1CD9-AC2D7FEE1F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2086155A-6806-C36F-BAC9-05C82D699D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A7E5C6A8-A2BB-55ED-7B5D-5FC2ABD86F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712C9CCA-0124-A758-5695-11F96F9BA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92DB7062-937E-C5FD-5B25-657B13E2F0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7D2AE556-0DB4-5899-E9EF-D75D5BD68F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9653A0BA-CBED-5D5D-E332-5C312200C3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9" name="Picture 259194390">
            <a:extLst>
              <a:ext uri="{FF2B5EF4-FFF2-40B4-BE49-F238E27FC236}">
                <a16:creationId xmlns:a16="http://schemas.microsoft.com/office/drawing/2014/main" id="{D724404C-8D1B-83D3-E379-7A2F27878B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93" y="4152899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59194390">
            <a:extLst>
              <a:ext uri="{FF2B5EF4-FFF2-40B4-BE49-F238E27FC236}">
                <a16:creationId xmlns:a16="http://schemas.microsoft.com/office/drawing/2014/main" id="{8209F283-D5D1-52BE-9530-C29A270E39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398444" y="2701566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50D8A24E-34BD-E28F-AF0C-33BD113241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40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425AD76-1F63-60A4-D645-BE6B3308AE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881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1CBD18D3-3E50-2563-EDEB-76B004E5C6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8269" y="4251622"/>
            <a:ext cx="241931" cy="21872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57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130C6295-13AC-9BA3-1AD2-2031842846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6BD99A40-B969-75F3-847F-9A1BE399A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DB2E11E0-4964-A766-7941-CF70C8E4D9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A3A3DAA5-4980-E6B7-C829-B23B3CC4E9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E3A0A98E-7ABB-B79B-BDD0-28AD93114D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19FEEEC7-C57A-ED96-F2E3-E668377044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52AAD45E-C152-445D-643C-B118611F27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59194390">
            <a:extLst>
              <a:ext uri="{FF2B5EF4-FFF2-40B4-BE49-F238E27FC236}">
                <a16:creationId xmlns:a16="http://schemas.microsoft.com/office/drawing/2014/main" id="{D5A3AC75-46E4-8CE3-D004-F8E5CACB67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93" y="4152899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59194390">
            <a:extLst>
              <a:ext uri="{FF2B5EF4-FFF2-40B4-BE49-F238E27FC236}">
                <a16:creationId xmlns:a16="http://schemas.microsoft.com/office/drawing/2014/main" id="{B0B29CBF-FC17-7AD2-58AB-53395286CF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398444" y="2701566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672DE271-5AD3-12A8-341D-EA2212FE44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40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77D55435-D80D-FA28-0CED-ED8A919BF7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881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5DA4F76F-D6E4-2E58-F030-2571615CD0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8269" y="4251622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بدون احتفاظ باستخدام الخشيبات والحزم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منها عدَّ الخشيبات.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ويعطي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لياسين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 عدَّها.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3234237" y="4617158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F9209833-319D-6FE8-CFA6-B50FD1F4AEDB}"/>
              </a:ext>
            </a:extLst>
          </p:cNvPr>
          <p:cNvSpPr txBox="1"/>
          <p:nvPr/>
        </p:nvSpPr>
        <p:spPr>
          <a:xfrm>
            <a:off x="9432400" y="378311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62F06B-FC5A-34A7-6FCF-9283747AF354}"/>
              </a:ext>
            </a:extLst>
          </p:cNvPr>
          <p:cNvCxnSpPr>
            <a:cxnSpLocks/>
          </p:cNvCxnSpPr>
          <p:nvPr/>
        </p:nvCxnSpPr>
        <p:spPr>
          <a:xfrm flipH="1">
            <a:off x="8839200" y="427781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1854523" y="4151139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1143000" y="863026"/>
            <a:ext cx="11296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فدوى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تعطي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خشيباته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لياسين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وعليكم أن تخمنوا  كم خشيبة أصبحت لدى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ياسين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3234237" y="4610101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9400490" y="3762717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8763000" y="427781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2027755" y="411999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جمع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 باستخدام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الحزم.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507992" y="3606459"/>
            <a:ext cx="6552918" cy="6125049"/>
            <a:chOff x="5518324" y="2984386"/>
            <a:chExt cx="6552918" cy="6125049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الجمع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791201" y="4457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23921-0DEF-EBED-F63F-937E6BD5E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2E7053-BBCB-4148-B456-D7D6F3EE288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A342CD-872E-402C-C73B-C2276A3E347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6C45E8-1B72-CF5F-7F60-B075D61522B2}"/>
              </a:ext>
            </a:extLst>
          </p:cNvPr>
          <p:cNvSpPr/>
          <p:nvPr/>
        </p:nvSpPr>
        <p:spPr>
          <a:xfrm>
            <a:off x="-1" y="712299"/>
            <a:ext cx="13716001" cy="199280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134B19-FBC2-E95C-DBC0-2E276F33FBA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7B0F85-A930-4509-7459-BC60D879FE1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3241B1A-DDDC-7C42-56DD-B8A7BB3ABAB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849D24A-A0EB-213F-BDD0-FAB20AF22665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D8C1698-7EA8-CB1D-E96E-E26853CE0CE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F38D0B6-E8D8-3043-2224-BA4D5BD89D78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7FEA6E1-B2A2-66F9-A351-805EEB43B4B5}"/>
              </a:ext>
            </a:extLst>
          </p:cNvPr>
          <p:cNvSpPr txBox="1"/>
          <p:nvPr/>
        </p:nvSpPr>
        <p:spPr>
          <a:xfrm>
            <a:off x="5791201" y="4429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DCD15F-03F4-ED39-F2E2-2A71A97C2188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C6FA022-83BF-DF76-F300-EFB1BFCC4FB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F9E1109-BB2E-EB3A-C3DF-4C4141A8F836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E8A5D96-32E9-FE66-7BD4-7D285828F868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8</a:t>
            </a:r>
            <a:endParaRPr lang="fr-FR" sz="8000" b="1" dirty="0"/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6B2F0A0-BB78-C14F-3094-3B2D3540F6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4E6FCBA-3DE8-4614-04B0-19C9C7086227}"/>
              </a:ext>
            </a:extLst>
          </p:cNvPr>
          <p:cNvSpPr txBox="1"/>
          <p:nvPr/>
        </p:nvSpPr>
        <p:spPr>
          <a:xfrm>
            <a:off x="5621695" y="4232884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2415147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1447800" y="4982801"/>
            <a:ext cx="11656300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1447800" y="5989051"/>
            <a:ext cx="11656300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6972200"/>
            <a:ext cx="11656300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1171944" y="4985456"/>
            <a:ext cx="9526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1239780" y="5895846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الوحدات مع الوحدات وأكتب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الوحدات في الخانة أسفل الوحدات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العشرات فوق عشرات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1171944" y="6955382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العشرات مع العشرات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مجموع العشرات في الخانة أسفل العشرات؛</a:t>
            </a: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D19209F-4354-ED23-9F9E-B94947E6AE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أعطاه صديقه حمزة 16 كلةً.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كلة؟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أعطاه صديقه حمزة 16 كلةً.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كلة؟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حمزة 16 كلة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أعطى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حمزة كلله لعلي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أعطاه صديقه حمزة 16 كلةً.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كلة؟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أعطاه صديقه حمزة 16 كلةً.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كلة؟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حساب عدد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الذي أصبح لدى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علي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أعطاه صديقه حمزة 16 كلةً.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كلة؟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أعطاه صديقه حمزة 16 كلةً.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كلة؟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 بالخشيبات والحزم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أعطاه صديقه حمزة 16 كلةً.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كلة؟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علي 27 كلة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أعطاه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حمزة 16 كلة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سيصبح لديه.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أعطا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حمزة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كللا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إضافية.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عدد من ال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كلل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الكلل التي كان يملكها علي إلى الكلل التي أعطاه صديقه حمزة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لدى 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كلة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علي 27 كلة أعطاه صديقه حمزة 16 كلةً.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علي من كلة؟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الكلل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الذي أصبح لدى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علي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27+16=43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4AA1F23D-02D1-09B2-C626-CB14CA2105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8E72E2B-308C-ADE7-3E93-C22C79F88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207" y="3771900"/>
            <a:ext cx="12916930" cy="346323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20EFDB5-1FF6-5191-A5CE-8480FE68605F}"/>
              </a:ext>
            </a:extLst>
          </p:cNvPr>
          <p:cNvSpPr/>
          <p:nvPr/>
        </p:nvSpPr>
        <p:spPr>
          <a:xfrm>
            <a:off x="469207" y="4914900"/>
            <a:ext cx="637554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69128C6C-0B18-EB4C-D8CC-8617AD17E8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35" y="3813865"/>
            <a:ext cx="12916930" cy="346323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9C28C54-14E5-B39C-F75F-6BB1D909A8B8}"/>
              </a:ext>
            </a:extLst>
          </p:cNvPr>
          <p:cNvSpPr/>
          <p:nvPr/>
        </p:nvSpPr>
        <p:spPr>
          <a:xfrm>
            <a:off x="469207" y="4914900"/>
            <a:ext cx="637554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9663A23-AA30-2F80-4F48-15551A71DB5E}"/>
              </a:ext>
            </a:extLst>
          </p:cNvPr>
          <p:cNvSpPr txBox="1"/>
          <p:nvPr/>
        </p:nvSpPr>
        <p:spPr>
          <a:xfrm>
            <a:off x="3505200" y="5382280"/>
            <a:ext cx="504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F282444-02ED-98CF-5C86-CD1979E4A24D}"/>
              </a:ext>
            </a:extLst>
          </p:cNvPr>
          <p:cNvSpPr txBox="1"/>
          <p:nvPr/>
        </p:nvSpPr>
        <p:spPr>
          <a:xfrm>
            <a:off x="1476745" y="6362700"/>
            <a:ext cx="504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006D133-B6D6-BFB7-2E93-7DA8091B5BD8}"/>
              </a:ext>
            </a:extLst>
          </p:cNvPr>
          <p:cNvSpPr txBox="1"/>
          <p:nvPr/>
        </p:nvSpPr>
        <p:spPr>
          <a:xfrm>
            <a:off x="2799522" y="6362700"/>
            <a:ext cx="629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12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598DD7B-AF81-0A71-336C-B23A58A817C8}"/>
              </a:ext>
            </a:extLst>
          </p:cNvPr>
          <p:cNvSpPr txBox="1"/>
          <p:nvPr/>
        </p:nvSpPr>
        <p:spPr>
          <a:xfrm>
            <a:off x="5486400" y="53822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10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DA54590-3164-3C9C-4FCF-BD57F070E7CF}"/>
              </a:ext>
            </a:extLst>
          </p:cNvPr>
          <p:cNvSpPr txBox="1"/>
          <p:nvPr/>
        </p:nvSpPr>
        <p:spPr>
          <a:xfrm>
            <a:off x="4916557" y="6362700"/>
            <a:ext cx="504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E4D00105-23DB-2709-F057-5C5F01C074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3917191"/>
            <a:ext cx="12578853" cy="458895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968ABCF-1DA8-265C-DD51-E6BC003DA38C}"/>
              </a:ext>
            </a:extLst>
          </p:cNvPr>
          <p:cNvSpPr/>
          <p:nvPr/>
        </p:nvSpPr>
        <p:spPr>
          <a:xfrm>
            <a:off x="469206" y="5905500"/>
            <a:ext cx="12578853" cy="1143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3AC41B7-19EC-F0A1-B070-8D67AA450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3917191"/>
            <a:ext cx="12578853" cy="45889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212DB30-1D63-D1C0-B1A7-4C4064AB8BDD}"/>
              </a:ext>
            </a:extLst>
          </p:cNvPr>
          <p:cNvSpPr/>
          <p:nvPr/>
        </p:nvSpPr>
        <p:spPr>
          <a:xfrm>
            <a:off x="469206" y="5905500"/>
            <a:ext cx="12578853" cy="1143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E4C7958-22CC-8FBB-1A22-975C7D1F13C6}"/>
              </a:ext>
            </a:extLst>
          </p:cNvPr>
          <p:cNvSpPr txBox="1"/>
          <p:nvPr/>
        </p:nvSpPr>
        <p:spPr>
          <a:xfrm>
            <a:off x="9067800" y="590550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أربعة وثمانون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52E7BC0-F579-F081-D68E-27DC49AFD9E8}"/>
              </a:ext>
            </a:extLst>
          </p:cNvPr>
          <p:cNvSpPr txBox="1"/>
          <p:nvPr/>
        </p:nvSpPr>
        <p:spPr>
          <a:xfrm>
            <a:off x="9067800" y="643890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سبعون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FC7502B-28C2-9009-75B9-8DCE4735308B}"/>
              </a:ext>
            </a:extLst>
          </p:cNvPr>
          <p:cNvSpPr txBox="1"/>
          <p:nvPr/>
        </p:nvSpPr>
        <p:spPr>
          <a:xfrm>
            <a:off x="7391400" y="5817704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84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64C333C-6209-A058-B6B6-5F851B7DC4A5}"/>
              </a:ext>
            </a:extLst>
          </p:cNvPr>
          <p:cNvSpPr txBox="1"/>
          <p:nvPr/>
        </p:nvSpPr>
        <p:spPr>
          <a:xfrm>
            <a:off x="7404652" y="6410498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70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362FF61-DC33-D318-89A2-CB39D317EF2F}"/>
              </a:ext>
            </a:extLst>
          </p:cNvPr>
          <p:cNvSpPr txBox="1"/>
          <p:nvPr/>
        </p:nvSpPr>
        <p:spPr>
          <a:xfrm>
            <a:off x="5232542" y="5827402"/>
            <a:ext cx="1179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80 + 4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0F2E669-1E8B-1B33-4A58-2313A61B3F21}"/>
              </a:ext>
            </a:extLst>
          </p:cNvPr>
          <p:cNvSpPr txBox="1"/>
          <p:nvPr/>
        </p:nvSpPr>
        <p:spPr>
          <a:xfrm>
            <a:off x="2891597" y="6458778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DCAB700-6C6A-14E2-962B-6151A6E15B82}"/>
              </a:ext>
            </a:extLst>
          </p:cNvPr>
          <p:cNvSpPr txBox="1"/>
          <p:nvPr/>
        </p:nvSpPr>
        <p:spPr>
          <a:xfrm>
            <a:off x="1576893" y="643890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1493528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AC0E2AC4-528E-1BDB-A6C2-77191C64F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155" y="3771900"/>
            <a:ext cx="12695688" cy="368360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2743200" y="4533900"/>
            <a:ext cx="5617694" cy="3276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162800" y="4934406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56" y="5226659"/>
            <a:ext cx="1533393" cy="141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5" name="Image 24">
            <a:extLst>
              <a:ext uri="{FF2B5EF4-FFF2-40B4-BE49-F238E27FC236}">
                <a16:creationId xmlns:a16="http://schemas.microsoft.com/office/drawing/2014/main" id="{AB283439-CFDB-11E1-5054-D77CA9C7F3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155" y="3771900"/>
            <a:ext cx="12695688" cy="368360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751D93A-3044-D9E0-D736-07220147B23B}"/>
              </a:ext>
            </a:extLst>
          </p:cNvPr>
          <p:cNvSpPr/>
          <p:nvPr/>
        </p:nvSpPr>
        <p:spPr>
          <a:xfrm>
            <a:off x="2743200" y="4533900"/>
            <a:ext cx="5617694" cy="3276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EBD8106-2662-B7F6-0032-63D136F1077B}"/>
              </a:ext>
            </a:extLst>
          </p:cNvPr>
          <p:cNvSpPr txBox="1"/>
          <p:nvPr/>
        </p:nvSpPr>
        <p:spPr>
          <a:xfrm>
            <a:off x="6705600" y="6449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F43F805-5361-9C2A-BDE4-AD5D8A0D55A5}"/>
              </a:ext>
            </a:extLst>
          </p:cNvPr>
          <p:cNvSpPr txBox="1"/>
          <p:nvPr/>
        </p:nvSpPr>
        <p:spPr>
          <a:xfrm>
            <a:off x="4267200" y="6449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DA2A5CA-149B-FFAC-CA52-17445C00EF05}"/>
              </a:ext>
            </a:extLst>
          </p:cNvPr>
          <p:cNvSpPr txBox="1"/>
          <p:nvPr/>
        </p:nvSpPr>
        <p:spPr>
          <a:xfrm>
            <a:off x="3951312" y="6449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BD57415-232F-100A-5BE9-ED0915074ABF}"/>
              </a:ext>
            </a:extLst>
          </p:cNvPr>
          <p:cNvSpPr txBox="1"/>
          <p:nvPr/>
        </p:nvSpPr>
        <p:spPr>
          <a:xfrm>
            <a:off x="3570312" y="6449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6FC147C-0869-5E67-E1AC-2ED1BBD1B7A5}"/>
              </a:ext>
            </a:extLst>
          </p:cNvPr>
          <p:cNvSpPr txBox="1"/>
          <p:nvPr/>
        </p:nvSpPr>
        <p:spPr>
          <a:xfrm>
            <a:off x="3735390" y="5200590"/>
            <a:ext cx="6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E274A04-6C1F-FC4D-4EC8-B702AF9D1B9C}"/>
              </a:ext>
            </a:extLst>
          </p:cNvPr>
          <p:cNvSpPr txBox="1"/>
          <p:nvPr/>
        </p:nvSpPr>
        <p:spPr>
          <a:xfrm>
            <a:off x="6400800" y="6449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A6E559F8-B059-839D-9BA4-4E715112B92A}"/>
              </a:ext>
            </a:extLst>
          </p:cNvPr>
          <p:cNvSpPr txBox="1"/>
          <p:nvPr/>
        </p:nvSpPr>
        <p:spPr>
          <a:xfrm>
            <a:off x="6019800" y="6449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306E595-BFE0-CBDF-05C5-841A27D7780C}"/>
              </a:ext>
            </a:extLst>
          </p:cNvPr>
          <p:cNvSpPr txBox="1"/>
          <p:nvPr/>
        </p:nvSpPr>
        <p:spPr>
          <a:xfrm>
            <a:off x="6172200" y="5200590"/>
            <a:ext cx="6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2971800" y="5543549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83E85A2-1EDA-9E05-2647-BB6FED68EC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561" y="2147932"/>
            <a:ext cx="13164293" cy="3287948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2CC6D29-56FA-771C-B874-5AD04287CCC6}"/>
              </a:ext>
            </a:extLst>
          </p:cNvPr>
          <p:cNvSpPr txBox="1"/>
          <p:nvPr/>
        </p:nvSpPr>
        <p:spPr>
          <a:xfrm>
            <a:off x="914400" y="4140651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/>
              <a:t>عدد التلاميذ في الفوجين معا هو: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لقفز على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:القفز على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القفز على الأعداد.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</a:t>
            </a:r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(التعرف على القيم المكانية )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71842C-02C7-CEC2-FD76-648B44010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123271"/>
              </p:ext>
            </p:extLst>
          </p:nvPr>
        </p:nvGraphicFramePr>
        <p:xfrm>
          <a:off x="1609434" y="3716802"/>
          <a:ext cx="4191000" cy="4986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2887371048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18636439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3457993848"/>
                    </a:ext>
                  </a:extLst>
                </a:gridCol>
              </a:tblGrid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428265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369741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042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3 -العمليات وحل المسائل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الجمع باحتفاظ باستخدام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الخشيبات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والحزم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 –لعبة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القفز على الأعداد الأعداد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1 - حساب ذهني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قراءة جدول الجمع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الأعداد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ar-SA" sz="48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لتعرف على العدد من رقمين  باستخدام الخشيبات والحزم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هيكلة الحصة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–عمل فردي على الكراسة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الإنجاز/التصحيح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37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26225</TotalTime>
  <Words>1626</Words>
  <Application>Microsoft Office PowerPoint</Application>
  <PresentationFormat>Personnalisé</PresentationFormat>
  <Paragraphs>448</Paragraphs>
  <Slides>55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55</vt:i4>
      </vt:variant>
    </vt:vector>
  </HeadingPairs>
  <TitlesOfParts>
    <vt:vector size="61" baseType="lpstr">
      <vt:lpstr>Microsoft Uighur</vt:lpstr>
      <vt:lpstr>Dosis</vt:lpstr>
      <vt:lpstr>Arial</vt:lpstr>
      <vt:lpstr>IBM Plex Sans Arabic</vt:lpstr>
      <vt:lpstr>Carelia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200</cp:revision>
  <dcterms:created xsi:type="dcterms:W3CDTF">2006-08-16T00:00:00Z</dcterms:created>
  <dcterms:modified xsi:type="dcterms:W3CDTF">2025-09-12T16:09:11Z</dcterms:modified>
  <dc:identifier>DAFtlvZnwz4</dc:identifier>
</cp:coreProperties>
</file>