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57" r:id="rId2"/>
    <p:sldId id="2134808552" r:id="rId3"/>
    <p:sldId id="408" r:id="rId4"/>
    <p:sldId id="2134808596" r:id="rId5"/>
    <p:sldId id="2134808468" r:id="rId6"/>
    <p:sldId id="2134808562" r:id="rId7"/>
    <p:sldId id="2134808563" r:id="rId8"/>
    <p:sldId id="2134808461" r:id="rId9"/>
    <p:sldId id="2134808677" r:id="rId10"/>
    <p:sldId id="2134808670" r:id="rId11"/>
    <p:sldId id="2134808678" r:id="rId12"/>
    <p:sldId id="2134808679" r:id="rId13"/>
    <p:sldId id="2134808675" r:id="rId14"/>
  </p:sldIdLst>
  <p:sldSz cx="13716000" cy="10287000"/>
  <p:notesSz cx="6858000" cy="9144000"/>
  <p:embeddedFontLst>
    <p:embeddedFont>
      <p:font typeface="Dosis" pitchFamily="2" charset="77"/>
      <p:regular r:id="rId16"/>
      <p:bold r:id="rId17"/>
    </p:embeddedFont>
    <p:embeddedFont>
      <p:font typeface="Microsoft Uighur" panose="02000000000000000000" pitchFamily="2" charset="-78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CFB0"/>
    <a:srgbClr val="0097B2"/>
    <a:srgbClr val="02BDC9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07/10/2025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مراجعة وتوليف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FR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بالأعداد المناسبة.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1861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8AAC087-DCFC-817F-0C75-9ED9666FA921}"/>
              </a:ext>
            </a:extLst>
          </p:cNvPr>
          <p:cNvSpPr/>
          <p:nvPr/>
        </p:nvSpPr>
        <p:spPr>
          <a:xfrm flipH="1">
            <a:off x="1136858" y="3467100"/>
            <a:ext cx="11616054" cy="51816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7" name="Picture 2" descr="Exercice de table de multiplication à trous à imprimer – compléter les cases manquantes">
            <a:extLst>
              <a:ext uri="{FF2B5EF4-FFF2-40B4-BE49-F238E27FC236}">
                <a16:creationId xmlns:a16="http://schemas.microsoft.com/office/drawing/2014/main" id="{E0871846-32BB-A675-F50C-4FF49DC0C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1" b="12440"/>
          <a:stretch>
            <a:fillRect/>
          </a:stretch>
        </p:blipFill>
        <p:spPr bwMode="auto">
          <a:xfrm>
            <a:off x="1411780" y="3836984"/>
            <a:ext cx="11066210" cy="441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7E7A7-37A8-7811-BF2D-51F2F34F4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554808-FADA-195A-9F87-EAA0CC483C4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34534D-7725-399F-539E-9388991F3BFE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B49D0-1EF6-57BB-1B05-1CC1F18E63B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B9F3FC-E42F-4646-AB32-7E3729412DF2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AAED9E-D423-83B3-0DBA-9EA80F0D7E1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333CE27-7228-E702-C474-CDFE335CE7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D32FA045-955E-2B09-EAC7-C145191368E3}"/>
              </a:ext>
            </a:extLst>
          </p:cNvPr>
          <p:cNvSpPr/>
          <p:nvPr/>
        </p:nvSpPr>
        <p:spPr>
          <a:xfrm>
            <a:off x="770495" y="2701748"/>
            <a:ext cx="12299030" cy="6572529"/>
          </a:xfrm>
          <a:prstGeom prst="roundRect">
            <a:avLst/>
          </a:prstGeom>
          <a:solidFill>
            <a:srgbClr val="7ACFB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سارة 4 أضعاف ما يملك يوسف من النجمات. إذا علمت أن  يوسف لديه 9 نجمات، فما عدد النجمات لدى سارة؟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7494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1712155" y="495300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رائز التتبع 10 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607255" y="1257300"/>
            <a:ext cx="12496800" cy="5029201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يسجل نتائج رائز  التصديق على اللبنة على شبكة التتبع ويستثمر نتائجه في الحصص المقبلة؛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ما تبقى من أنشطة الكراسة.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707C963-991E-050B-9142-E22E8A2B4460}"/>
              </a:ext>
            </a:extLst>
          </p:cNvPr>
          <p:cNvSpPr/>
          <p:nvPr/>
        </p:nvSpPr>
        <p:spPr>
          <a:xfrm flipH="1">
            <a:off x="94464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الأعداد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527BE3-515F-C726-39BE-C5BA2968993F}"/>
              </a:ext>
            </a:extLst>
          </p:cNvPr>
          <p:cNvSpPr/>
          <p:nvPr/>
        </p:nvSpPr>
        <p:spPr>
          <a:xfrm flipH="1">
            <a:off x="53316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العمليات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1487FD-777C-5B30-AA4C-A1C044BC17B7}"/>
              </a:ext>
            </a:extLst>
          </p:cNvPr>
          <p:cNvSpPr/>
          <p:nvPr/>
        </p:nvSpPr>
        <p:spPr>
          <a:xfrm flipH="1">
            <a:off x="875714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المسألة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353470-DFA7-D55D-1A04-8B98F90524E2}"/>
              </a:ext>
            </a:extLst>
          </p:cNvPr>
          <p:cNvSpPr/>
          <p:nvPr/>
        </p:nvSpPr>
        <p:spPr>
          <a:xfrm>
            <a:off x="9677401" y="8548520"/>
            <a:ext cx="3121854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3 أجوبة صحيحة على الأقل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أقل قطعا من ثلاثة أجوبة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8D04B3-3359-E618-3C41-68632ECDE3A7}"/>
              </a:ext>
            </a:extLst>
          </p:cNvPr>
          <p:cNvSpPr/>
          <p:nvPr/>
        </p:nvSpPr>
        <p:spPr>
          <a:xfrm>
            <a:off x="5331655" y="8600688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6 أجوبة صحيحة على الأقل.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3 أخطاء فأكثر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D59BB-5DA1-5CD7-D2A2-709A29851308}"/>
              </a:ext>
            </a:extLst>
          </p:cNvPr>
          <p:cNvSpPr/>
          <p:nvPr/>
        </p:nvSpPr>
        <p:spPr>
          <a:xfrm>
            <a:off x="875714" y="8609037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العملية والنتيجة صحيحة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العملية أو النتيجة خاطئة أم هما معا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5EA0CBC-9C5C-90AD-6269-C7FA345C1142}"/>
              </a:ext>
            </a:extLst>
          </p:cNvPr>
          <p:cNvSpPr/>
          <p:nvPr/>
        </p:nvSpPr>
        <p:spPr>
          <a:xfrm flipH="1">
            <a:off x="1712155" y="6844895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معايير التصحيح</a:t>
            </a:r>
          </a:p>
        </p:txBody>
      </p:sp>
    </p:spTree>
    <p:extLst>
      <p:ext uri="{BB962C8B-B14F-4D97-AF65-F5344CB8AC3E}">
        <p14:creationId xmlns:p14="http://schemas.microsoft.com/office/powerpoint/2010/main" val="21042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اتممام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</a:t>
            </a:r>
            <a:r>
              <a:rPr lang="ar-MA" sz="32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التحدي والألغاز 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الضرب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652218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 باستخدام لعبة رمي الكرة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40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964900-6828-9358-57AA-8ED807DA6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3585A393-1579-85C1-C6D5-2FA1CE13B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" t="15333" r="5168" b="64040"/>
          <a:stretch>
            <a:fillRect/>
          </a:stretch>
        </p:blipFill>
        <p:spPr>
          <a:xfrm>
            <a:off x="950159" y="4076700"/>
            <a:ext cx="12048884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2DF468-A0FE-58BC-96B6-D53D4A114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570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BDFBA473-FC8A-C7CA-B3AE-E210980264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 t="35891" r="5974" b="38944"/>
          <a:stretch>
            <a:fillRect/>
          </a:stretch>
        </p:blipFill>
        <p:spPr>
          <a:xfrm>
            <a:off x="626397" y="3502464"/>
            <a:ext cx="12152347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6"/>
            <a:ext cx="13716001" cy="14903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 الأولى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019F9F-F149-8A55-3B3E-BF93408CF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AE2A518C-9ACF-703C-2C38-7CE0805BF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" t="60737" r="6040" b="53"/>
          <a:stretch>
            <a:fillRect/>
          </a:stretch>
        </p:blipFill>
        <p:spPr>
          <a:xfrm>
            <a:off x="781825" y="2551024"/>
            <a:ext cx="12152347" cy="7242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CD203C-6401-1F94-8A64-0A8168599D79}"/>
              </a:ext>
            </a:extLst>
          </p:cNvPr>
          <p:cNvSpPr/>
          <p:nvPr/>
        </p:nvSpPr>
        <p:spPr>
          <a:xfrm>
            <a:off x="6857999" y="3695700"/>
            <a:ext cx="6019801" cy="6096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D4A1-1694-31FC-2CBD-1EE66D40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3458A1-0D95-63B4-6E3B-0118130FEE5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95050-9ABC-D946-3AF9-146B5BCA6C9E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6175C-3387-1CC7-B8A6-1CD3B8531E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B37E57-850F-FA9E-C2CA-1808580C33E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E67D6-2FD9-9738-AE7A-36AA0290AEE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A8DB10-C855-C11E-6E17-DF59C2C2ECF2}"/>
              </a:ext>
            </a:extLst>
          </p:cNvPr>
          <p:cNvSpPr/>
          <p:nvPr/>
        </p:nvSpPr>
        <p:spPr>
          <a:xfrm>
            <a:off x="6838546" y="417859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765</a:t>
            </a: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</a:t>
            </a:r>
          </a:p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.......................................................................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45E20C-71D6-43C3-14E9-2759407351FB}"/>
              </a:ext>
            </a:extLst>
          </p:cNvPr>
          <p:cNvSpPr/>
          <p:nvPr/>
        </p:nvSpPr>
        <p:spPr>
          <a:xfrm>
            <a:off x="6881191" y="6983109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آلاف وست مئة وثلاثة وعشرون:</a:t>
            </a:r>
            <a:b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......................................................................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C89F136-C15D-3E9A-38AC-4CAD06030B75}"/>
              </a:ext>
            </a:extLst>
          </p:cNvPr>
          <p:cNvCxnSpPr>
            <a:cxnSpLocks/>
          </p:cNvCxnSpPr>
          <p:nvPr/>
        </p:nvCxnSpPr>
        <p:spPr>
          <a:xfrm>
            <a:off x="6629400" y="3328767"/>
            <a:ext cx="0" cy="501513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D89E726-D74C-AF08-1F24-EEA39CD2CB0E}"/>
              </a:ext>
            </a:extLst>
          </p:cNvPr>
          <p:cNvSpPr/>
          <p:nvPr/>
        </p:nvSpPr>
        <p:spPr>
          <a:xfrm>
            <a:off x="533399" y="4178595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456             -           546             -            654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3E5A21-287B-2116-8420-324B232A66CF}"/>
              </a:ext>
            </a:extLst>
          </p:cNvPr>
          <p:cNvSpPr/>
          <p:nvPr/>
        </p:nvSpPr>
        <p:spPr>
          <a:xfrm>
            <a:off x="516008" y="6983109"/>
            <a:ext cx="5867401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857           -             854            -            548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4A5DE6-D2EE-55AE-2B91-4B92FE0AA1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3D7ED4-6012-8C5E-19E4-20F515A39AE2}"/>
              </a:ext>
            </a:extLst>
          </p:cNvPr>
          <p:cNvSpPr/>
          <p:nvPr/>
        </p:nvSpPr>
        <p:spPr>
          <a:xfrm flipH="1">
            <a:off x="7019712" y="2731240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 –</a:t>
            </a:r>
            <a:r>
              <a: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العدد بالحروف</a:t>
            </a:r>
            <a:endParaRPr lang="ar-M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ADE083D-BA79-D890-6DE1-681249733F82}"/>
              </a:ext>
            </a:extLst>
          </p:cNvPr>
          <p:cNvSpPr/>
          <p:nvPr/>
        </p:nvSpPr>
        <p:spPr>
          <a:xfrm flipH="1">
            <a:off x="384319" y="2761416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 – أرتب الأعداد ترتيبا تزايديا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B71285-1356-4585-2261-BBDB457DB5A8}"/>
              </a:ext>
            </a:extLst>
          </p:cNvPr>
          <p:cNvSpPr/>
          <p:nvPr/>
        </p:nvSpPr>
        <p:spPr>
          <a:xfrm flipH="1">
            <a:off x="414900" y="5912317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 –أرتب الأعداد ترتيبا تناقصيا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391D1C0-8DAA-EC07-2A34-D1C3E26835D2}"/>
              </a:ext>
            </a:extLst>
          </p:cNvPr>
          <p:cNvSpPr/>
          <p:nvPr/>
        </p:nvSpPr>
        <p:spPr>
          <a:xfrm flipH="1">
            <a:off x="7019712" y="5857660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 –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العدد بالأرقام</a:t>
            </a:r>
            <a:endParaRPr lang="ar-M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2869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28869</TotalTime>
  <Words>471</Words>
  <Application>Microsoft Macintosh PowerPoint</Application>
  <PresentationFormat>Personnalisé</PresentationFormat>
  <Paragraphs>110</Paragraphs>
  <Slides>13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 Massir Ballpoint</vt:lpstr>
      <vt:lpstr>Microsoft Uighur</vt:lpstr>
      <vt:lpstr>Arial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322</cp:revision>
  <dcterms:created xsi:type="dcterms:W3CDTF">2006-08-16T00:00:00Z</dcterms:created>
  <dcterms:modified xsi:type="dcterms:W3CDTF">2025-10-07T10:28:24Z</dcterms:modified>
  <dc:identifier>DAFtlvZnwz4</dc:identifier>
</cp:coreProperties>
</file>