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7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8690" r:id="rId12"/>
    <p:sldId id="2134808730" r:id="rId13"/>
    <p:sldId id="2134808731" r:id="rId14"/>
    <p:sldId id="2134808733" r:id="rId15"/>
    <p:sldId id="2134808747" r:id="rId16"/>
    <p:sldId id="2134808459" r:id="rId17"/>
    <p:sldId id="2134808620" r:id="rId18"/>
    <p:sldId id="2134808621" r:id="rId19"/>
    <p:sldId id="2134808576" r:id="rId20"/>
    <p:sldId id="2134808598" r:id="rId21"/>
    <p:sldId id="2134808606" r:id="rId22"/>
    <p:sldId id="2134808607" r:id="rId23"/>
    <p:sldId id="2134808608" r:id="rId24"/>
    <p:sldId id="2134808612" r:id="rId25"/>
    <p:sldId id="2134808624" r:id="rId26"/>
    <p:sldId id="2134808626" r:id="rId27"/>
    <p:sldId id="2134808627" r:id="rId28"/>
    <p:sldId id="2134808628" r:id="rId29"/>
    <p:sldId id="2134808629" r:id="rId30"/>
    <p:sldId id="2134808630" r:id="rId31"/>
    <p:sldId id="2134808745" r:id="rId32"/>
    <p:sldId id="2134808746" r:id="rId33"/>
    <p:sldId id="2134808699" r:id="rId34"/>
    <p:sldId id="2134808700" r:id="rId35"/>
    <p:sldId id="2134808701" r:id="rId36"/>
    <p:sldId id="2134808702" r:id="rId37"/>
    <p:sldId id="2134808703" r:id="rId38"/>
    <p:sldId id="2134808704" r:id="rId39"/>
    <p:sldId id="2134808705" r:id="rId40"/>
    <p:sldId id="2134808706" r:id="rId41"/>
    <p:sldId id="2134808707" r:id="rId42"/>
    <p:sldId id="2134808708" r:id="rId43"/>
    <p:sldId id="2134808743" r:id="rId44"/>
    <p:sldId id="2134808710" r:id="rId45"/>
    <p:sldId id="2134808711" r:id="rId46"/>
    <p:sldId id="2134808712" r:id="rId47"/>
    <p:sldId id="2134808713" r:id="rId48"/>
    <p:sldId id="2134808714" r:id="rId49"/>
    <p:sldId id="2134808715" r:id="rId50"/>
    <p:sldId id="2134808716" r:id="rId51"/>
    <p:sldId id="2134808744" r:id="rId52"/>
    <p:sldId id="2134808718" r:id="rId53"/>
    <p:sldId id="2134808719" r:id="rId54"/>
    <p:sldId id="2134808720" r:id="rId55"/>
    <p:sldId id="2134808721" r:id="rId56"/>
  </p:sldIdLst>
  <p:sldSz cx="13716000" cy="10287000"/>
  <p:notesSz cx="6858000" cy="9144000"/>
  <p:embeddedFontLst>
    <p:embeddedFont>
      <p:font typeface="Dosis" pitchFamily="2" charset="77"/>
      <p:regular r:id="rId58"/>
      <p:bold r:id="rId59"/>
    </p:embeddedFont>
    <p:embeddedFont>
      <p:font typeface="IBM Plex Sans Arabic" panose="020B0503050203000203" pitchFamily="34" charset="-78"/>
      <p:regular r:id="rId60"/>
    </p:embeddedFont>
    <p:embeddedFont>
      <p:font typeface="Microsoft Uighur" panose="02000000000000000000" pitchFamily="2" charset="-78"/>
      <p:regular r:id="rId61"/>
      <p:bold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63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490" autoAdjust="0"/>
    <p:restoredTop sz="95226" autoAdjust="0"/>
  </p:normalViewPr>
  <p:slideViewPr>
    <p:cSldViewPr>
      <p:cViewPr varScale="1">
        <p:scale>
          <a:sx n="83" d="100"/>
          <a:sy n="83" d="100"/>
        </p:scale>
        <p:origin x="432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04/10/2025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4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9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svg"/><Relationship Id="rId7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9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4" Type="http://schemas.openxmlformats.org/officeDocument/2006/relationships/image" Target="../media/image8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29925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2" y="2424383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764108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 جدول الضرب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الضرب ويطلب من بعض المتعلمين القراءة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63" y="5120640"/>
            <a:ext cx="3810000" cy="3764548"/>
          </a:xfrm>
          <a:prstGeom prst="rect">
            <a:avLst/>
          </a:prstGeom>
        </p:spPr>
      </p:pic>
      <p:pic>
        <p:nvPicPr>
          <p:cNvPr id="6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522F1538-BE8E-45FC-7265-23D60695F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889488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D3AE-AE8F-E67D-BF63-4316F8AB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FF6A0E-BBAF-CABB-E50D-E5269BD465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92453-CCAD-DD8E-0421-74DF110BE4A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FAF76D-165D-C44A-2F5B-26C98891B42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B8B4FA-40DC-C800-8160-DE2917552076}"/>
              </a:ext>
            </a:extLst>
          </p:cNvPr>
          <p:cNvSpPr txBox="1"/>
          <p:nvPr/>
        </p:nvSpPr>
        <p:spPr>
          <a:xfrm>
            <a:off x="1905000" y="764108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سأقوم بملء جدول ضرب العدد 7 انتبهوا ستفعلون مثلي لملء جدولي ضرب العددين 8 و9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183D31-A8AD-1F76-9A16-E6BC0528F2F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6EA9F1-A0BF-B95B-D2E2-EB231E85C7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4" name="Rectangle : coins arrondis 18 - 2">
            <a:extLst>
              <a:ext uri="{FF2B5EF4-FFF2-40B4-BE49-F238E27FC236}">
                <a16:creationId xmlns:a16="http://schemas.microsoft.com/office/drawing/2014/main" id="{3335DAD4-3034-B46B-CD72-D6F6975DDE88}"/>
              </a:ext>
            </a:extLst>
          </p:cNvPr>
          <p:cNvSpPr/>
          <p:nvPr/>
        </p:nvSpPr>
        <p:spPr>
          <a:xfrm flipH="1">
            <a:off x="4724396" y="2796539"/>
            <a:ext cx="4267201" cy="154938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Rectangle : coins arrondis 18 - 2">
            <a:extLst>
              <a:ext uri="{FF2B5EF4-FFF2-40B4-BE49-F238E27FC236}">
                <a16:creationId xmlns:a16="http://schemas.microsoft.com/office/drawing/2014/main" id="{50B89B40-05B4-B1DB-4432-11B9909EF960}"/>
              </a:ext>
            </a:extLst>
          </p:cNvPr>
          <p:cNvSpPr/>
          <p:nvPr/>
        </p:nvSpPr>
        <p:spPr>
          <a:xfrm flipH="1">
            <a:off x="4724396" y="4443060"/>
            <a:ext cx="4267201" cy="154938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Rectangle : coins arrondis 18 - 2">
            <a:extLst>
              <a:ext uri="{FF2B5EF4-FFF2-40B4-BE49-F238E27FC236}">
                <a16:creationId xmlns:a16="http://schemas.microsoft.com/office/drawing/2014/main" id="{36036D08-35A0-C238-6555-4F925516D6D5}"/>
              </a:ext>
            </a:extLst>
          </p:cNvPr>
          <p:cNvSpPr/>
          <p:nvPr/>
        </p:nvSpPr>
        <p:spPr>
          <a:xfrm flipH="1">
            <a:off x="4754111" y="6215334"/>
            <a:ext cx="4267201" cy="154938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8" name="Rectangle : coins arrondis 18 - 2">
            <a:extLst>
              <a:ext uri="{FF2B5EF4-FFF2-40B4-BE49-F238E27FC236}">
                <a16:creationId xmlns:a16="http://schemas.microsoft.com/office/drawing/2014/main" id="{E992A71E-B2EC-9547-4E9C-C3224F3F678D}"/>
              </a:ext>
            </a:extLst>
          </p:cNvPr>
          <p:cNvSpPr/>
          <p:nvPr/>
        </p:nvSpPr>
        <p:spPr>
          <a:xfrm flipH="1">
            <a:off x="4784591" y="8115300"/>
            <a:ext cx="4267201" cy="154938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7873DAFC-7EC3-700B-4346-07EF3BBD9292}"/>
              </a:ext>
            </a:extLst>
          </p:cNvPr>
          <p:cNvGrpSpPr/>
          <p:nvPr/>
        </p:nvGrpSpPr>
        <p:grpSpPr>
          <a:xfrm>
            <a:off x="4724399" y="2698159"/>
            <a:ext cx="4267200" cy="7062379"/>
            <a:chOff x="4724399" y="2862671"/>
            <a:chExt cx="4267200" cy="7062379"/>
          </a:xfrm>
          <a:noFill/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B6C9AAA-4416-97C0-BD2B-629D0B8D1162}"/>
                </a:ext>
              </a:extLst>
            </p:cNvPr>
            <p:cNvSpPr/>
            <p:nvPr/>
          </p:nvSpPr>
          <p:spPr>
            <a:xfrm>
              <a:off x="4724399" y="2862671"/>
              <a:ext cx="4267200" cy="1676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SA" sz="115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r>
                <a:rPr lang="fr-FR" sz="72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X</a:t>
              </a:r>
              <a:r>
                <a:rPr lang="ar-SA" sz="115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7</a:t>
              </a:r>
              <a:endParaRPr lang="fr-FR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35D36C0-8078-7BE4-BE3A-D174031C3A87}"/>
                </a:ext>
              </a:extLst>
            </p:cNvPr>
            <p:cNvSpPr/>
            <p:nvPr/>
          </p:nvSpPr>
          <p:spPr>
            <a:xfrm>
              <a:off x="4724399" y="4592411"/>
              <a:ext cx="4267200" cy="1676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96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7 + 7</a:t>
              </a:r>
              <a:endParaRPr lang="fr-FR" sz="28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292F450-9AB6-23A6-F9C1-828186309450}"/>
                </a:ext>
              </a:extLst>
            </p:cNvPr>
            <p:cNvSpPr/>
            <p:nvPr/>
          </p:nvSpPr>
          <p:spPr>
            <a:xfrm>
              <a:off x="4724399" y="6431280"/>
              <a:ext cx="4267200" cy="1676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3B0ED6-7FE7-CB87-0A38-1720A14E893E}"/>
                </a:ext>
              </a:extLst>
            </p:cNvPr>
            <p:cNvSpPr/>
            <p:nvPr/>
          </p:nvSpPr>
          <p:spPr>
            <a:xfrm>
              <a:off x="4724399" y="8248650"/>
              <a:ext cx="4267200" cy="1676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96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14</a:t>
              </a:r>
              <a:endParaRPr lang="fr-FR" sz="11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4A88A1D6-735B-2A59-20AA-A9CC5D7A84E2}"/>
                </a:ext>
              </a:extLst>
            </p:cNvPr>
            <p:cNvCxnSpPr/>
            <p:nvPr/>
          </p:nvCxnSpPr>
          <p:spPr>
            <a:xfrm>
              <a:off x="5410200" y="7048500"/>
              <a:ext cx="2895600" cy="0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BF516FA1-B03D-F0CF-0931-CE2966D08285}"/>
                </a:ext>
              </a:extLst>
            </p:cNvPr>
            <p:cNvCxnSpPr/>
            <p:nvPr/>
          </p:nvCxnSpPr>
          <p:spPr>
            <a:xfrm>
              <a:off x="5410200" y="7505700"/>
              <a:ext cx="2895600" cy="0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51E208FB-2FD3-D631-3137-568C4F380E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8800" y="677669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1F5EC2C1-FFB1-1CAD-BEF7-2A79CE0611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19800" y="677669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C0BD0253-2DF7-F80B-C31F-D65ED36B63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0800" y="675383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A4EB0826-F75F-AC6E-5692-2638E63EB7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81800" y="677669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03A2016B-C416-784D-2588-7E85F34546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7548" y="676907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83A4D008-FB07-424C-7EDC-CC5E7AA9B8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20000" y="675383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4F40335B-F298-9763-28D8-3EC1434AD7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01000" y="677669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E081283-90E1-7884-91DE-A2C59A420037}"/>
              </a:ext>
            </a:extLst>
          </p:cNvPr>
          <p:cNvCxnSpPr>
            <a:cxnSpLocks/>
          </p:cNvCxnSpPr>
          <p:nvPr/>
        </p:nvCxnSpPr>
        <p:spPr>
          <a:xfrm flipV="1">
            <a:off x="4914896" y="6702149"/>
            <a:ext cx="3886200" cy="5469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36A604EF-6F04-9098-3B24-245D98527AE6}"/>
              </a:ext>
            </a:extLst>
          </p:cNvPr>
          <p:cNvCxnSpPr>
            <a:cxnSpLocks/>
          </p:cNvCxnSpPr>
          <p:nvPr/>
        </p:nvCxnSpPr>
        <p:spPr>
          <a:xfrm flipV="1">
            <a:off x="4914896" y="7233436"/>
            <a:ext cx="3886200" cy="5469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55D7C126-0436-F98A-956B-2E252D0CA2CB}"/>
              </a:ext>
            </a:extLst>
          </p:cNvPr>
          <p:cNvCxnSpPr>
            <a:cxnSpLocks/>
          </p:cNvCxnSpPr>
          <p:nvPr/>
        </p:nvCxnSpPr>
        <p:spPr>
          <a:xfrm flipV="1">
            <a:off x="5257800" y="6367635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B1C1B0E0-E840-F46D-E125-8613617AB9FE}"/>
              </a:ext>
            </a:extLst>
          </p:cNvPr>
          <p:cNvCxnSpPr>
            <a:cxnSpLocks/>
          </p:cNvCxnSpPr>
          <p:nvPr/>
        </p:nvCxnSpPr>
        <p:spPr>
          <a:xfrm flipV="1">
            <a:off x="5791200" y="6403634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B90EC60E-A3A2-CADC-F709-1809DDF6DF29}"/>
              </a:ext>
            </a:extLst>
          </p:cNvPr>
          <p:cNvCxnSpPr>
            <a:cxnSpLocks/>
          </p:cNvCxnSpPr>
          <p:nvPr/>
        </p:nvCxnSpPr>
        <p:spPr>
          <a:xfrm flipV="1">
            <a:off x="6355080" y="6403634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36C0B7FD-0387-7A48-BBF7-082158BDF35D}"/>
              </a:ext>
            </a:extLst>
          </p:cNvPr>
          <p:cNvCxnSpPr>
            <a:cxnSpLocks/>
          </p:cNvCxnSpPr>
          <p:nvPr/>
        </p:nvCxnSpPr>
        <p:spPr>
          <a:xfrm flipV="1">
            <a:off x="6918191" y="6427528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5F40D0E2-50B4-4CE2-8C9A-FF54FDCB159D}"/>
              </a:ext>
            </a:extLst>
          </p:cNvPr>
          <p:cNvCxnSpPr>
            <a:cxnSpLocks/>
          </p:cNvCxnSpPr>
          <p:nvPr/>
        </p:nvCxnSpPr>
        <p:spPr>
          <a:xfrm flipV="1">
            <a:off x="7467600" y="6367635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7BB1A5A7-0D59-8BEF-F42A-388B31DF4861}"/>
              </a:ext>
            </a:extLst>
          </p:cNvPr>
          <p:cNvCxnSpPr>
            <a:cxnSpLocks/>
          </p:cNvCxnSpPr>
          <p:nvPr/>
        </p:nvCxnSpPr>
        <p:spPr>
          <a:xfrm flipV="1">
            <a:off x="8061960" y="6403634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CAD6B2A6-8A16-0F28-3088-60ADC38E66CB}"/>
              </a:ext>
            </a:extLst>
          </p:cNvPr>
          <p:cNvCxnSpPr>
            <a:cxnSpLocks/>
          </p:cNvCxnSpPr>
          <p:nvPr/>
        </p:nvCxnSpPr>
        <p:spPr>
          <a:xfrm flipV="1">
            <a:off x="8610600" y="6352965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464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يكرر الاستاذ العملية حتى يحصل على جدول ضرب العدد 7 كاملا.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سأقرأ الجدول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E78367F-4063-62A3-4A54-891C7ECF4C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902" t="4166" r="18846" b="4133"/>
          <a:stretch>
            <a:fillRect/>
          </a:stretch>
        </p:blipFill>
        <p:spPr>
          <a:xfrm>
            <a:off x="6842759" y="2906705"/>
            <a:ext cx="3124201" cy="6409589"/>
          </a:xfrm>
          <a:prstGeom prst="rect">
            <a:avLst/>
          </a:prstGeom>
        </p:spPr>
      </p:pic>
      <p:pic>
        <p:nvPicPr>
          <p:cNvPr id="7" name="Image 6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994C2D1E-92D8-B1E5-BC1B-AABA1642E6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56" y="3543300"/>
            <a:ext cx="5329264" cy="526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A968D-0032-AA44-572F-F154F4FF7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FF7CE1-92E6-5624-65BC-815E618BCA7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8A3958-2075-27A6-548A-2903574344B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2DDB73-50D7-F903-3960-16AD93EC6085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EC5A412-A81B-CD36-CB9A-38A011E9DAFD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مجموعات، وبنفس الطريقة، قوموا  بملء جدولي ضرب العددين 8 و 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F4FCBD-33E0-7940-1FF0-40F81DBDEE3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56ABDA-1304-FF23-080B-3BA1390FE3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C57B7E3-8747-16A0-1688-ADBC97A892EB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12" name="Image 1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7EFA6C1-40EE-06AD-00D6-FE549D087D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53" y="4605980"/>
            <a:ext cx="5000307" cy="3333539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270B84A-5D8C-F16C-0FF3-D672D92007EC}"/>
              </a:ext>
            </a:extLst>
          </p:cNvPr>
          <p:cNvGrpSpPr/>
          <p:nvPr/>
        </p:nvGrpSpPr>
        <p:grpSpPr>
          <a:xfrm>
            <a:off x="6400800" y="2851264"/>
            <a:ext cx="6325347" cy="6327954"/>
            <a:chOff x="6400800" y="2851264"/>
            <a:chExt cx="6325347" cy="6327954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AFE6AA5-D3E9-5BAF-642A-A15F7823B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0047" t="4167" r="19917" b="4134"/>
            <a:stretch>
              <a:fillRect/>
            </a:stretch>
          </p:blipFill>
          <p:spPr>
            <a:xfrm>
              <a:off x="6400800" y="2851264"/>
              <a:ext cx="2927576" cy="6327954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D81E692C-CF9F-5B85-2D92-DE754FFFD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0046" t="4166" r="19918" b="4133"/>
            <a:stretch>
              <a:fillRect/>
            </a:stretch>
          </p:blipFill>
          <p:spPr>
            <a:xfrm>
              <a:off x="9798572" y="2851264"/>
              <a:ext cx="2927575" cy="632795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4EAA4DA-123E-13E9-2750-3C64C1B4822C}"/>
                </a:ext>
              </a:extLst>
            </p:cNvPr>
            <p:cNvSpPr/>
            <p:nvPr/>
          </p:nvSpPr>
          <p:spPr>
            <a:xfrm>
              <a:off x="8258584" y="3848100"/>
              <a:ext cx="809216" cy="495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D92DA1-AE84-49DD-00F2-ACD54EFF37DB}"/>
                </a:ext>
              </a:extLst>
            </p:cNvPr>
            <p:cNvSpPr/>
            <p:nvPr/>
          </p:nvSpPr>
          <p:spPr>
            <a:xfrm>
              <a:off x="11582893" y="3886200"/>
              <a:ext cx="809216" cy="495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25091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(النقود + 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5044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C1812F29-191B-0081-C9CE-3797004472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513393" y="4829850"/>
            <a:ext cx="527726" cy="1191954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14E92E24-9422-BBA8-DC85-53828DCC07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3979" y="4421240"/>
            <a:ext cx="513021" cy="1153779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id="{C00FEDA4-C67E-7558-5500-2ED3D47565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061648" y="4023981"/>
            <a:ext cx="513022" cy="1215292"/>
          </a:xfrm>
          <a:prstGeom prst="rect">
            <a:avLst/>
          </a:prstGeom>
        </p:spPr>
      </p:pic>
      <p:pic>
        <p:nvPicPr>
          <p:cNvPr id="12" name="Image 11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BF0BC55-CBF1-E2AA-B811-27C3702E7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6" b="12198"/>
          <a:stretch>
            <a:fillRect/>
          </a:stretch>
        </p:blipFill>
        <p:spPr>
          <a:xfrm>
            <a:off x="1710513" y="6367703"/>
            <a:ext cx="48807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81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43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3590908" y="7834994"/>
            <a:ext cx="6096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4AB6934-5E26-562A-A760-920D8879B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593544" y="5651940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69238B0A-DB45-C8FF-5D13-6AE229452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593544" y="4975050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0578E627-6F3B-B0FD-47EC-FCBF35FAD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062365" y="4316790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06E4839F-FE55-FF22-56AC-F2D6679850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554285" y="456631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1A985889-51D7-3CC1-CC2E-3E90C66561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547634" y="538367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47D686B9-AB45-4F99-F4A7-B7C96FE9D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084367" y="4975050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90D90DB5-4C9D-3EAE-3004-18D9CFD41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084368" y="5657823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65C99E52-729F-8386-6771-60ABD0A493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17193" y="5361661"/>
            <a:ext cx="785773" cy="16034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03A2FF-8E6A-F57C-D61F-C284111F77BC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5B6FB6C-9AED-CA99-34B1-A8BC15D94356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" name="Picture 21">
            <a:extLst>
              <a:ext uri="{FF2B5EF4-FFF2-40B4-BE49-F238E27FC236}">
                <a16:creationId xmlns:a16="http://schemas.microsoft.com/office/drawing/2014/main" id="{D0D28479-5725-12BB-5EA5-03365675ED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554285" y="3669933"/>
            <a:ext cx="793637" cy="1774105"/>
          </a:xfrm>
          <a:prstGeom prst="rect">
            <a:avLst/>
          </a:prstGeom>
        </p:spPr>
      </p:pic>
      <p:pic>
        <p:nvPicPr>
          <p:cNvPr id="4" name="Picture 15">
            <a:extLst>
              <a:ext uri="{FF2B5EF4-FFF2-40B4-BE49-F238E27FC236}">
                <a16:creationId xmlns:a16="http://schemas.microsoft.com/office/drawing/2014/main" id="{44D91664-4AB1-D444-6918-196D508C62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7850" y="5361661"/>
            <a:ext cx="785773" cy="1603455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5E44A288-9A7E-F53C-5ADF-6CC53F1399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7849" y="4508714"/>
            <a:ext cx="785773" cy="16034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9D17E0D-4EF2-D5F3-1EE8-7EFC1A96E5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8362" y="4520911"/>
            <a:ext cx="785773" cy="16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A979995-81AF-3D9B-D9FA-E3ECBFA29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3733800" y="7810500"/>
            <a:ext cx="6019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345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BEFFA98-5639-1B3F-9378-34642D8C0A29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7CBC18E-65CE-C305-6CDD-F2F8DCE9EC35}"/>
              </a:ext>
            </a:extLst>
          </p:cNvPr>
          <p:cNvCxnSpPr>
            <a:cxnSpLocks/>
            <a:stCxn id="24" idx="2"/>
            <a:endCxn id="17" idx="0"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9">
            <a:extLst>
              <a:ext uri="{FF2B5EF4-FFF2-40B4-BE49-F238E27FC236}">
                <a16:creationId xmlns:a16="http://schemas.microsoft.com/office/drawing/2014/main" id="{61425623-B0A0-F621-BF52-8CFFE1FD0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593544" y="5651940"/>
            <a:ext cx="633748" cy="1431419"/>
          </a:xfrm>
          <a:prstGeom prst="rect">
            <a:avLst/>
          </a:prstGeom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B06A2622-2EFF-E578-C359-717ED7BD0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593544" y="4975050"/>
            <a:ext cx="633748" cy="1431419"/>
          </a:xfrm>
          <a:prstGeom prst="rect">
            <a:avLst/>
          </a:prstGeom>
        </p:spPr>
      </p:pic>
      <p:pic>
        <p:nvPicPr>
          <p:cNvPr id="5" name="Picture 20">
            <a:extLst>
              <a:ext uri="{FF2B5EF4-FFF2-40B4-BE49-F238E27FC236}">
                <a16:creationId xmlns:a16="http://schemas.microsoft.com/office/drawing/2014/main" id="{970D455B-6AE4-7D5D-006A-0F4B2C125E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062365" y="4316790"/>
            <a:ext cx="633748" cy="1431419"/>
          </a:xfrm>
          <a:prstGeom prst="rect">
            <a:avLst/>
          </a:prstGeom>
        </p:spPr>
      </p:pic>
      <p:pic>
        <p:nvPicPr>
          <p:cNvPr id="9" name="Picture 21">
            <a:extLst>
              <a:ext uri="{FF2B5EF4-FFF2-40B4-BE49-F238E27FC236}">
                <a16:creationId xmlns:a16="http://schemas.microsoft.com/office/drawing/2014/main" id="{E60C4FE0-3E85-9E40-1A86-0CB06FE21D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554285" y="4566318"/>
            <a:ext cx="793637" cy="1774105"/>
          </a:xfrm>
          <a:prstGeom prst="rect">
            <a:avLst/>
          </a:prstGeom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id="{50074CC1-9175-D512-B9EA-F3F015BA7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547634" y="5383675"/>
            <a:ext cx="793637" cy="1774105"/>
          </a:xfrm>
          <a:prstGeom prst="rect">
            <a:avLst/>
          </a:prstGeom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34CA52EC-C38F-F256-107C-DA280FFD2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084367" y="4975050"/>
            <a:ext cx="633748" cy="1431419"/>
          </a:xfrm>
          <a:prstGeom prst="rect">
            <a:avLst/>
          </a:prstGeom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D15EE5D7-508B-037F-4811-B232D8E8D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084368" y="5657823"/>
            <a:ext cx="633748" cy="1431419"/>
          </a:xfrm>
          <a:prstGeom prst="rect">
            <a:avLst/>
          </a:prstGeom>
        </p:spPr>
      </p:pic>
      <p:pic>
        <p:nvPicPr>
          <p:cNvPr id="22" name="Picture 15">
            <a:extLst>
              <a:ext uri="{FF2B5EF4-FFF2-40B4-BE49-F238E27FC236}">
                <a16:creationId xmlns:a16="http://schemas.microsoft.com/office/drawing/2014/main" id="{775EC64F-D06B-BE3C-035D-5EB9ADCDF5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17193" y="5361661"/>
            <a:ext cx="785773" cy="1603455"/>
          </a:xfrm>
          <a:prstGeom prst="rect">
            <a:avLst/>
          </a:prstGeom>
        </p:spPr>
      </p:pic>
      <p:pic>
        <p:nvPicPr>
          <p:cNvPr id="25" name="Picture 21">
            <a:extLst>
              <a:ext uri="{FF2B5EF4-FFF2-40B4-BE49-F238E27FC236}">
                <a16:creationId xmlns:a16="http://schemas.microsoft.com/office/drawing/2014/main" id="{712949A0-B4BD-20F3-D0FB-2C5AB9CC7F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554285" y="3669933"/>
            <a:ext cx="793637" cy="1774105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EBCCC3C3-0AD7-450A-259A-33934CA192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7850" y="5361661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418729C3-55B0-3E4F-DF78-CF61462CCE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7849" y="4508714"/>
            <a:ext cx="785773" cy="1603455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A99B3A45-6F1A-ACF9-0BA9-BF853924F0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8362" y="4520911"/>
            <a:ext cx="785773" cy="16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24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296E-3799-EE01-3CD0-E9ED73EA5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A055CB-4DAE-3807-C978-4B98186769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0BA8E6-E824-D898-6592-B504D6E8695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047AE1-BD24-BE0F-9579-48DECDA7A68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2CCABD-F94E-715F-991E-887B0BC30FD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056845-4B4C-92D8-7F59-6D0D711F43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0F58F47-C317-CF16-720C-B07C44CE57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B1AD52B-971D-9132-262D-397CA3183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C0BB1D8-C093-292C-15CB-44B7DD984A94}"/>
              </a:ext>
            </a:extLst>
          </p:cNvPr>
          <p:cNvSpPr/>
          <p:nvPr/>
        </p:nvSpPr>
        <p:spPr>
          <a:xfrm>
            <a:off x="1143000" y="7810500"/>
            <a:ext cx="11049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4DA93AD-2A38-71CF-F35C-FD3EB74EC7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A4FA775-804F-3F32-04B4-2D9CE1E285CE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9" name="Picture 9">
            <a:extLst>
              <a:ext uri="{FF2B5EF4-FFF2-40B4-BE49-F238E27FC236}">
                <a16:creationId xmlns:a16="http://schemas.microsoft.com/office/drawing/2014/main" id="{AA141A9D-2C23-0141-26DD-B4C44446BA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04653" y="5634474"/>
            <a:ext cx="633748" cy="1431419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2F02BCA9-602A-A764-7C5B-5160E6D903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896181" y="4618509"/>
            <a:ext cx="793637" cy="1774105"/>
          </a:xfrm>
          <a:prstGeom prst="rect">
            <a:avLst/>
          </a:prstGeom>
        </p:spPr>
      </p:pic>
      <p:pic>
        <p:nvPicPr>
          <p:cNvPr id="18" name="Picture 22">
            <a:extLst>
              <a:ext uri="{FF2B5EF4-FFF2-40B4-BE49-F238E27FC236}">
                <a16:creationId xmlns:a16="http://schemas.microsoft.com/office/drawing/2014/main" id="{9F2185EF-BA9F-8617-3E7A-2C0D5E931A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889530" y="5435866"/>
            <a:ext cx="793637" cy="1774105"/>
          </a:xfrm>
          <a:prstGeom prst="rect">
            <a:avLst/>
          </a:prstGeom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61A2EF7B-67A7-8D6E-341E-F0A9AEB67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95477" y="5640357"/>
            <a:ext cx="633748" cy="1431419"/>
          </a:xfrm>
          <a:prstGeom prst="rect">
            <a:avLst/>
          </a:prstGeom>
        </p:spPr>
      </p:pic>
      <p:pic>
        <p:nvPicPr>
          <p:cNvPr id="24" name="Picture 15">
            <a:extLst>
              <a:ext uri="{FF2B5EF4-FFF2-40B4-BE49-F238E27FC236}">
                <a16:creationId xmlns:a16="http://schemas.microsoft.com/office/drawing/2014/main" id="{D7C49B66-B2A8-5F9E-5C6A-0B0DB4EB5E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07289" y="5525771"/>
            <a:ext cx="785773" cy="1603455"/>
          </a:xfrm>
          <a:prstGeom prst="rect">
            <a:avLst/>
          </a:prstGeom>
        </p:spPr>
      </p:pic>
      <p:pic>
        <p:nvPicPr>
          <p:cNvPr id="26" name="Picture 15">
            <a:extLst>
              <a:ext uri="{FF2B5EF4-FFF2-40B4-BE49-F238E27FC236}">
                <a16:creationId xmlns:a16="http://schemas.microsoft.com/office/drawing/2014/main" id="{DB5760AA-7997-C4B2-6BD4-D2A4674A82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8131" y="4707766"/>
            <a:ext cx="785773" cy="1603455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9470C359-4D2C-584F-B103-4E9F33770E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8131" y="3863372"/>
            <a:ext cx="785773" cy="16034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291BBDB-1646-3D7B-71F8-4222FA8AA1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8173" y="5962338"/>
            <a:ext cx="1741114" cy="73346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820E7701-F8A6-0204-E4A3-F02EDCE3B6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8173" y="5145188"/>
            <a:ext cx="1741114" cy="733462"/>
          </a:xfrm>
          <a:prstGeom prst="rect">
            <a:avLst/>
          </a:prstGeom>
        </p:spPr>
      </p:pic>
      <p:pic>
        <p:nvPicPr>
          <p:cNvPr id="31" name="Picture 9">
            <a:extLst>
              <a:ext uri="{FF2B5EF4-FFF2-40B4-BE49-F238E27FC236}">
                <a16:creationId xmlns:a16="http://schemas.microsoft.com/office/drawing/2014/main" id="{263503CD-C6BF-6AAD-4E32-9058949BA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04653" y="4952714"/>
            <a:ext cx="633748" cy="1431419"/>
          </a:xfrm>
          <a:prstGeom prst="rect">
            <a:avLst/>
          </a:prstGeom>
        </p:spPr>
      </p:pic>
      <p:pic>
        <p:nvPicPr>
          <p:cNvPr id="32" name="Picture 9">
            <a:extLst>
              <a:ext uri="{FF2B5EF4-FFF2-40B4-BE49-F238E27FC236}">
                <a16:creationId xmlns:a16="http://schemas.microsoft.com/office/drawing/2014/main" id="{1FD160FE-CFAE-2AE5-5A56-2A390EA28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842131" y="4949874"/>
            <a:ext cx="633748" cy="143141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E6F420B-97FD-8BE2-0ECA-84CEBA3407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0611" y="4360907"/>
            <a:ext cx="1741114" cy="73346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758D95EE-0DD2-BEAE-B17C-ABEB8D7713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0611" y="3543757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47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24041-EE35-40D0-FC82-207A0725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2C6707-ED07-EBF7-E661-A09F3296169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1E9C11-222B-A842-A9A7-DF2D22CF856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BC236C-58E3-12BA-9C1A-0E0D1E46B3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53BE3B-8482-5978-F1E4-748679AA0D7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FC22289-41D0-6F69-84C0-12A3DE5C37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7F1415D-E1B3-7FF0-743B-52A96D65750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2AEB2D8-C395-135F-9F4D-0E113044F9E0}"/>
              </a:ext>
            </a:extLst>
          </p:cNvPr>
          <p:cNvSpPr/>
          <p:nvPr/>
        </p:nvSpPr>
        <p:spPr>
          <a:xfrm>
            <a:off x="923182" y="7546954"/>
            <a:ext cx="118182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أربعة آلاف ومئتان وأربعة وثلاثون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A60A6AD-7656-F57C-317D-7F704A9184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4FECEFC7-7846-E587-857D-D70DE59BD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804995" y="5615933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598520-5EE4-A42A-C076-3A452325AD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396523" y="4599968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0EF7B485-7B79-C651-C626-3B0A9E61B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389872" y="5417325"/>
            <a:ext cx="793637" cy="1774105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F7532B6D-93BB-2114-3511-207339566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95819" y="5621816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B8805C1C-3028-CA96-2D25-091ADDA632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7631" y="5507230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09E7D030-4070-64D1-73B5-A443287D2C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8473" y="4689225"/>
            <a:ext cx="785773" cy="1603455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29B0BB9E-C079-89D8-B817-84534503E8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8473" y="3844831"/>
            <a:ext cx="785773" cy="16034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37301F-2412-DFB5-1404-ECDCD3DC63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DB3A50-9E17-ED5A-45FC-3165198416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4B5402-1B20-48DB-81B3-0BC1AF54741F}"/>
              </a:ext>
            </a:extLst>
          </p:cNvPr>
          <p:cNvSpPr/>
          <p:nvPr/>
        </p:nvSpPr>
        <p:spPr>
          <a:xfrm>
            <a:off x="923182" y="2919054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7763B47-22CE-5779-1C58-9A08D4FFD2EA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832285" y="6990414"/>
            <a:ext cx="0" cy="55654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9">
            <a:extLst>
              <a:ext uri="{FF2B5EF4-FFF2-40B4-BE49-F238E27FC236}">
                <a16:creationId xmlns:a16="http://schemas.microsoft.com/office/drawing/2014/main" id="{242A537B-B790-9309-C51C-855A31A92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804995" y="4934173"/>
            <a:ext cx="633748" cy="1431419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D8B3F6AF-2916-A6EF-1ECE-D9011DE144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342473" y="4931333"/>
            <a:ext cx="633748" cy="14314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8B53B27-6D09-1FCA-0545-F962C8BEE6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0953" y="4342366"/>
            <a:ext cx="1741114" cy="7334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7FEBBA1-B482-10B5-FF63-62A6C75612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0953" y="3525216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93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9365-031F-4651-FBC3-AD12A938F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E4DFD0-BA59-2CD6-312B-F0AD0494E4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626D65-88CC-28DB-61D5-EC3928B2309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361621-EF07-46BA-9776-2E96D91AF6B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177495-D17A-7FCE-2EE7-D95845882F0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9B72A0-A1CD-5148-8F62-AADF37976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31D56B-7B1E-C92A-AE50-61B73D538C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35F76CA-22E5-D6BC-99D9-91FE053FFB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BD64844-73B7-D4B3-F596-D77F4473D43D}"/>
              </a:ext>
            </a:extLst>
          </p:cNvPr>
          <p:cNvSpPr/>
          <p:nvPr/>
        </p:nvSpPr>
        <p:spPr>
          <a:xfrm>
            <a:off x="838201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D04A369-AE6C-31B8-2953-D9B3E4EDE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E67B160-329B-96D3-2814-8E9B612EA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0C97B73A-A0B7-9E4D-B692-64BDDF7219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5438953"/>
            <a:ext cx="793637" cy="17741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0E52AB-AC67-6B7E-D631-AA4C0BC6E5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3" y="5481621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3EE92D-0466-FA6F-0E26-6CE0994B6D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3" y="4664471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C36A332-F308-14A0-2E11-BA4EFFBCC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3" y="6242489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C3819A3-5A2C-D92F-E649-527F6872EE83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6902866-2BB0-2EE4-DE93-D211DDD397A4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" name="Picture 15">
            <a:extLst>
              <a:ext uri="{FF2B5EF4-FFF2-40B4-BE49-F238E27FC236}">
                <a16:creationId xmlns:a16="http://schemas.microsoft.com/office/drawing/2014/main" id="{8785DDE2-4D06-A803-C1E4-E72F6D6A4E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63158" y="4632096"/>
            <a:ext cx="751295" cy="1774103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7AA38142-2C38-7B93-0625-5D9B209B2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8" y="4896603"/>
            <a:ext cx="633748" cy="143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92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B980B-0965-9596-79B2-8A824EBF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87FFBC-BBE1-AA25-1EC6-BAB3624B633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C4AB6D-9F18-F391-F635-5E3900F746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A0BF9A-E2F7-DE35-C1EF-B956644C2D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231275B-621C-E4C2-2C11-A3A50FCD778D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40F017-B05C-5421-E035-F2FA6CEBBD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ABF061B-00AF-F4CF-CE92-BBFEF3DD51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BD7D63A-0E65-D29E-A735-28DA464FDC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827B320-C9A0-BB00-2B06-605F815ACF81}"/>
              </a:ext>
            </a:extLst>
          </p:cNvPr>
          <p:cNvSpPr/>
          <p:nvPr/>
        </p:nvSpPr>
        <p:spPr>
          <a:xfrm>
            <a:off x="838201" y="7810500"/>
            <a:ext cx="11785768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</a:rPr>
              <a:t>3023</a:t>
            </a:r>
            <a:endParaRPr lang="fr-FR" sz="8800" b="1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845924-0EBC-59A4-4B81-A219114401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6D583D2-9AA8-CA49-7F99-310D71464250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9">
            <a:extLst>
              <a:ext uri="{FF2B5EF4-FFF2-40B4-BE49-F238E27FC236}">
                <a16:creationId xmlns:a16="http://schemas.microsoft.com/office/drawing/2014/main" id="{1995DABA-B16E-14E3-EE34-E7F2238DA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E236768C-0752-645F-62DB-6CEF1069E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8526B967-05C2-E513-0176-6769F0ADDA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5438953"/>
            <a:ext cx="793637" cy="177410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C520A37-82F9-2C64-352D-C80DB93B96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359072"/>
            <a:ext cx="1741114" cy="7334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42DDB6-8A64-6792-2EE6-B9F1B8C16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4619620"/>
            <a:ext cx="1741114" cy="73346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8B8528D-CADC-EDF4-74EA-76AD865649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6076984"/>
            <a:ext cx="1741114" cy="733462"/>
          </a:xfrm>
          <a:prstGeom prst="rect">
            <a:avLst/>
          </a:prstGeom>
        </p:spPr>
      </p:pic>
      <p:pic>
        <p:nvPicPr>
          <p:cNvPr id="32" name="Picture 15">
            <a:extLst>
              <a:ext uri="{FF2B5EF4-FFF2-40B4-BE49-F238E27FC236}">
                <a16:creationId xmlns:a16="http://schemas.microsoft.com/office/drawing/2014/main" id="{1BAAA857-1F1B-AB14-6EBB-41B7F4C928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63158" y="4632096"/>
            <a:ext cx="751295" cy="1774103"/>
          </a:xfrm>
          <a:prstGeom prst="rect">
            <a:avLst/>
          </a:prstGeom>
        </p:spPr>
      </p:pic>
      <p:pic>
        <p:nvPicPr>
          <p:cNvPr id="35" name="Picture 9">
            <a:extLst>
              <a:ext uri="{FF2B5EF4-FFF2-40B4-BE49-F238E27FC236}">
                <a16:creationId xmlns:a16="http://schemas.microsoft.com/office/drawing/2014/main" id="{67FA17B8-0004-333B-8F6A-5D8D3468E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79835" y="4896603"/>
            <a:ext cx="633748" cy="143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12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مقارنة وترتيب الأعداد من 0 إلى 9999 باستخدام بطاقات تفكيك العدد.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A445BC4-CFF1-C144-A95C-D08FC95CD6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06" y="6183975"/>
            <a:ext cx="4859997" cy="3239999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1100" y="4511030"/>
            <a:ext cx="1469720" cy="9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قارنوا العددين.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1562098" y="5143500"/>
            <a:ext cx="10591800" cy="1981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b="1" dirty="0">
                <a:solidFill>
                  <a:schemeClr val="tx1"/>
                </a:solidFill>
              </a:rPr>
              <a:t>874</a:t>
            </a:r>
            <a:r>
              <a:rPr lang="fr-FR" sz="8800" b="1" dirty="0">
                <a:solidFill>
                  <a:schemeClr val="tx1"/>
                </a:solidFill>
              </a:rPr>
              <a:t>…</a:t>
            </a:r>
            <a:r>
              <a:rPr lang="ar-SA" sz="8800" b="1" dirty="0">
                <a:solidFill>
                  <a:schemeClr val="tx1"/>
                </a:solidFill>
              </a:rPr>
              <a:t>864</a:t>
            </a:r>
            <a:endParaRPr lang="fr-FR" sz="8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609600" y="894290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 على السبورة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35B9541-C65A-51DC-63EB-D85482DDD3A1}"/>
              </a:ext>
            </a:extLst>
          </p:cNvPr>
          <p:cNvSpPr/>
          <p:nvPr/>
        </p:nvSpPr>
        <p:spPr>
          <a:xfrm>
            <a:off x="1562098" y="5143500"/>
            <a:ext cx="10591800" cy="2286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8000" b="1" dirty="0">
                <a:solidFill>
                  <a:schemeClr val="tx1"/>
                </a:solidFill>
              </a:rPr>
              <a:t>8</a:t>
            </a:r>
            <a:r>
              <a:rPr lang="ar-SA" sz="8000" b="1" dirty="0">
                <a:solidFill>
                  <a:srgbClr val="C00000"/>
                </a:solidFill>
              </a:rPr>
              <a:t>7</a:t>
            </a:r>
            <a:r>
              <a:rPr lang="ar-SA" sz="8000" b="1" dirty="0">
                <a:solidFill>
                  <a:schemeClr val="tx1"/>
                </a:solidFill>
              </a:rPr>
              <a:t>4</a:t>
            </a:r>
            <a:r>
              <a:rPr lang="fr-FR" sz="8000" b="1" dirty="0">
                <a:solidFill>
                  <a:schemeClr val="tx1"/>
                </a:solidFill>
              </a:rPr>
              <a:t>  &gt;  </a:t>
            </a:r>
            <a:r>
              <a:rPr lang="ar-SA" sz="8000" b="1" dirty="0">
                <a:solidFill>
                  <a:schemeClr val="tx1"/>
                </a:solidFill>
              </a:rPr>
              <a:t>8</a:t>
            </a:r>
            <a:r>
              <a:rPr lang="ar-SA" sz="8000" b="1" dirty="0">
                <a:solidFill>
                  <a:srgbClr val="C00000"/>
                </a:solidFill>
              </a:rPr>
              <a:t>6</a:t>
            </a:r>
            <a:r>
              <a:rPr lang="ar-SA" sz="8000" b="1" dirty="0">
                <a:solidFill>
                  <a:schemeClr val="tx1"/>
                </a:solidFill>
              </a:rPr>
              <a:t>4</a:t>
            </a:r>
            <a:endParaRPr lang="fr-FR" sz="8000" b="1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A431D-04E3-FB8B-CBAB-A490951F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4FBB68-D9DF-F08D-3EB5-A29CE9F93A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EBBC83-8557-75C1-A9C6-A0429BBDBD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E61733-91BB-E503-7F9C-03FF356E3BD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1C5E9D-EA84-390C-4180-37919283EE5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قارنوا ما يلي.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68EFD6-A1F6-4EFD-261C-A464B05F32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7482B6C-F634-C259-5DED-1384C06D2A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4FB6CC8-0679-0553-37B1-682F612DE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9438C97-4898-423A-5C27-A75F3498BC92}"/>
              </a:ext>
            </a:extLst>
          </p:cNvPr>
          <p:cNvSpPr/>
          <p:nvPr/>
        </p:nvSpPr>
        <p:spPr>
          <a:xfrm>
            <a:off x="1562098" y="5143500"/>
            <a:ext cx="10591800" cy="2438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b="1" dirty="0">
                <a:solidFill>
                  <a:schemeClr val="tx1"/>
                </a:solidFill>
              </a:rPr>
              <a:t>5775…..8775</a:t>
            </a:r>
          </a:p>
        </p:txBody>
      </p:sp>
    </p:spTree>
    <p:extLst>
      <p:ext uri="{BB962C8B-B14F-4D97-AF65-F5344CB8AC3E}">
        <p14:creationId xmlns:p14="http://schemas.microsoft.com/office/powerpoint/2010/main" val="210968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240BF-6236-7C7C-51C7-E860BE3FE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0A4F93-80BB-A74E-3653-37ED7281C0F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617D8-D51D-52A2-F49C-6669EBE56E3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63F05A-0FA8-F3A7-8DBA-32607FBC07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653D74-2022-395B-6933-EBD86752FD13}"/>
              </a:ext>
            </a:extLst>
          </p:cNvPr>
          <p:cNvSpPr txBox="1"/>
          <p:nvPr/>
        </p:nvSpPr>
        <p:spPr>
          <a:xfrm>
            <a:off x="838200" y="863026"/>
            <a:ext cx="116014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 على السبورة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4058F-05B2-420D-812C-2AFDC56E795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B634FE-D77C-2447-870F-D0C2BBAE5D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65E65D9-6B65-EDF2-8EA5-4FB0D1FC275E}"/>
              </a:ext>
            </a:extLst>
          </p:cNvPr>
          <p:cNvSpPr/>
          <p:nvPr/>
        </p:nvSpPr>
        <p:spPr>
          <a:xfrm>
            <a:off x="1562098" y="5143500"/>
            <a:ext cx="10591800" cy="2362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600" b="1" dirty="0">
                <a:solidFill>
                  <a:srgbClr val="C00000"/>
                </a:solidFill>
              </a:rPr>
              <a:t>5</a:t>
            </a:r>
            <a:r>
              <a:rPr lang="fr-FR" sz="9600" b="1" dirty="0">
                <a:solidFill>
                  <a:schemeClr val="tx1"/>
                </a:solidFill>
              </a:rPr>
              <a:t>775  &lt;  </a:t>
            </a:r>
            <a:r>
              <a:rPr lang="fr-FR" sz="9600" b="1" dirty="0">
                <a:solidFill>
                  <a:srgbClr val="C00000"/>
                </a:solidFill>
              </a:rPr>
              <a:t>8</a:t>
            </a:r>
            <a:r>
              <a:rPr lang="fr-FR" sz="9600" b="1" dirty="0">
                <a:solidFill>
                  <a:schemeClr val="tx1"/>
                </a:solidFill>
              </a:rPr>
              <a:t>775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665DE51-480B-BB8E-F003-B47F664ACE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1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36440-5404-12FE-579E-DD6F6B82B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3F60B5-C8BD-3320-25B1-1238DAEDD3E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EABB06-05F0-CFB8-01A7-7193941506B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409E0A-58E3-2668-994F-23D167787A7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5291E0-2664-5289-CB4E-0320E72D0A4C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قارنوا ما يلي.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4601E74-FAEC-FBC0-1014-887EE81C7C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E48986-B733-E563-DF2B-4CA57960FE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39C71CC-2799-0105-0476-212BFCD765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A97E85F-EAFB-E28D-15A7-6E79D7320B8D}"/>
              </a:ext>
            </a:extLst>
          </p:cNvPr>
          <p:cNvSpPr/>
          <p:nvPr/>
        </p:nvSpPr>
        <p:spPr>
          <a:xfrm>
            <a:off x="1562098" y="5143500"/>
            <a:ext cx="10591800" cy="2438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b="1" dirty="0">
                <a:solidFill>
                  <a:schemeClr val="tx1"/>
                </a:solidFill>
              </a:rPr>
              <a:t>401…..400</a:t>
            </a:r>
          </a:p>
        </p:txBody>
      </p:sp>
    </p:spTree>
    <p:extLst>
      <p:ext uri="{BB962C8B-B14F-4D97-AF65-F5344CB8AC3E}">
        <p14:creationId xmlns:p14="http://schemas.microsoft.com/office/powerpoint/2010/main" val="26665616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9FB47-71EF-1DD7-0A00-4750C0218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9EFE50-6411-41B9-7BFD-EBB64AF983E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DC95662-8B5C-BEB5-739B-D83F932F726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ED93BCF-2692-7C6F-F475-A9984EAB5A7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77644-B8AC-A556-8E0B-D36D03177D1B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 على السبورة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F37402A-09C7-5D55-F6AE-192573C8E8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1323879-2826-D309-E333-2B64D4A4654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C0AA177-F95E-06D0-8E7A-971E5A34B2D6}"/>
              </a:ext>
            </a:extLst>
          </p:cNvPr>
          <p:cNvSpPr/>
          <p:nvPr/>
        </p:nvSpPr>
        <p:spPr>
          <a:xfrm>
            <a:off x="1562098" y="5143500"/>
            <a:ext cx="10591800" cy="2362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600" b="1" dirty="0">
                <a:solidFill>
                  <a:schemeClr val="tx1"/>
                </a:solidFill>
              </a:rPr>
              <a:t>40</a:t>
            </a:r>
            <a:r>
              <a:rPr lang="fr-FR" sz="9600" b="1" dirty="0">
                <a:solidFill>
                  <a:srgbClr val="C00000"/>
                </a:solidFill>
              </a:rPr>
              <a:t>1</a:t>
            </a:r>
            <a:r>
              <a:rPr lang="fr-FR" sz="9600" b="1" dirty="0">
                <a:solidFill>
                  <a:schemeClr val="tx1"/>
                </a:solidFill>
              </a:rPr>
              <a:t>  &gt;  40</a:t>
            </a:r>
            <a:r>
              <a:rPr lang="fr-FR" sz="9600" b="1" dirty="0">
                <a:solidFill>
                  <a:srgbClr val="C00000"/>
                </a:solidFill>
              </a:rPr>
              <a:t>0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081AF2A4-AC7A-1BFB-8FC6-37FDCA9AC5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72945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665063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591615" y="3541889"/>
            <a:ext cx="12514786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 مرادُ على 28 نجمةً، يريد توزيعها بالتساوي على 7 </a:t>
            </a:r>
            <a:r>
              <a:rPr lang="ar-SA" sz="80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أظرفةٍ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كم وضع مرادُ من نجمة في كل ظرف؟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361AD9C-17CF-9332-E388-0FD632943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  <a:cs typeface="Arial" panose="020B0604020202020204" pitchFamily="34" charset="0"/>
              </a:rPr>
              <a:t>يتدرّب أيمن يوميًا لمدة 3 ساعات. إذا كان يتدرّب 5 أيام في الأسبوع، فما مجموع ساعات التدريب في أسبوع واحد؟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3715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157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 مرادُ على 28 نجمةً، يريد توزيعها بالتساوي على 7 </a:t>
            </a:r>
            <a:r>
              <a:rPr lang="ar-S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أظرفةٍ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كم وضع مرادُ من نجمة في كل ظرف؟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26275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مراد 28 نجمة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يريد توزيعها على 7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بالتساوي. 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5D24E3F-0608-C8D0-692D-F2ADAA70D0B0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 مرادُ على 28 نجمةً، يريد توزيعها بالتساوي على 7 </a:t>
            </a:r>
            <a:r>
              <a:rPr lang="ar-S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أظرفةٍ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كم وضع مرادُ من نجمة في كل ظرف؟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834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A75CBD-CF3E-0121-EF87-F941884816BB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 مرادُ على 28 نجمةً، يريد توزيعها بالتساوي على 7 </a:t>
            </a:r>
            <a:r>
              <a:rPr lang="ar-S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أظرفةٍ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كم وضع مرادُ من نجمة في كل ظرف؟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8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النجمات في كل ظرف.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F8A52E-BD04-A9A8-438D-3305E79298C6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 مرادُ على 28 نجمةً، يريد توزيعها بالتساوي على 7 </a:t>
            </a:r>
            <a:r>
              <a:rPr lang="ar-S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أظرفةٍ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كم وضع مرادُ من نجمة في كل ظرف؟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32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10134600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767574" y="4940203"/>
            <a:ext cx="875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ومقارنة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0736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2872" y="632395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4281363" y="613097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8A4BE98-27CC-6BD7-67A9-9D06793BA6B7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 مرادُ على 28 نجمةً، يريد توزيعها بالتساوي على 7 </a:t>
            </a:r>
            <a:r>
              <a:rPr lang="ar-S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أظرفةٍ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كم وضع مرادُ من نجمة في كل ظرف؟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2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النجمات.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الأظرفة المستعملة.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النجمات في كل ظرف.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القسمة.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059092-D88C-C4A4-F5CC-CFA059BF9998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 مرادُ على 28 نجمةً، يريد توزيعها بالتساوي على 7 </a:t>
            </a:r>
            <a:r>
              <a:rPr lang="ar-S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أظرفةٍ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كم وضع مرادُ من نجمة في كل ظرف؟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787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القسمة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النجمات التي يملكها مراد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0502177-4CAA-A446-2AF5-210EDAF0015A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الأظرفة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B7D42E8-C463-1D2E-D2D2-5E81C2EA0079}"/>
              </a:ext>
            </a:extLst>
          </p:cNvPr>
          <p:cNvSpPr/>
          <p:nvPr/>
        </p:nvSpPr>
        <p:spPr>
          <a:xfrm>
            <a:off x="670559" y="489965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النجمات في كل ظرف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F2524D7C-CA3B-BF05-BF32-FDD940260E38}"/>
              </a:ext>
            </a:extLst>
          </p:cNvPr>
          <p:cNvSpPr/>
          <p:nvPr/>
        </p:nvSpPr>
        <p:spPr>
          <a:xfrm>
            <a:off x="10589794" y="4993409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النجمات في كل ظرف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90D69C8-6420-9CEF-F979-6E39B43C17A0}"/>
              </a:ext>
            </a:extLst>
          </p:cNvPr>
          <p:cNvCxnSpPr/>
          <p:nvPr/>
        </p:nvCxnSpPr>
        <p:spPr>
          <a:xfrm>
            <a:off x="3733800" y="5905500"/>
            <a:ext cx="6477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57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EBA41-5707-8938-E931-3F140FC15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E223E8-0AB9-F112-294F-F5A0DC54EFF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EDFA99-50BB-624A-36CA-E11D4AE6F1B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2A7217-955F-C287-5578-E829163BE5E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280839-2899-486D-02F8-70E54463EC27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للحصول على عدد النجمات في كل ظرف سنقوم بقسمة مجموع عدد النجمات على عدد الأظرفة.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F76C0ED-CB8A-9DFB-32EF-BB1E30F84B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7E9E12A-F83E-77AC-A6E5-631BFDDB95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28F5D70-1325-45F8-C271-DFB795288917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6935038F-046A-EC45-E37D-D7DF677BF4A8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E6B120DA-0FA7-505D-D4FA-5692E2C64E8F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B0CE1FA-EE78-9E76-A176-CD7F9EB8D441}"/>
              </a:ext>
            </a:extLst>
          </p:cNvPr>
          <p:cNvSpPr/>
          <p:nvPr/>
        </p:nvSpPr>
        <p:spPr>
          <a:xfrm>
            <a:off x="670559" y="489965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5CE9E7B-6D36-F746-291E-EEFE09BD6F22}"/>
              </a:ext>
            </a:extLst>
          </p:cNvPr>
          <p:cNvSpPr/>
          <p:nvPr/>
        </p:nvSpPr>
        <p:spPr>
          <a:xfrm>
            <a:off x="10589794" y="4993409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920B716-CCCC-61F8-15E5-6EEF3F0E7458}"/>
              </a:ext>
            </a:extLst>
          </p:cNvPr>
          <p:cNvCxnSpPr/>
          <p:nvPr/>
        </p:nvCxnSpPr>
        <p:spPr>
          <a:xfrm>
            <a:off x="3733800" y="5905500"/>
            <a:ext cx="6477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8205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الضرب ( </a:t>
            </a:r>
            <a:r>
              <a:rPr lang="fr-FR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(7X?=28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وضع مرادُ من نجمة في كل ظرف؟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النجمات في كل ظرف: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 : 7 = 4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نجمات.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C48D5E2-12AE-9CE6-3AFF-631C29A1E76D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 مرادُ على 28 نجمةً، يريد توزيعها بالتساوي على 7 </a:t>
            </a:r>
            <a:r>
              <a:rPr lang="ar-S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أظرفةٍ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كم وضع مرادُ من نجمة في كل ظرف؟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096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11009336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46ABF32-A77A-E981-257B-9369839D2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7"/>
          <a:stretch>
            <a:fillRect/>
          </a:stretch>
        </p:blipFill>
        <p:spPr>
          <a:xfrm>
            <a:off x="397840" y="4229100"/>
            <a:ext cx="12540343" cy="3657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397840" y="4076699"/>
            <a:ext cx="6002960" cy="44958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319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BF27834-5D86-5E64-E269-74D6E70A9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7"/>
          <a:stretch>
            <a:fillRect/>
          </a:stretch>
        </p:blipFill>
        <p:spPr>
          <a:xfrm>
            <a:off x="845794" y="4382867"/>
            <a:ext cx="12540343" cy="3657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415236" y="564860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775C36-346C-89FA-098C-139D48E00FC5}"/>
              </a:ext>
            </a:extLst>
          </p:cNvPr>
          <p:cNvSpPr txBox="1"/>
          <p:nvPr/>
        </p:nvSpPr>
        <p:spPr>
          <a:xfrm>
            <a:off x="2300936" y="638895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197853" y="56110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251290" y="637411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70625E-4FFE-41B1-7165-52FA81E804C4}"/>
              </a:ext>
            </a:extLst>
          </p:cNvPr>
          <p:cNvSpPr txBox="1"/>
          <p:nvPr/>
        </p:nvSpPr>
        <p:spPr>
          <a:xfrm>
            <a:off x="6229942" y="564860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E1F6D69-3747-2669-2DA1-0FEF44FFD369}"/>
              </a:ext>
            </a:extLst>
          </p:cNvPr>
          <p:cNvSpPr txBox="1"/>
          <p:nvPr/>
        </p:nvSpPr>
        <p:spPr>
          <a:xfrm>
            <a:off x="2300936" y="712930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22ACAC-C66D-10A0-E6C0-578582D26574}"/>
              </a:ext>
            </a:extLst>
          </p:cNvPr>
          <p:cNvSpPr txBox="1"/>
          <p:nvPr/>
        </p:nvSpPr>
        <p:spPr>
          <a:xfrm>
            <a:off x="4255165" y="716129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56443A-B466-8828-214C-1534DBB90F97}"/>
              </a:ext>
            </a:extLst>
          </p:cNvPr>
          <p:cNvSpPr txBox="1"/>
          <p:nvPr/>
        </p:nvSpPr>
        <p:spPr>
          <a:xfrm>
            <a:off x="6229942" y="63996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2B1CEC-1E46-C852-1E5F-249C2DC02570}"/>
              </a:ext>
            </a:extLst>
          </p:cNvPr>
          <p:cNvSpPr txBox="1"/>
          <p:nvPr/>
        </p:nvSpPr>
        <p:spPr>
          <a:xfrm>
            <a:off x="6233440" y="718158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72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545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1744210"/>
            <a:ext cx="13716001" cy="85427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820342" y="976263"/>
            <a:ext cx="11695475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يقترح الأستاذ نشاط في مقارنة وترتيب  الأعداد من 0 إلى 9999 للمتعلمين المتقدمين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4CB874C-C60E-3BF8-08DC-825B739D3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" t="23333" r="21" b="47257"/>
          <a:stretch>
            <a:fillRect/>
          </a:stretch>
        </p:blipFill>
        <p:spPr>
          <a:xfrm>
            <a:off x="587827" y="3658818"/>
            <a:ext cx="12540343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946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2B77E56-F483-4B3C-5C6F-268B6DCEB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" t="23333" r="21" b="47257"/>
          <a:stretch>
            <a:fillRect/>
          </a:stretch>
        </p:blipFill>
        <p:spPr>
          <a:xfrm>
            <a:off x="845794" y="3173924"/>
            <a:ext cx="12540343" cy="46101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2362BAC-8FC5-5BE9-599C-B3F2D8A2A54D}"/>
              </a:ext>
            </a:extLst>
          </p:cNvPr>
          <p:cNvSpPr txBox="1"/>
          <p:nvPr/>
        </p:nvSpPr>
        <p:spPr>
          <a:xfrm>
            <a:off x="8686800" y="48387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4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9AFEE2-FBD0-48DA-73DA-AC4D1DE74505}"/>
              </a:ext>
            </a:extLst>
          </p:cNvPr>
          <p:cNvSpPr txBox="1"/>
          <p:nvPr/>
        </p:nvSpPr>
        <p:spPr>
          <a:xfrm>
            <a:off x="8729420" y="584969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5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7CC792-A4BF-CB04-CB24-022B5DD39FA8}"/>
              </a:ext>
            </a:extLst>
          </p:cNvPr>
          <p:cNvSpPr txBox="1"/>
          <p:nvPr/>
        </p:nvSpPr>
        <p:spPr>
          <a:xfrm>
            <a:off x="8686800" y="688043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9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E3873D-0CF4-B37C-277B-40E57C3D06CD}"/>
              </a:ext>
            </a:extLst>
          </p:cNvPr>
          <p:cNvSpPr txBox="1"/>
          <p:nvPr/>
        </p:nvSpPr>
        <p:spPr>
          <a:xfrm>
            <a:off x="5867400" y="688043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7856D88D-C9F1-A870-3366-1BFA8BB4BACC}"/>
              </a:ext>
            </a:extLst>
          </p:cNvPr>
          <p:cNvSpPr/>
          <p:nvPr/>
        </p:nvSpPr>
        <p:spPr>
          <a:xfrm>
            <a:off x="2819400" y="8150664"/>
            <a:ext cx="7467600" cy="11600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المتعلمين مختلف الحلول الممكنة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595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69592" y="5264258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F38651-9D82-7E9F-6D51-F25F6FD60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065256" y="4726974"/>
            <a:ext cx="1231816" cy="19338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04884D-AD52-2FDE-274B-FAC8C60206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65" t="11904" r="881"/>
          <a:stretch/>
        </p:blipFill>
        <p:spPr>
          <a:xfrm>
            <a:off x="5559622" y="3591314"/>
            <a:ext cx="1134301" cy="699606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FBD57370-923F-468E-1BDB-95858A45A2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5546" y="3793665"/>
            <a:ext cx="1121526" cy="746408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4B42355E-6B60-2C07-C0EE-7C6F533BC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7534" y="4726974"/>
            <a:ext cx="839303" cy="3530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E32824C-990E-7966-4A10-AC0563996C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9243" y="4475109"/>
            <a:ext cx="878446" cy="37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الأولى.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3070CFE-FBA7-29BE-5622-A7925E11D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49" t="52310" r="1099" b="-435"/>
          <a:stretch>
            <a:fillRect/>
          </a:stretch>
        </p:blipFill>
        <p:spPr>
          <a:xfrm>
            <a:off x="762000" y="2726645"/>
            <a:ext cx="11990913" cy="702024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28A274-ED8B-9414-80A2-F608DD6A21A4}"/>
              </a:ext>
            </a:extLst>
          </p:cNvPr>
          <p:cNvSpPr/>
          <p:nvPr/>
        </p:nvSpPr>
        <p:spPr>
          <a:xfrm>
            <a:off x="6553201" y="3737871"/>
            <a:ext cx="5715000" cy="59247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657600" y="55634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60279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EA875-9326-F87D-BFC2-F79F4AED1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91316AA-993B-75C6-71FA-96A9C976F8F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84DA20-A955-97B7-1EC5-F0DE78F8797B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1196B5-23BF-D2DA-A96E-913840D01023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AE6589-BE30-D843-749B-7EBD64DA4CD8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الثانية في منازلكم 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A809EF-2BA3-AD96-0A9A-DE83E073C7B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D3D25F-896B-7EB6-CE5C-40141407C9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E17F489-69F0-C66A-E76A-759C4AE318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7" t="52310" r="-1374" b="-435"/>
          <a:stretch>
            <a:fillRect/>
          </a:stretch>
        </p:blipFill>
        <p:spPr>
          <a:xfrm>
            <a:off x="674377" y="2729023"/>
            <a:ext cx="12203423" cy="702024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C296C05-FDCB-C16C-F0CD-5B72423E1EFC}"/>
              </a:ext>
            </a:extLst>
          </p:cNvPr>
          <p:cNvSpPr/>
          <p:nvPr/>
        </p:nvSpPr>
        <p:spPr>
          <a:xfrm>
            <a:off x="838200" y="3721414"/>
            <a:ext cx="5715000" cy="59247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988834E-E218-F203-4B1D-11DB00AEE082}"/>
              </a:ext>
            </a:extLst>
          </p:cNvPr>
          <p:cNvGrpSpPr/>
          <p:nvPr/>
        </p:nvGrpSpPr>
        <p:grpSpPr>
          <a:xfrm>
            <a:off x="533400" y="5606574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865CC095-7B8F-FD58-61BD-769D6A5B5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BCEDC72-566E-6DFA-9C17-238E1C20C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5CE9444C-C6F2-D4C8-F4A2-83B02CD33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98A2CD5-9716-FDAB-D937-6BE6BCF3DB62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</a:t>
              </a:r>
              <a:r>
                <a:rPr lang="fr-FR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المنزل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7372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4543440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4737784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920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31466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جداول ضرب  الأعداد 7 و 8 و9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756464"/>
                <a:chOff x="1111293" y="1942898"/>
                <a:chExt cx="11493414" cy="175646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2" y="2207202"/>
                  <a:ext cx="9043826" cy="149216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30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789821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وتفكيك  ومقارنة وترتيب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776869"/>
                <a:ext cx="11462962" cy="1336157"/>
                <a:chOff x="1111292" y="4921468"/>
                <a:chExt cx="11462962" cy="1336157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09" y="5408511"/>
                  <a:ext cx="9043826" cy="808992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63678" y="5084572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5045636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39220" y="5703628"/>
                  <a:ext cx="825916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الضرب)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28939</TotalTime>
  <Words>1677</Words>
  <Application>Microsoft Macintosh PowerPoint</Application>
  <PresentationFormat>Personnalisé</PresentationFormat>
  <Paragraphs>442</Paragraphs>
  <Slides>55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2" baseType="lpstr">
      <vt:lpstr>Dosis</vt:lpstr>
      <vt:lpstr>Microsoft Uighur</vt:lpstr>
      <vt:lpstr>A Massir Ballpoint</vt:lpstr>
      <vt:lpstr>Arial</vt:lpstr>
      <vt:lpstr>-webkit-standard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329</cp:revision>
  <dcterms:created xsi:type="dcterms:W3CDTF">2006-08-16T00:00:00Z</dcterms:created>
  <dcterms:modified xsi:type="dcterms:W3CDTF">2025-10-04T14:24:58Z</dcterms:modified>
  <dc:identifier>DAFtlvZnwz4</dc:identifier>
</cp:coreProperties>
</file>