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2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8690" r:id="rId12"/>
    <p:sldId id="2134808730" r:id="rId13"/>
    <p:sldId id="2134808731" r:id="rId14"/>
    <p:sldId id="2134808732" r:id="rId15"/>
    <p:sldId id="2134808733" r:id="rId16"/>
    <p:sldId id="2134808734" r:id="rId17"/>
    <p:sldId id="2134808735" r:id="rId18"/>
    <p:sldId id="2134808736" r:id="rId19"/>
    <p:sldId id="2134808737" r:id="rId20"/>
    <p:sldId id="2134808738" r:id="rId21"/>
    <p:sldId id="2134808459" r:id="rId22"/>
    <p:sldId id="2134808620" r:id="rId23"/>
    <p:sldId id="2134808621" r:id="rId24"/>
    <p:sldId id="2134808576" r:id="rId25"/>
    <p:sldId id="2134808598" r:id="rId26"/>
    <p:sldId id="2134808606" r:id="rId27"/>
    <p:sldId id="2134808607" r:id="rId28"/>
    <p:sldId id="2134808608" r:id="rId29"/>
    <p:sldId id="2134808612" r:id="rId30"/>
    <p:sldId id="2134808748" r:id="rId31"/>
    <p:sldId id="2134808749" r:id="rId32"/>
    <p:sldId id="2134808750" r:id="rId33"/>
    <p:sldId id="2134808751" r:id="rId34"/>
    <p:sldId id="2134808752" r:id="rId35"/>
    <p:sldId id="2134808753" r:id="rId36"/>
    <p:sldId id="2134808754" r:id="rId37"/>
    <p:sldId id="2134808755" r:id="rId38"/>
    <p:sldId id="2134808699" r:id="rId39"/>
    <p:sldId id="2134808700" r:id="rId40"/>
    <p:sldId id="2134808701" r:id="rId41"/>
    <p:sldId id="2134808702" r:id="rId42"/>
    <p:sldId id="2134808703" r:id="rId43"/>
    <p:sldId id="2134808704" r:id="rId44"/>
    <p:sldId id="2134808705" r:id="rId45"/>
    <p:sldId id="2134808706" r:id="rId46"/>
    <p:sldId id="2134808707" r:id="rId47"/>
    <p:sldId id="2134808708" r:id="rId48"/>
    <p:sldId id="2134808743" r:id="rId49"/>
    <p:sldId id="2134808710" r:id="rId50"/>
    <p:sldId id="2134808711" r:id="rId51"/>
    <p:sldId id="2134808712" r:id="rId52"/>
    <p:sldId id="2134808713" r:id="rId53"/>
    <p:sldId id="2134808714" r:id="rId54"/>
    <p:sldId id="2134808715" r:id="rId55"/>
    <p:sldId id="2134808716" r:id="rId56"/>
    <p:sldId id="2134808744" r:id="rId57"/>
    <p:sldId id="2134808718" r:id="rId58"/>
    <p:sldId id="2134808719" r:id="rId59"/>
    <p:sldId id="2134808720" r:id="rId60"/>
    <p:sldId id="2134808721" r:id="rId61"/>
  </p:sldIdLst>
  <p:sldSz cx="13716000" cy="10287000"/>
  <p:notesSz cx="6858000" cy="9144000"/>
  <p:embeddedFontLst>
    <p:embeddedFont>
      <p:font typeface="Dosis" pitchFamily="2" charset="77"/>
      <p:regular r:id="rId63"/>
      <p:bold r:id="rId64"/>
    </p:embeddedFont>
    <p:embeddedFont>
      <p:font typeface="IBM Plex Sans Arabic" panose="020B0503050203000203" pitchFamily="34" charset="-78"/>
      <p:regular r:id="rId65"/>
    </p:embeddedFont>
    <p:embeddedFont>
      <p:font typeface="Microsoft Uighur" panose="02000000000000000000" pitchFamily="2" charset="-78"/>
      <p:regular r:id="rId66"/>
      <p:bold r:id="rId6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263"/>
    <a:srgbClr val="02BDC9"/>
    <a:srgbClr val="0097B2"/>
    <a:srgbClr val="7ACFB0"/>
    <a:srgbClr val="F98F51"/>
    <a:srgbClr val="4AC283"/>
    <a:srgbClr val="3D8FA5"/>
    <a:srgbClr val="106585"/>
    <a:srgbClr val="829D4A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7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9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4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04/10/2025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emf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emf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8.svg"/><Relationship Id="rId7" Type="http://schemas.openxmlformats.org/officeDocument/2006/relationships/image" Target="../media/image4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9.png"/><Relationship Id="rId10" Type="http://schemas.openxmlformats.org/officeDocument/2006/relationships/image" Target="../media/image47.png"/><Relationship Id="rId4" Type="http://schemas.openxmlformats.org/officeDocument/2006/relationships/image" Target="../media/image42.png"/><Relationship Id="rId9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8.svg"/><Relationship Id="rId7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4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8.svg"/><Relationship Id="rId7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4.pn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8.svg"/><Relationship Id="rId7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4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8.svg"/><Relationship Id="rId7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4.png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8.svg"/><Relationship Id="rId7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4.png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8.svg"/><Relationship Id="rId7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4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8.svg"/><Relationship Id="rId7" Type="http://schemas.openxmlformats.org/officeDocument/2006/relationships/image" Target="../media/image22.png"/><Relationship Id="rId12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11" Type="http://schemas.openxmlformats.org/officeDocument/2006/relationships/image" Target="../media/image23.png"/><Relationship Id="rId5" Type="http://schemas.openxmlformats.org/officeDocument/2006/relationships/image" Target="../media/image9.png"/><Relationship Id="rId10" Type="http://schemas.openxmlformats.org/officeDocument/2006/relationships/image" Target="../media/image49.png"/><Relationship Id="rId4" Type="http://schemas.openxmlformats.org/officeDocument/2006/relationships/image" Target="../media/image42.png"/><Relationship Id="rId9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12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38.png"/><Relationship Id="rId4" Type="http://schemas.openxmlformats.org/officeDocument/2006/relationships/image" Target="../media/image5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38.png"/><Relationship Id="rId4" Type="http://schemas.openxmlformats.org/officeDocument/2006/relationships/image" Target="../media/image5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5.png"/><Relationship Id="rId4" Type="http://schemas.openxmlformats.org/officeDocument/2006/relationships/image" Target="../media/image4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5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6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7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0.png"/><Relationship Id="rId5" Type="http://schemas.openxmlformats.org/officeDocument/2006/relationships/image" Target="../media/image27.jpeg"/><Relationship Id="rId4" Type="http://schemas.openxmlformats.org/officeDocument/2006/relationships/image" Target="../media/image8.sv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ضرب العدد </a:t>
            </a:r>
            <a:r>
              <a:rPr lang="fr-FR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و 6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299258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3" y="1959282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764108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الأستاذ جدول ضرب العدد 5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يقرأ الأستاذ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ضرب العدد 5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ويطلب من بعض المتعلمين القراءة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63" y="5120640"/>
            <a:ext cx="3810000" cy="3764548"/>
          </a:xfrm>
          <a:prstGeom prst="rect">
            <a:avLst/>
          </a:prstGeom>
        </p:spPr>
      </p:pic>
      <p:pic>
        <p:nvPicPr>
          <p:cNvPr id="14" name="Image 13" descr="Une image contenant horloge, dessin humoristique, Visage humain, texte&#10;&#10;Le contenu généré par l’IA peut être incorrect.">
            <a:extLst>
              <a:ext uri="{FF2B5EF4-FFF2-40B4-BE49-F238E27FC236}">
                <a16:creationId xmlns:a16="http://schemas.microsoft.com/office/drawing/2014/main" id="{F8910E16-7B69-EE92-E8E1-F41CE2A72A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06"/>
          <a:stretch>
            <a:fillRect/>
          </a:stretch>
        </p:blipFill>
        <p:spPr>
          <a:xfrm>
            <a:off x="4896997" y="3064691"/>
            <a:ext cx="6583681" cy="632931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8F2EBA6-168C-CD77-7A42-E19C7D9D3B58}"/>
              </a:ext>
            </a:extLst>
          </p:cNvPr>
          <p:cNvSpPr/>
          <p:nvPr/>
        </p:nvSpPr>
        <p:spPr>
          <a:xfrm>
            <a:off x="6683508" y="2384029"/>
            <a:ext cx="2971800" cy="680661"/>
          </a:xfrm>
          <a:prstGeom prst="rect">
            <a:avLst/>
          </a:prstGeom>
          <a:solidFill>
            <a:srgbClr val="02BDC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fr-FR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35683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CD3AE-AE8F-E67D-BF63-4316F8ABB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FF6A0E-BBAF-CABB-E50D-E5269BD4656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B192453-CCAD-DD8E-0421-74DF110BE4AF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6FAF76D-165D-C44A-2F5B-26C98891B42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4B8B4FA-40DC-C800-8160-DE2917552076}"/>
              </a:ext>
            </a:extLst>
          </p:cNvPr>
          <p:cNvSpPr txBox="1"/>
          <p:nvPr/>
        </p:nvSpPr>
        <p:spPr>
          <a:xfrm>
            <a:off x="1905000" y="764108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سنقوم معا بملء جدول ضرب العدد 6</a:t>
            </a:r>
          </a:p>
          <a:p>
            <a:pPr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لتوظيف استراتيجية تقنية السلم أو تقنية الشبكة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5183D31-A8AD-1F76-9A16-E6BC0528F2F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26EA9F1-A0BF-B95B-D2E2-EB231E85C7A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9E44202A-90B5-0179-532C-F11D35C75D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E1333CD2-D272-47F5-222F-6A0A4427800D}"/>
              </a:ext>
            </a:extLst>
          </p:cNvPr>
          <p:cNvGrpSpPr/>
          <p:nvPr/>
        </p:nvGrpSpPr>
        <p:grpSpPr>
          <a:xfrm>
            <a:off x="5419708" y="2508917"/>
            <a:ext cx="3505200" cy="7440863"/>
            <a:chOff x="5419708" y="2508917"/>
            <a:chExt cx="3505200" cy="7440863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971AD794-F932-9406-204C-88B44A546B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8974" t="4167" r="19918" b="4167"/>
            <a:stretch>
              <a:fillRect/>
            </a:stretch>
          </p:blipFill>
          <p:spPr>
            <a:xfrm>
              <a:off x="5419708" y="2508917"/>
              <a:ext cx="3505200" cy="7440863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880439E-B75B-96D5-B5F5-80F3726720B6}"/>
                </a:ext>
              </a:extLst>
            </p:cNvPr>
            <p:cNvSpPr/>
            <p:nvPr/>
          </p:nvSpPr>
          <p:spPr>
            <a:xfrm>
              <a:off x="7620000" y="3543300"/>
              <a:ext cx="990600" cy="60030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718464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B7A9-F9B1-3D86-E37E-2C8DAFBC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16F14F-20CF-13D9-AEAC-016C7DD1C6D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9E0708-53A0-ADA0-B277-DCCCCCF729A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9B2920-6D2E-C1C7-7838-834AD8DD6EA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D2FCE6-8AAB-3B80-E35C-1B1D2F53A995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سأقرأ جدول ضرب العدد 6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يقرأ.</a:t>
            </a:r>
            <a:endParaRPr kumimoji="0" lang="ar-MA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05D851-1DE3-43C9-DEF0-C5A5CCBEA7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61901F-CB60-0377-CE39-5FC100AAD5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4E874E0-6F13-ECE8-2DAF-9A289F802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75134F0-1D2F-4140-E8CC-18589126CB9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974" t="4167" r="19918" b="4167"/>
          <a:stretch>
            <a:fillRect/>
          </a:stretch>
        </p:blipFill>
        <p:spPr>
          <a:xfrm>
            <a:off x="5419708" y="2508917"/>
            <a:ext cx="3505200" cy="744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541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الجداء.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18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8BB6E51-A3E5-363F-DDE0-C36243E6B0AD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18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5823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الجداء.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5C4F7A1-04A4-41D4-955D-AB83EC73BF8B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4133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0ABE77E-A2AE-37A5-3D88-1FD614EBE4CF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25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192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9D371-E509-FC59-7465-BE49EA4D1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C0992B1-AB3A-BEBD-A44C-331DA06D567B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FC02C2-57F0-E428-4CA3-A802F1D2E50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524DEE-A5F2-CEA0-2A03-4CC853E9EB0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94F680-6061-63BA-2B43-2E396F600D93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الجداء.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A461DF-5192-01CD-5393-9EA543A618C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B5036D-F786-5BCF-26BA-516225E7F8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AFC16682-555A-669C-90FA-AAEDBE445C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8E9EBC4-FF63-4389-98FF-6E3BF0C6073A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39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BA979995-81AF-3D9B-D9FA-E3ECBFA294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44" y="627261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0AD03-9588-7DA6-25AE-F8F0863D2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EFB208-E087-21AE-F621-7DBDD626BA5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E7A9D0-62EE-80D8-002C-3B26279A2CD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6F1F1E-5C45-A7CB-E393-5E709E648AA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9402A2-EFA6-FE7F-90AB-2829897BF691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65704F0-3FF6-489E-7EEB-1AEF45F9281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4112EC-0272-290A-6D6E-98CC6E7E00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55FC113-245F-43B4-E943-B5089F8660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7612080-373C-E5F7-C0FA-2FDABA3783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60210DD-879B-9A4E-D11E-D3284551AC06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24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775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ومقارنة وترتيب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(النقود + 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قراءة وكتابة وتفكيك الأعداد من 0 إلى 9999 باستخدام</a:t>
            </a:r>
            <a:r>
              <a:rPr lang="fr-FR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النقود.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5044566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C1812F29-191B-0081-C9CE-3797004472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2513393" y="4829850"/>
            <a:ext cx="527726" cy="1191954"/>
          </a:xfrm>
          <a:prstGeom prst="rect">
            <a:avLst/>
          </a:prstGeom>
        </p:spPr>
      </p:pic>
      <p:pic>
        <p:nvPicPr>
          <p:cNvPr id="7" name="Picture 15">
            <a:extLst>
              <a:ext uri="{FF2B5EF4-FFF2-40B4-BE49-F238E27FC236}">
                <a16:creationId xmlns:a16="http://schemas.microsoft.com/office/drawing/2014/main" id="{14E92E24-9422-BBA8-DC85-53828DCC07E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63979" y="4421240"/>
            <a:ext cx="513021" cy="1153779"/>
          </a:xfrm>
          <a:prstGeom prst="rect">
            <a:avLst/>
          </a:prstGeom>
        </p:spPr>
      </p:pic>
      <p:pic>
        <p:nvPicPr>
          <p:cNvPr id="10" name="Picture 22">
            <a:extLst>
              <a:ext uri="{FF2B5EF4-FFF2-40B4-BE49-F238E27FC236}">
                <a16:creationId xmlns:a16="http://schemas.microsoft.com/office/drawing/2014/main" id="{C00FEDA4-C67E-7558-5500-2ED3D47565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2061648" y="4023981"/>
            <a:ext cx="513022" cy="1215292"/>
          </a:xfrm>
          <a:prstGeom prst="rect">
            <a:avLst/>
          </a:prstGeom>
        </p:spPr>
      </p:pic>
      <p:pic>
        <p:nvPicPr>
          <p:cNvPr id="12" name="Image 11" descr="Une image contenant sourire, dessin humoristique, habits, Dessin animé&#10;&#10;Le contenu généré par l’IA peut être incorrect.">
            <a:extLst>
              <a:ext uri="{FF2B5EF4-FFF2-40B4-BE49-F238E27FC236}">
                <a16:creationId xmlns:a16="http://schemas.microsoft.com/office/drawing/2014/main" id="{2BF0BC55-CBF1-E2AA-B811-27C3702E72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46" b="12198"/>
          <a:stretch>
            <a:fillRect/>
          </a:stretch>
        </p:blipFill>
        <p:spPr>
          <a:xfrm>
            <a:off x="1710513" y="6367703"/>
            <a:ext cx="4880749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2817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4821436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بالأرقام العدد الممثل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5BC453EB-17BD-9723-E2A2-443D63558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10A8D03-979A-9AED-9EA7-E30A7297FC84}"/>
              </a:ext>
            </a:extLst>
          </p:cNvPr>
          <p:cNvSpPr/>
          <p:nvPr/>
        </p:nvSpPr>
        <p:spPr>
          <a:xfrm>
            <a:off x="3590908" y="7834994"/>
            <a:ext cx="6096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14AB6934-5E26-562A-A760-920D8879B3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630879" y="5605239"/>
            <a:ext cx="633748" cy="1431419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69238B0A-DB45-C8FF-5D13-6AE229452D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630879" y="4928349"/>
            <a:ext cx="633748" cy="1431419"/>
          </a:xfrm>
          <a:prstGeom prst="rect">
            <a:avLst/>
          </a:prstGeom>
        </p:spPr>
      </p:pic>
      <p:pic>
        <p:nvPicPr>
          <p:cNvPr id="9" name="Picture 20">
            <a:extLst>
              <a:ext uri="{FF2B5EF4-FFF2-40B4-BE49-F238E27FC236}">
                <a16:creationId xmlns:a16="http://schemas.microsoft.com/office/drawing/2014/main" id="{0578E627-6F3B-B0FD-47EC-FCBF35FADB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099700" y="4270089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06E4839F-FE55-FF22-56AC-F2D6679850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557058" y="4560616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1A985889-51D7-3CC1-CC2E-3E90C66561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550407" y="5377973"/>
            <a:ext cx="793637" cy="1774105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47D686B9-AB45-4F99-F4A7-B7C96FE9D6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121702" y="4928349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90D90DB5-4C9D-3EAE-3004-18D9CFD41F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121703" y="5611122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65C99E52-729F-8386-6771-60ABD0A493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33990" y="5407635"/>
            <a:ext cx="785773" cy="1603455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729EBED1-65AB-67E0-899D-20BA9B0570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9595" y="5960933"/>
            <a:ext cx="1741114" cy="73346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703A2FF-8E6A-F57C-D61F-C284111F77BC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5B6FB6C-9AED-CA99-34B1-A8BC15D94356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35887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468A0-40F1-2D41-5A17-24172205C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6092D8C-8609-13DD-A822-7D3AE1861F7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7434C6-4610-52A0-9FBC-30D9CAB28F4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32F0E1-0772-3DF4-537B-6032488F3B8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AF281AD-A17A-4F3E-87B2-7A27BE2C552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12F3641-5D0A-4467-0C8B-63C25130E7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8D765EA-5905-622F-B25B-4FEAB618071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EDCFBE2-F901-28D9-4515-2AE9E921D62E}"/>
              </a:ext>
            </a:extLst>
          </p:cNvPr>
          <p:cNvSpPr/>
          <p:nvPr/>
        </p:nvSpPr>
        <p:spPr>
          <a:xfrm>
            <a:off x="3733800" y="7810500"/>
            <a:ext cx="60198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1215</a:t>
            </a:r>
            <a:endParaRPr lang="fr-FR" sz="9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45A95A9E-831F-1CA8-1DDB-579FDD626B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pic>
        <p:nvPicPr>
          <p:cNvPr id="6" name="Picture 9">
            <a:extLst>
              <a:ext uri="{FF2B5EF4-FFF2-40B4-BE49-F238E27FC236}">
                <a16:creationId xmlns:a16="http://schemas.microsoft.com/office/drawing/2014/main" id="{A848CF71-D947-5923-946F-4C2E34F4DF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857037" y="5659492"/>
            <a:ext cx="633748" cy="1431419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73F63CDF-164F-EA89-5DF7-320867BC70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857037" y="4982602"/>
            <a:ext cx="633748" cy="1431419"/>
          </a:xfrm>
          <a:prstGeom prst="rect">
            <a:avLst/>
          </a:prstGeom>
        </p:spPr>
      </p:pic>
      <p:pic>
        <p:nvPicPr>
          <p:cNvPr id="10" name="Picture 20">
            <a:extLst>
              <a:ext uri="{FF2B5EF4-FFF2-40B4-BE49-F238E27FC236}">
                <a16:creationId xmlns:a16="http://schemas.microsoft.com/office/drawing/2014/main" id="{3AD3CD2E-5AF7-CA93-857D-4AF69201B4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325858" y="4324342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B61096CE-B1C5-AB41-223E-602D037A10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464915" y="4576248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D2DBC41E-773A-E71A-0F2B-9BB414369A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458264" y="5393605"/>
            <a:ext cx="793637" cy="1774105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CF99DA9A-6C2A-BFCD-6254-5690C67A6D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347860" y="4982602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5EC20637-F579-C9A2-3A1F-AF0379CC44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347861" y="5665375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4333554B-02E3-8D5C-BEA5-628EBF82E34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83908" y="5492270"/>
            <a:ext cx="785773" cy="160345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3419B1C-2D2C-1783-7212-CA46EA555B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87001" y="6006605"/>
            <a:ext cx="1741114" cy="733462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9BEFFA98-5639-1B3F-9378-34642D8C0A29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A7CBC18E-65CE-C305-6CDD-F2F8DCE9EC35}"/>
              </a:ext>
            </a:extLst>
          </p:cNvPr>
          <p:cNvCxnSpPr>
            <a:cxnSpLocks/>
            <a:stCxn id="24" idx="2"/>
            <a:endCxn id="17" idx="0"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3241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6296E-3799-EE01-3CD0-E9ED73EA5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0A055CB-4DAE-3807-C978-4B981867694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60BA8E6-E824-D898-6592-B504D6E8695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047AE1-BD24-BE0F-9579-48DECDA7A68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32CCABD-F94E-715F-991E-887B0BC30FDF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بالحروف العدد الممثل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E056845-4B4C-92D8-7F59-6D0D711F43E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0F58F47-C317-CF16-720C-B07C44CE57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B1AD52B-971D-9132-262D-397CA31838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EC0BB1D8-C093-292C-15CB-44B7DD984A94}"/>
              </a:ext>
            </a:extLst>
          </p:cNvPr>
          <p:cNvSpPr/>
          <p:nvPr/>
        </p:nvSpPr>
        <p:spPr>
          <a:xfrm>
            <a:off x="1143000" y="7810500"/>
            <a:ext cx="11049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7B78D8B3-A401-DAEE-A509-A96EEAE671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263534" y="5575511"/>
            <a:ext cx="633748" cy="1431419"/>
          </a:xfrm>
          <a:prstGeom prst="rect">
            <a:avLst/>
          </a:prstGeom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AE9DBCE7-0738-8D9B-ACB0-C49D0A0BA6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263534" y="4898621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E3016ACC-52B6-BAAB-346B-5624AEFA7D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788021" y="4593313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7FD9C1D8-425F-A1AE-4802-5705660709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781370" y="5410670"/>
            <a:ext cx="793637" cy="1774105"/>
          </a:xfrm>
          <a:prstGeom prst="rect">
            <a:avLst/>
          </a:prstGeom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92AED1F7-3D42-D18B-A68C-15984C7E43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754357" y="4898621"/>
            <a:ext cx="633748" cy="1431419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3779ECFB-64F0-F5A6-BA8F-C47A0D31CA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754358" y="5581394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A6031181-BBEF-3B76-535E-D16CD4C1E41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48205" y="5492711"/>
            <a:ext cx="785773" cy="1603455"/>
          </a:xfrm>
          <a:prstGeom prst="rect">
            <a:avLst/>
          </a:prstGeom>
        </p:spPr>
      </p:pic>
      <p:pic>
        <p:nvPicPr>
          <p:cNvPr id="2" name="Picture 15">
            <a:extLst>
              <a:ext uri="{FF2B5EF4-FFF2-40B4-BE49-F238E27FC236}">
                <a16:creationId xmlns:a16="http://schemas.microsoft.com/office/drawing/2014/main" id="{3FDBA117-F18B-7404-4E30-5E7D5D7AB1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59047" y="4674706"/>
            <a:ext cx="785773" cy="1603455"/>
          </a:xfrm>
          <a:prstGeom prst="rect">
            <a:avLst/>
          </a:prstGeom>
        </p:spPr>
      </p:pic>
      <p:pic>
        <p:nvPicPr>
          <p:cNvPr id="11" name="Picture 15">
            <a:extLst>
              <a:ext uri="{FF2B5EF4-FFF2-40B4-BE49-F238E27FC236}">
                <a16:creationId xmlns:a16="http://schemas.microsoft.com/office/drawing/2014/main" id="{5B7108B4-B1AA-8CFF-F962-6208DFE95B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59047" y="3830312"/>
            <a:ext cx="785773" cy="16034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B8F9D13-BF43-1C81-456F-46DA3FE667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515" y="5943797"/>
            <a:ext cx="1741114" cy="7334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BFD0A9B-E6FA-3EC7-A9AB-2F6877129E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515" y="5126647"/>
            <a:ext cx="1741114" cy="73346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D252142-46E8-5F54-D1C1-56E399A8D4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1061" y="4328063"/>
            <a:ext cx="1741114" cy="73346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4DA93AD-2A38-71CF-F35C-FD3EB74EC704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5A4FA775-804F-3F32-04B4-2D9CE1E285CE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26A9F93D-B4BC-C48C-C472-027B72D034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1061" y="3505691"/>
            <a:ext cx="1741114" cy="733462"/>
          </a:xfrm>
          <a:prstGeom prst="rect">
            <a:avLst/>
          </a:prstGeom>
        </p:spPr>
      </p:pic>
      <p:pic>
        <p:nvPicPr>
          <p:cNvPr id="24" name="Picture 15">
            <a:extLst>
              <a:ext uri="{FF2B5EF4-FFF2-40B4-BE49-F238E27FC236}">
                <a16:creationId xmlns:a16="http://schemas.microsoft.com/office/drawing/2014/main" id="{46483499-B2DF-177F-732F-C6C29940F3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47749" y="2997941"/>
            <a:ext cx="785773" cy="160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0478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24041-EE35-40D0-FC82-207A0725D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2C6707-ED07-EBF7-E661-A09F3296169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A1E9C11-222B-A842-A9A7-DF2D22CF856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BC236C-58E3-12BA-9C1A-0E0D1E46B387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153BE3B-8482-5978-F1E4-748679AA0D7F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FC22289-41D0-6F69-84C0-12A3DE5C37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7F1415D-E1B3-7FF0-743B-52A96D65750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2AEB2D8-C395-135F-9F4D-0E113044F9E0}"/>
              </a:ext>
            </a:extLst>
          </p:cNvPr>
          <p:cNvSpPr/>
          <p:nvPr/>
        </p:nvSpPr>
        <p:spPr>
          <a:xfrm>
            <a:off x="923182" y="7546954"/>
            <a:ext cx="11818205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أربعة آلاف ومئتان وأربعة وأربعون</a:t>
            </a:r>
            <a:endParaRPr lang="fr-FR" sz="9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1A60A6AD-7656-F57C-317D-7F704A9184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4FECEFC7-7846-E587-857D-D70DE59BD8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804995" y="5615933"/>
            <a:ext cx="633748" cy="1431419"/>
          </a:xfrm>
          <a:prstGeom prst="rect">
            <a:avLst/>
          </a:prstGeom>
        </p:spPr>
      </p:pic>
      <p:pic>
        <p:nvPicPr>
          <p:cNvPr id="16" name="Picture 10">
            <a:extLst>
              <a:ext uri="{FF2B5EF4-FFF2-40B4-BE49-F238E27FC236}">
                <a16:creationId xmlns:a16="http://schemas.microsoft.com/office/drawing/2014/main" id="{B94EB3E9-ABC9-DA04-1064-F69D6E2EA2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804995" y="4939043"/>
            <a:ext cx="633748" cy="143141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C598520-5EE4-A42A-C076-3A452325AD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5396523" y="4599968"/>
            <a:ext cx="793637" cy="1774105"/>
          </a:xfrm>
          <a:prstGeom prst="rect">
            <a:avLst/>
          </a:prstGeom>
        </p:spPr>
      </p:pic>
      <p:pic>
        <p:nvPicPr>
          <p:cNvPr id="24" name="Picture 22">
            <a:extLst>
              <a:ext uri="{FF2B5EF4-FFF2-40B4-BE49-F238E27FC236}">
                <a16:creationId xmlns:a16="http://schemas.microsoft.com/office/drawing/2014/main" id="{0EF7B485-7B79-C651-C626-3B0A9E61B5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5389872" y="5417325"/>
            <a:ext cx="793637" cy="1774105"/>
          </a:xfrm>
          <a:prstGeom prst="rect">
            <a:avLst/>
          </a:prstGeom>
        </p:spPr>
      </p:pic>
      <p:pic>
        <p:nvPicPr>
          <p:cNvPr id="25" name="Picture 11">
            <a:extLst>
              <a:ext uri="{FF2B5EF4-FFF2-40B4-BE49-F238E27FC236}">
                <a16:creationId xmlns:a16="http://schemas.microsoft.com/office/drawing/2014/main" id="{B343CFA3-6AEA-9DA6-8327-AD7C164182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95818" y="4939043"/>
            <a:ext cx="633748" cy="1431419"/>
          </a:xfrm>
          <a:prstGeom prst="rect">
            <a:avLst/>
          </a:prstGeom>
        </p:spPr>
      </p:pic>
      <p:pic>
        <p:nvPicPr>
          <p:cNvPr id="26" name="Picture 12">
            <a:extLst>
              <a:ext uri="{FF2B5EF4-FFF2-40B4-BE49-F238E27FC236}">
                <a16:creationId xmlns:a16="http://schemas.microsoft.com/office/drawing/2014/main" id="{F7532B6D-93BB-2114-3511-2073395668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1295819" y="5621816"/>
            <a:ext cx="633748" cy="1431419"/>
          </a:xfrm>
          <a:prstGeom prst="rect">
            <a:avLst/>
          </a:prstGeom>
        </p:spPr>
      </p:pic>
      <p:pic>
        <p:nvPicPr>
          <p:cNvPr id="28" name="Picture 15">
            <a:extLst>
              <a:ext uri="{FF2B5EF4-FFF2-40B4-BE49-F238E27FC236}">
                <a16:creationId xmlns:a16="http://schemas.microsoft.com/office/drawing/2014/main" id="{B8805C1C-3028-CA96-2D25-091ADDA632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07631" y="5507230"/>
            <a:ext cx="785773" cy="1603455"/>
          </a:xfrm>
          <a:prstGeom prst="rect">
            <a:avLst/>
          </a:prstGeom>
        </p:spPr>
      </p:pic>
      <p:pic>
        <p:nvPicPr>
          <p:cNvPr id="29" name="Picture 15">
            <a:extLst>
              <a:ext uri="{FF2B5EF4-FFF2-40B4-BE49-F238E27FC236}">
                <a16:creationId xmlns:a16="http://schemas.microsoft.com/office/drawing/2014/main" id="{09E7D030-4070-64D1-73B5-A443287D2C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18473" y="4689225"/>
            <a:ext cx="785773" cy="1603455"/>
          </a:xfrm>
          <a:prstGeom prst="rect">
            <a:avLst/>
          </a:prstGeom>
        </p:spPr>
      </p:pic>
      <p:pic>
        <p:nvPicPr>
          <p:cNvPr id="30" name="Picture 15">
            <a:extLst>
              <a:ext uri="{FF2B5EF4-FFF2-40B4-BE49-F238E27FC236}">
                <a16:creationId xmlns:a16="http://schemas.microsoft.com/office/drawing/2014/main" id="{29B0BB9E-C079-89D8-B817-84534503E8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18473" y="3844831"/>
            <a:ext cx="785773" cy="160345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537301F-2412-DFB5-1404-ECDCD3DC63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515" y="5943797"/>
            <a:ext cx="1741114" cy="73346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3DB3A50-9E17-ED5A-45FC-3165198416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515" y="5126647"/>
            <a:ext cx="1741114" cy="73346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039185E-FA58-D86F-A150-D01A961EA3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1061" y="4328063"/>
            <a:ext cx="1741114" cy="73346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64B5402-1B20-48DB-81B3-0BC1AF54741F}"/>
              </a:ext>
            </a:extLst>
          </p:cNvPr>
          <p:cNvSpPr/>
          <p:nvPr/>
        </p:nvSpPr>
        <p:spPr>
          <a:xfrm>
            <a:off x="923182" y="2919054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47763B47-22CE-5779-1C58-9A08D4FFD2EA}"/>
              </a:ext>
            </a:extLst>
          </p:cNvPr>
          <p:cNvCxnSpPr>
            <a:cxnSpLocks/>
            <a:endCxn id="17" idx="0"/>
          </p:cNvCxnSpPr>
          <p:nvPr/>
        </p:nvCxnSpPr>
        <p:spPr>
          <a:xfrm>
            <a:off x="6832285" y="6990414"/>
            <a:ext cx="0" cy="55654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" name="Picture 15">
            <a:extLst>
              <a:ext uri="{FF2B5EF4-FFF2-40B4-BE49-F238E27FC236}">
                <a16:creationId xmlns:a16="http://schemas.microsoft.com/office/drawing/2014/main" id="{817471B6-AD9C-D4E7-19E4-F835796929F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07630" y="3000437"/>
            <a:ext cx="785773" cy="16034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E972D34-3DF4-B9B9-0522-D86C38A0B5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8035" y="3488053"/>
            <a:ext cx="1741114" cy="73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939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D9365-031F-4651-FBC3-AD12A938F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E4DFD0-BA59-2CD6-312B-F0AD0494E45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626D65-88CC-28DB-61D5-EC3928B2309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361621-EF07-46BA-9776-2E96D91AF6B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3177495-D17A-7FCE-2EE7-D95845882F0B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</a:t>
            </a:r>
            <a:r>
              <a:rPr lang="ar-S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بالأرقام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الممثل بالنقود.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59B72A0-A1CD-5148-8F62-AADF379765C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531D56B-7B1E-C92A-AE50-61B73D538CD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235F76CA-22E5-D6BC-99D9-91FE053FFB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BD64844-73B7-D4B3-F596-D77F4473D43D}"/>
              </a:ext>
            </a:extLst>
          </p:cNvPr>
          <p:cNvSpPr/>
          <p:nvPr/>
        </p:nvSpPr>
        <p:spPr>
          <a:xfrm>
            <a:off x="838201" y="7810500"/>
            <a:ext cx="11818204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1D04A369-AE6C-31B8-2953-D9B3E4EDE7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953789" y="5647188"/>
            <a:ext cx="633748" cy="1431419"/>
          </a:xfrm>
          <a:prstGeom prst="rect">
            <a:avLst/>
          </a:prstGeom>
        </p:spPr>
      </p:pic>
      <p:pic>
        <p:nvPicPr>
          <p:cNvPr id="12" name="Picture 21">
            <a:extLst>
              <a:ext uri="{FF2B5EF4-FFF2-40B4-BE49-F238E27FC236}">
                <a16:creationId xmlns:a16="http://schemas.microsoft.com/office/drawing/2014/main" id="{BC55ACEA-0B64-C57E-029B-EFF7DFC2CA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621629" y="4588088"/>
            <a:ext cx="793637" cy="1774105"/>
          </a:xfrm>
          <a:prstGeom prst="rect">
            <a:avLst/>
          </a:prstGeom>
        </p:spPr>
      </p:pic>
      <p:pic>
        <p:nvPicPr>
          <p:cNvPr id="14" name="Picture 22">
            <a:extLst>
              <a:ext uri="{FF2B5EF4-FFF2-40B4-BE49-F238E27FC236}">
                <a16:creationId xmlns:a16="http://schemas.microsoft.com/office/drawing/2014/main" id="{F7727881-3B62-86C5-03B9-53E35499C5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614978" y="5405445"/>
            <a:ext cx="793637" cy="1774105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DE67B160-329B-96D3-2814-8E9B612EA5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444613" y="5653071"/>
            <a:ext cx="633748" cy="1431419"/>
          </a:xfrm>
          <a:prstGeom prst="rect">
            <a:avLst/>
          </a:prstGeom>
        </p:spPr>
      </p:pic>
      <p:pic>
        <p:nvPicPr>
          <p:cNvPr id="20" name="Picture 15">
            <a:extLst>
              <a:ext uri="{FF2B5EF4-FFF2-40B4-BE49-F238E27FC236}">
                <a16:creationId xmlns:a16="http://schemas.microsoft.com/office/drawing/2014/main" id="{0C97B73A-A0B7-9E4D-B692-64BDDF7219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41987" y="5438953"/>
            <a:ext cx="793637" cy="177410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A0E52AB-AC67-6B7E-D631-AA4C0BC6E5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0243" y="5481621"/>
            <a:ext cx="1741114" cy="73346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B3EE92D-0466-FA6F-0E26-6CE0994B6D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0243" y="4664471"/>
            <a:ext cx="1741114" cy="7334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CB6605A-906B-C95A-2871-90E615F2DF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62789" y="3865887"/>
            <a:ext cx="1741114" cy="73346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C36A332-F308-14A0-2E11-BA4EFFBCCD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0243" y="6242489"/>
            <a:ext cx="1741114" cy="73346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C3819A3-5A2C-D92F-E649-527F6872EE83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C6902866-2BB0-2EE4-DE93-D211DDD397A4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1114689C-E6B8-D077-73D0-7D542F2966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62789" y="3054751"/>
            <a:ext cx="1741114" cy="733462"/>
          </a:xfrm>
          <a:prstGeom prst="rect">
            <a:avLst/>
          </a:prstGeom>
        </p:spPr>
      </p:pic>
      <p:pic>
        <p:nvPicPr>
          <p:cNvPr id="6" name="Picture 21">
            <a:extLst>
              <a:ext uri="{FF2B5EF4-FFF2-40B4-BE49-F238E27FC236}">
                <a16:creationId xmlns:a16="http://schemas.microsoft.com/office/drawing/2014/main" id="{13AED58A-31F2-1787-0E4B-DF546C4B32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621629" y="2970207"/>
            <a:ext cx="793637" cy="1774105"/>
          </a:xfrm>
          <a:prstGeom prst="rect">
            <a:avLst/>
          </a:prstGeom>
        </p:spPr>
      </p:pic>
      <p:pic>
        <p:nvPicPr>
          <p:cNvPr id="9" name="Picture 22">
            <a:extLst>
              <a:ext uri="{FF2B5EF4-FFF2-40B4-BE49-F238E27FC236}">
                <a16:creationId xmlns:a16="http://schemas.microsoft.com/office/drawing/2014/main" id="{2A3FA4F7-127D-F3E8-34E3-8328CB0340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614978" y="3787564"/>
            <a:ext cx="793637" cy="1774105"/>
          </a:xfrm>
          <a:prstGeom prst="rect">
            <a:avLst/>
          </a:prstGeom>
        </p:spPr>
      </p:pic>
      <p:pic>
        <p:nvPicPr>
          <p:cNvPr id="11" name="Picture 15">
            <a:extLst>
              <a:ext uri="{FF2B5EF4-FFF2-40B4-BE49-F238E27FC236}">
                <a16:creationId xmlns:a16="http://schemas.microsoft.com/office/drawing/2014/main" id="{8785DDE2-4D06-A803-C1E4-E72F6D6A4E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63158" y="4632096"/>
            <a:ext cx="751295" cy="177410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80554B7-D70B-8C82-3CA4-96FE1CDFD5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41987" y="3804169"/>
            <a:ext cx="793637" cy="1774103"/>
          </a:xfrm>
          <a:prstGeom prst="rect">
            <a:avLst/>
          </a:prstGeom>
        </p:spPr>
      </p:pic>
      <p:pic>
        <p:nvPicPr>
          <p:cNvPr id="25" name="Picture 9">
            <a:extLst>
              <a:ext uri="{FF2B5EF4-FFF2-40B4-BE49-F238E27FC236}">
                <a16:creationId xmlns:a16="http://schemas.microsoft.com/office/drawing/2014/main" id="{7AA38142-2C38-7B93-0625-5D9B209B2F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953788" y="4896603"/>
            <a:ext cx="633748" cy="1431419"/>
          </a:xfrm>
          <a:prstGeom prst="rect">
            <a:avLst/>
          </a:prstGeom>
        </p:spPr>
      </p:pic>
      <p:pic>
        <p:nvPicPr>
          <p:cNvPr id="26" name="Picture 9">
            <a:extLst>
              <a:ext uri="{FF2B5EF4-FFF2-40B4-BE49-F238E27FC236}">
                <a16:creationId xmlns:a16="http://schemas.microsoft.com/office/drawing/2014/main" id="{3FCE0076-F6B6-BDE7-0E83-C2B64406F6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479835" y="4896603"/>
            <a:ext cx="633748" cy="143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6927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B980B-0965-9596-79B2-8A824EBF3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87FFBC-BBE1-AA25-1EC6-BAB3624B633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C4AB6D-9F18-F391-F635-5E3900F746FA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A0BF9A-E2F7-DE35-C1EF-B956644C2D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231275B-621C-E4C2-2C11-A3A50FCD778D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240F017-B05C-5421-E035-F2FA6CEBBDE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ABF061B-00AF-F4CF-CE92-BBFEF3DD510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BD7D63A-0E65-D29E-A735-28DA464FDC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827B320-C9A0-BB00-2B06-605F815ACF81}"/>
              </a:ext>
            </a:extLst>
          </p:cNvPr>
          <p:cNvSpPr/>
          <p:nvPr/>
        </p:nvSpPr>
        <p:spPr>
          <a:xfrm>
            <a:off x="838201" y="7810500"/>
            <a:ext cx="11785768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</a:rPr>
              <a:t>5434</a:t>
            </a:r>
            <a:endParaRPr lang="fr-FR" sz="8800" b="1" dirty="0">
              <a:solidFill>
                <a:srgbClr val="FF000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6845924-0EBC-59A4-4B81-A21911440104}"/>
              </a:ext>
            </a:extLst>
          </p:cNvPr>
          <p:cNvSpPr/>
          <p:nvPr/>
        </p:nvSpPr>
        <p:spPr>
          <a:xfrm>
            <a:off x="838200" y="2950865"/>
            <a:ext cx="11818205" cy="407136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46D583D2-9AA8-CA49-7F99-310D71464250}"/>
              </a:ext>
            </a:extLst>
          </p:cNvPr>
          <p:cNvCxnSpPr>
            <a:cxnSpLocks/>
          </p:cNvCxnSpPr>
          <p:nvPr/>
        </p:nvCxnSpPr>
        <p:spPr>
          <a:xfrm flipH="1">
            <a:off x="6743700" y="7022225"/>
            <a:ext cx="3603" cy="7882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" name="Picture 9">
            <a:extLst>
              <a:ext uri="{FF2B5EF4-FFF2-40B4-BE49-F238E27FC236}">
                <a16:creationId xmlns:a16="http://schemas.microsoft.com/office/drawing/2014/main" id="{1995DABA-B16E-14E3-EE34-E7F2238DA5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953789" y="5647188"/>
            <a:ext cx="633748" cy="1431419"/>
          </a:xfrm>
          <a:prstGeom prst="rect">
            <a:avLst/>
          </a:prstGeom>
        </p:spPr>
      </p:pic>
      <p:pic>
        <p:nvPicPr>
          <p:cNvPr id="6" name="Picture 21">
            <a:extLst>
              <a:ext uri="{FF2B5EF4-FFF2-40B4-BE49-F238E27FC236}">
                <a16:creationId xmlns:a16="http://schemas.microsoft.com/office/drawing/2014/main" id="{0E992FB4-06D4-7268-1179-F454A29D23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621629" y="4588088"/>
            <a:ext cx="793637" cy="1774105"/>
          </a:xfrm>
          <a:prstGeom prst="rect">
            <a:avLst/>
          </a:prstGeom>
        </p:spPr>
      </p:pic>
      <p:pic>
        <p:nvPicPr>
          <p:cNvPr id="9" name="Picture 22">
            <a:extLst>
              <a:ext uri="{FF2B5EF4-FFF2-40B4-BE49-F238E27FC236}">
                <a16:creationId xmlns:a16="http://schemas.microsoft.com/office/drawing/2014/main" id="{68838B70-21E7-84D4-2303-DA566565C1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614978" y="5405445"/>
            <a:ext cx="793637" cy="1774105"/>
          </a:xfrm>
          <a:prstGeom prst="rect">
            <a:avLst/>
          </a:prstGeom>
        </p:spPr>
      </p:pic>
      <p:pic>
        <p:nvPicPr>
          <p:cNvPr id="16" name="Picture 12">
            <a:extLst>
              <a:ext uri="{FF2B5EF4-FFF2-40B4-BE49-F238E27FC236}">
                <a16:creationId xmlns:a16="http://schemas.microsoft.com/office/drawing/2014/main" id="{E236768C-0752-645F-62DB-6CEF1069E5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444613" y="5653071"/>
            <a:ext cx="633748" cy="1431419"/>
          </a:xfrm>
          <a:prstGeom prst="rect">
            <a:avLst/>
          </a:prstGeom>
        </p:spPr>
      </p:pic>
      <p:pic>
        <p:nvPicPr>
          <p:cNvPr id="18" name="Picture 15">
            <a:extLst>
              <a:ext uri="{FF2B5EF4-FFF2-40B4-BE49-F238E27FC236}">
                <a16:creationId xmlns:a16="http://schemas.microsoft.com/office/drawing/2014/main" id="{8526B967-05C2-E513-0176-6769F0ADDA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41987" y="5438953"/>
            <a:ext cx="793637" cy="1774103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BC520A37-82F9-2C64-352D-C80DB93B96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515" y="5359072"/>
            <a:ext cx="1741114" cy="73346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F42DDB6-8A64-6792-2EE6-B9F1B8C166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515" y="4619620"/>
            <a:ext cx="1741114" cy="733462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9554FF81-EDD4-BAB8-49D0-52162BFE8D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1061" y="3821036"/>
            <a:ext cx="1741114" cy="733462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18B8528D-CADC-EDF4-74EA-76AD865649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8515" y="6076984"/>
            <a:ext cx="1741114" cy="733462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462D442D-0E06-CF2E-E512-892E94FB3C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1061" y="3038438"/>
            <a:ext cx="1741114" cy="733462"/>
          </a:xfrm>
          <a:prstGeom prst="rect">
            <a:avLst/>
          </a:prstGeom>
        </p:spPr>
      </p:pic>
      <p:pic>
        <p:nvPicPr>
          <p:cNvPr id="30" name="Picture 21">
            <a:extLst>
              <a:ext uri="{FF2B5EF4-FFF2-40B4-BE49-F238E27FC236}">
                <a16:creationId xmlns:a16="http://schemas.microsoft.com/office/drawing/2014/main" id="{6245DF3E-8FC3-848C-B873-76D4B8764A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621629" y="2970207"/>
            <a:ext cx="793637" cy="1774105"/>
          </a:xfrm>
          <a:prstGeom prst="rect">
            <a:avLst/>
          </a:prstGeom>
        </p:spPr>
      </p:pic>
      <p:pic>
        <p:nvPicPr>
          <p:cNvPr id="31" name="Picture 22">
            <a:extLst>
              <a:ext uri="{FF2B5EF4-FFF2-40B4-BE49-F238E27FC236}">
                <a16:creationId xmlns:a16="http://schemas.microsoft.com/office/drawing/2014/main" id="{FAE38844-0A9D-7CEE-244A-DDD124DCFE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614978" y="3787564"/>
            <a:ext cx="793637" cy="1774105"/>
          </a:xfrm>
          <a:prstGeom prst="rect">
            <a:avLst/>
          </a:prstGeom>
        </p:spPr>
      </p:pic>
      <p:pic>
        <p:nvPicPr>
          <p:cNvPr id="32" name="Picture 15">
            <a:extLst>
              <a:ext uri="{FF2B5EF4-FFF2-40B4-BE49-F238E27FC236}">
                <a16:creationId xmlns:a16="http://schemas.microsoft.com/office/drawing/2014/main" id="{1BAAA857-1F1B-AB14-6EBB-41B7F4C928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63158" y="4632096"/>
            <a:ext cx="751295" cy="1774103"/>
          </a:xfrm>
          <a:prstGeom prst="rect">
            <a:avLst/>
          </a:prstGeom>
        </p:spPr>
      </p:pic>
      <p:pic>
        <p:nvPicPr>
          <p:cNvPr id="33" name="Picture 15">
            <a:extLst>
              <a:ext uri="{FF2B5EF4-FFF2-40B4-BE49-F238E27FC236}">
                <a16:creationId xmlns:a16="http://schemas.microsoft.com/office/drawing/2014/main" id="{1BA45F86-8DCB-B08F-6CE6-4A654FEABD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41987" y="3804169"/>
            <a:ext cx="793637" cy="1774103"/>
          </a:xfrm>
          <a:prstGeom prst="rect">
            <a:avLst/>
          </a:prstGeom>
        </p:spPr>
      </p:pic>
      <p:pic>
        <p:nvPicPr>
          <p:cNvPr id="34" name="Picture 9">
            <a:extLst>
              <a:ext uri="{FF2B5EF4-FFF2-40B4-BE49-F238E27FC236}">
                <a16:creationId xmlns:a16="http://schemas.microsoft.com/office/drawing/2014/main" id="{775464BA-CBC6-B0D4-BF93-C5CF987C82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953788" y="4896603"/>
            <a:ext cx="633748" cy="1431419"/>
          </a:xfrm>
          <a:prstGeom prst="rect">
            <a:avLst/>
          </a:prstGeom>
        </p:spPr>
      </p:pic>
      <p:pic>
        <p:nvPicPr>
          <p:cNvPr id="35" name="Picture 9">
            <a:extLst>
              <a:ext uri="{FF2B5EF4-FFF2-40B4-BE49-F238E27FC236}">
                <a16:creationId xmlns:a16="http://schemas.microsoft.com/office/drawing/2014/main" id="{67FA17B8-0004-333B-8F6A-5D8D3468E5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0479835" y="4896603"/>
            <a:ext cx="633748" cy="143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112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مقارنة و ترتيب الأعداد من 0 إلى 9999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927569"/>
            <a:ext cx="5370846" cy="483542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903067" y="5356585"/>
            <a:ext cx="30433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مقارنة وترتيب الأعداد من 0 إلى 9999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859997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0036" y="3904709"/>
            <a:ext cx="1469720" cy="9781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B1C99D0-A057-39B0-29EB-1EA94BEC37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645" y="4909536"/>
            <a:ext cx="4991208" cy="4991208"/>
          </a:xfrm>
          <a:prstGeom prst="rect">
            <a:avLst/>
          </a:prstGeom>
        </p:spPr>
      </p:pic>
      <p:pic>
        <p:nvPicPr>
          <p:cNvPr id="10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76646D1-39C2-02FE-0A2F-46D6394769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6" y="5277668"/>
            <a:ext cx="1190242" cy="529022"/>
          </a:xfrm>
          <a:prstGeom prst="rect">
            <a:avLst/>
          </a:prstGeom>
        </p:spPr>
      </p:pic>
      <p:pic>
        <p:nvPicPr>
          <p:cNvPr id="11" name="Image 47">
            <a:extLst>
              <a:ext uri="{FF2B5EF4-FFF2-40B4-BE49-F238E27FC236}">
                <a16:creationId xmlns:a16="http://schemas.microsoft.com/office/drawing/2014/main" id="{09A2922F-05B0-58EF-908F-533827C35AC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1479" y="5006739"/>
            <a:ext cx="1207858" cy="541859"/>
          </a:xfrm>
          <a:prstGeom prst="rect">
            <a:avLst/>
          </a:prstGeom>
        </p:spPr>
      </p:pic>
      <p:pic>
        <p:nvPicPr>
          <p:cNvPr id="12" name="Image 52">
            <a:extLst>
              <a:ext uri="{FF2B5EF4-FFF2-40B4-BE49-F238E27FC236}">
                <a16:creationId xmlns:a16="http://schemas.microsoft.com/office/drawing/2014/main" id="{CA0622A6-44F4-0801-CAD9-D69A340323A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4229" y="4685072"/>
            <a:ext cx="1181598" cy="5271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D327212-ED87-C397-60D1-35B119CFF6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3810" y="4270475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313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الأعداد. استمعوا جيدا ولا ترددوا.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بعدها ينتدب الأستاذ مجموعة من المتعلمين للقراءة</a:t>
            </a:r>
            <a:endParaRPr lang="ar-MA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2699114"/>
          <a:ext cx="104811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027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94065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4ACF9-575C-C449-F4C3-9CB29B332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299A0-CAC0-D270-4D4E-4B295C2327C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1197D7-A97D-D6E8-5CBA-E3B0B982961D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AE237D-C0FF-BD41-D7A3-814A2F675A5D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5C197-DA2C-DCB8-9102-A399A7ABDC71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جيدا سنتعلم كيف نقوم بترتيب الأعداد من 0 إلى  9999 باستعمال تقنية جدول الرتب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سنقوم بترتيب الأعداد 7564  و 6542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5643  ترتيبا تزايديا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أولا سأقرأ الأعداد وأكتبها في جدول الرتب</a:t>
            </a:r>
            <a:endParaRPr lang="ar-SA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885490A-7590-1204-38CA-A4F631DD54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E5577E8-41E2-5E1C-131A-27B36003D16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363A371-F411-6CC8-74B3-60014D56D2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192387"/>
              </p:ext>
            </p:extLst>
          </p:nvPr>
        </p:nvGraphicFramePr>
        <p:xfrm>
          <a:off x="1025096" y="4308583"/>
          <a:ext cx="11665804" cy="36510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16451">
                  <a:extLst>
                    <a:ext uri="{9D8B030D-6E8A-4147-A177-3AD203B41FA5}">
                      <a16:colId xmlns:a16="http://schemas.microsoft.com/office/drawing/2014/main" val="1766903166"/>
                    </a:ext>
                  </a:extLst>
                </a:gridCol>
                <a:gridCol w="2916451">
                  <a:extLst>
                    <a:ext uri="{9D8B030D-6E8A-4147-A177-3AD203B41FA5}">
                      <a16:colId xmlns:a16="http://schemas.microsoft.com/office/drawing/2014/main" val="642997789"/>
                    </a:ext>
                  </a:extLst>
                </a:gridCol>
                <a:gridCol w="2916451">
                  <a:extLst>
                    <a:ext uri="{9D8B030D-6E8A-4147-A177-3AD203B41FA5}">
                      <a16:colId xmlns:a16="http://schemas.microsoft.com/office/drawing/2014/main" val="1902951338"/>
                    </a:ext>
                  </a:extLst>
                </a:gridCol>
                <a:gridCol w="2916451">
                  <a:extLst>
                    <a:ext uri="{9D8B030D-6E8A-4147-A177-3AD203B41FA5}">
                      <a16:colId xmlns:a16="http://schemas.microsoft.com/office/drawing/2014/main" val="1226739563"/>
                    </a:ext>
                  </a:extLst>
                </a:gridCol>
              </a:tblGrid>
              <a:tr h="91275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آلاف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77721"/>
                  </a:ext>
                </a:extLst>
              </a:tr>
              <a:tr h="91275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dirty="0"/>
                        <a:t>7</a:t>
                      </a:r>
                      <a:endParaRPr lang="fr-FR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dirty="0"/>
                        <a:t>5</a:t>
                      </a:r>
                      <a:endParaRPr lang="fr-FR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dirty="0"/>
                        <a:t>6</a:t>
                      </a:r>
                      <a:endParaRPr lang="fr-FR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dirty="0"/>
                        <a:t>4</a:t>
                      </a:r>
                      <a:endParaRPr lang="fr-FR" sz="4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811474"/>
                  </a:ext>
                </a:extLst>
              </a:tr>
              <a:tr h="91275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dirty="0"/>
                        <a:t>5</a:t>
                      </a:r>
                      <a:endParaRPr lang="fr-FR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dirty="0"/>
                        <a:t>6</a:t>
                      </a:r>
                      <a:endParaRPr lang="fr-FR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dirty="0"/>
                        <a:t>4</a:t>
                      </a:r>
                      <a:endParaRPr lang="fr-FR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dirty="0"/>
                        <a:t>3</a:t>
                      </a:r>
                      <a:endParaRPr lang="fr-FR" sz="4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3794425"/>
                  </a:ext>
                </a:extLst>
              </a:tr>
              <a:tr h="91275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dirty="0"/>
                        <a:t>6</a:t>
                      </a:r>
                      <a:endParaRPr lang="fr-FR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dirty="0"/>
                        <a:t>5</a:t>
                      </a:r>
                      <a:endParaRPr lang="fr-FR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dirty="0"/>
                        <a:t>4</a:t>
                      </a:r>
                      <a:endParaRPr lang="fr-FR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dirty="0"/>
                        <a:t>2</a:t>
                      </a:r>
                      <a:endParaRPr lang="fr-FR" sz="4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9642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86082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208D0-8749-7D03-41FE-6031A0E1A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6E91771-19F6-6423-F2F9-1AEB79F8427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4A392C-3DC8-C15F-FB9E-416DC353E781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B6C5DCB-AEFF-D2AF-AA9C-21D864E3DA8A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B2CBDC-1BC5-23A5-E0ED-1BE7DBDDF092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جيدا سنتعلم كيف نقوم بترتيب الأعداد من 0 إلى  9999 باستعمال تقنية جدول الرتب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سنقوم بترتيب الأعداد 7564  و 6542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5643 ترتيبا تزايديا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ثانيا نقارن رتب الأعداد بدءا من أعلى رتبة</a:t>
            </a:r>
            <a:endParaRPr lang="ar-SA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60D22CC-D781-CEC9-64F9-D0D73DEAEF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0C74D4F-344F-9D88-D12F-24498195F71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04F0085-9C6E-79DB-29C7-F56A51F748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29585"/>
              </p:ext>
            </p:extLst>
          </p:nvPr>
        </p:nvGraphicFramePr>
        <p:xfrm>
          <a:off x="1025096" y="4197565"/>
          <a:ext cx="11665804" cy="38730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16451">
                  <a:extLst>
                    <a:ext uri="{9D8B030D-6E8A-4147-A177-3AD203B41FA5}">
                      <a16:colId xmlns:a16="http://schemas.microsoft.com/office/drawing/2014/main" val="1766903166"/>
                    </a:ext>
                  </a:extLst>
                </a:gridCol>
                <a:gridCol w="2916451">
                  <a:extLst>
                    <a:ext uri="{9D8B030D-6E8A-4147-A177-3AD203B41FA5}">
                      <a16:colId xmlns:a16="http://schemas.microsoft.com/office/drawing/2014/main" val="642997789"/>
                    </a:ext>
                  </a:extLst>
                </a:gridCol>
                <a:gridCol w="2916451">
                  <a:extLst>
                    <a:ext uri="{9D8B030D-6E8A-4147-A177-3AD203B41FA5}">
                      <a16:colId xmlns:a16="http://schemas.microsoft.com/office/drawing/2014/main" val="1902951338"/>
                    </a:ext>
                  </a:extLst>
                </a:gridCol>
                <a:gridCol w="2916451">
                  <a:extLst>
                    <a:ext uri="{9D8B030D-6E8A-4147-A177-3AD203B41FA5}">
                      <a16:colId xmlns:a16="http://schemas.microsoft.com/office/drawing/2014/main" val="1226739563"/>
                    </a:ext>
                  </a:extLst>
                </a:gridCol>
              </a:tblGrid>
              <a:tr h="96826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آلاف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77721"/>
                  </a:ext>
                </a:extLst>
              </a:tr>
              <a:tr h="96826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dirty="0"/>
                        <a:t>7</a:t>
                      </a:r>
                      <a:endParaRPr lang="fr-FR" sz="4400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dirty="0"/>
                        <a:t>5</a:t>
                      </a:r>
                      <a:endParaRPr lang="fr-FR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dirty="0"/>
                        <a:t>6</a:t>
                      </a:r>
                      <a:endParaRPr lang="fr-FR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dirty="0"/>
                        <a:t>4</a:t>
                      </a:r>
                      <a:endParaRPr lang="fr-FR" sz="4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811474"/>
                  </a:ext>
                </a:extLst>
              </a:tr>
              <a:tr h="96826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dirty="0"/>
                        <a:t>5</a:t>
                      </a:r>
                      <a:endParaRPr lang="fr-FR" sz="4400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dirty="0"/>
                        <a:t>6</a:t>
                      </a:r>
                      <a:endParaRPr lang="fr-FR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dirty="0"/>
                        <a:t>4</a:t>
                      </a:r>
                      <a:endParaRPr lang="fr-FR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dirty="0"/>
                        <a:t>3</a:t>
                      </a:r>
                      <a:endParaRPr lang="fr-FR" sz="4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3794425"/>
                  </a:ext>
                </a:extLst>
              </a:tr>
              <a:tr h="96826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dirty="0"/>
                        <a:t>6</a:t>
                      </a:r>
                      <a:endParaRPr lang="fr-FR" sz="4400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dirty="0"/>
                        <a:t>5</a:t>
                      </a:r>
                      <a:endParaRPr lang="fr-FR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dirty="0"/>
                        <a:t>4</a:t>
                      </a:r>
                      <a:endParaRPr lang="fr-FR" sz="4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dirty="0"/>
                        <a:t>2</a:t>
                      </a:r>
                      <a:endParaRPr lang="fr-FR" sz="4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9642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19119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843ED-6B61-A0AD-1FF9-696CB91A2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A655B7A-181C-2DE5-AEAB-B214ED0A44C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2F65A0-AC96-46B7-85C0-5FB25466498F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2295151-5DF8-5474-C1C0-765A1FBDDCCE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A87C8FD-2439-4321-7D65-D8D6D58C4293}"/>
              </a:ext>
            </a:extLst>
          </p:cNvPr>
          <p:cNvSpPr txBox="1"/>
          <p:nvPr/>
        </p:nvSpPr>
        <p:spPr>
          <a:xfrm>
            <a:off x="838200" y="863026"/>
            <a:ext cx="116014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سنقارن عدد الرتب بدءا بالألف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 آلاف أصغر من 6  آلاف أصغر من 7 آلاف</a:t>
            </a:r>
            <a:endParaRPr lang="ar-SA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4DB8E81-B4F4-B0D3-016B-4DFD6C2CB55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BBE332D-7785-6EF1-0039-233D8553AEA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3B66D4F-43CE-8ABD-C3B3-05ACD0870D7B}"/>
              </a:ext>
            </a:extLst>
          </p:cNvPr>
          <p:cNvSpPr/>
          <p:nvPr/>
        </p:nvSpPr>
        <p:spPr>
          <a:xfrm>
            <a:off x="1276383" y="5163206"/>
            <a:ext cx="2632309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BFE5819-7420-8152-C869-166926516A7D}"/>
              </a:ext>
            </a:extLst>
          </p:cNvPr>
          <p:cNvSpPr/>
          <p:nvPr/>
        </p:nvSpPr>
        <p:spPr>
          <a:xfrm>
            <a:off x="10450489" y="5159977"/>
            <a:ext cx="263230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A8D823B-04C5-BC09-0F65-DFA0058BD0DA}"/>
              </a:ext>
            </a:extLst>
          </p:cNvPr>
          <p:cNvSpPr/>
          <p:nvPr/>
        </p:nvSpPr>
        <p:spPr>
          <a:xfrm>
            <a:off x="5943600" y="5159977"/>
            <a:ext cx="263230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FEE6AFC-EB10-6276-84F3-7799EB68ED99}"/>
              </a:ext>
            </a:extLst>
          </p:cNvPr>
          <p:cNvSpPr txBox="1"/>
          <p:nvPr/>
        </p:nvSpPr>
        <p:spPr>
          <a:xfrm>
            <a:off x="4434810" y="5458171"/>
            <a:ext cx="1143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1" dirty="0"/>
              <a:t>&lt;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69DE81E-84F4-0BF7-583D-644B9D044D76}"/>
              </a:ext>
            </a:extLst>
          </p:cNvPr>
          <p:cNvSpPr txBox="1"/>
          <p:nvPr/>
        </p:nvSpPr>
        <p:spPr>
          <a:xfrm>
            <a:off x="9041966" y="5288395"/>
            <a:ext cx="1143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1" dirty="0"/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7236591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BC269-C6CE-F290-E492-4EDE9D3D9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557C86-43DD-32FA-EA02-8261C7D4ADB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CFE4110-4F14-3624-B5D7-ADC1E9105FA7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EBAEEBC-98CB-6D19-DA58-818512E340AD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E589DC3-68AA-977A-F300-18E4719612B6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نستنتج أن</a:t>
            </a:r>
            <a:endParaRPr lang="ar-SA" sz="24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B59DA21-A48A-EC4B-1A33-E8E29D9895C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7BCBC22-3EEF-F17B-6B15-F00F4A49100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89AB7CA-0A7A-208F-B696-2020FADC7DDA}"/>
              </a:ext>
            </a:extLst>
          </p:cNvPr>
          <p:cNvSpPr/>
          <p:nvPr/>
        </p:nvSpPr>
        <p:spPr>
          <a:xfrm>
            <a:off x="533401" y="5163206"/>
            <a:ext cx="3375292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643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A5A2FF9-3B09-98C6-D8E0-BBBDFF84F97F}"/>
              </a:ext>
            </a:extLst>
          </p:cNvPr>
          <p:cNvSpPr/>
          <p:nvPr/>
        </p:nvSpPr>
        <p:spPr>
          <a:xfrm>
            <a:off x="9867831" y="5080548"/>
            <a:ext cx="322048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564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2C305D8-B72D-46FC-5E89-AD50107BC300}"/>
              </a:ext>
            </a:extLst>
          </p:cNvPr>
          <p:cNvSpPr/>
          <p:nvPr/>
        </p:nvSpPr>
        <p:spPr>
          <a:xfrm>
            <a:off x="5200616" y="5159977"/>
            <a:ext cx="3375292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542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EF26831-1AED-6E00-BAAE-859A4AA0CF9F}"/>
              </a:ext>
            </a:extLst>
          </p:cNvPr>
          <p:cNvSpPr txBox="1"/>
          <p:nvPr/>
        </p:nvSpPr>
        <p:spPr>
          <a:xfrm>
            <a:off x="4184546" y="5473687"/>
            <a:ext cx="1143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1" dirty="0"/>
              <a:t>&lt;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B82CD37-B4A9-BA37-63EA-86A03B009376}"/>
              </a:ext>
            </a:extLst>
          </p:cNvPr>
          <p:cNvSpPr txBox="1"/>
          <p:nvPr/>
        </p:nvSpPr>
        <p:spPr>
          <a:xfrm>
            <a:off x="8950556" y="5354724"/>
            <a:ext cx="1143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1" dirty="0"/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10404007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9C440-C315-0C85-A5AB-C8C166A06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8FE719-6130-3015-0F18-95F00E70368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40F610C-DF0D-3BB1-DE4A-6039E82D6940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2838261-4D7A-DEF0-2C83-13DCE5DFB80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B61E076-1CEC-71EE-D053-4A2749118D19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اتبعوا نفس الخطوات السابقة وقوموا بترتيب الأعداد ترتيبا تزايديا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D9CACF6-ADD6-CC9E-2D0B-B54791602F9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D9E9C6C-4A68-2942-A6E2-EC86754D91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7E352327-C73D-E6EA-F300-723A52092A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07129EB-DC81-621D-2477-714E03B92E56}"/>
              </a:ext>
            </a:extLst>
          </p:cNvPr>
          <p:cNvSpPr/>
          <p:nvPr/>
        </p:nvSpPr>
        <p:spPr>
          <a:xfrm>
            <a:off x="9627414" y="4715808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9821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40984B7-7B1E-EB01-ABFF-0155DB54958C}"/>
              </a:ext>
            </a:extLst>
          </p:cNvPr>
          <p:cNvSpPr/>
          <p:nvPr/>
        </p:nvSpPr>
        <p:spPr>
          <a:xfrm>
            <a:off x="5194667" y="473451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5421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DA32253-4A01-2C55-A07E-53B86E4B1CAC}"/>
              </a:ext>
            </a:extLst>
          </p:cNvPr>
          <p:cNvSpPr/>
          <p:nvPr/>
        </p:nvSpPr>
        <p:spPr>
          <a:xfrm>
            <a:off x="761920" y="473451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2721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19EE070-8F93-1CFC-26A4-FF9A3FBC9840}"/>
              </a:ext>
            </a:extLst>
          </p:cNvPr>
          <p:cNvSpPr txBox="1"/>
          <p:nvPr/>
        </p:nvSpPr>
        <p:spPr>
          <a:xfrm>
            <a:off x="761920" y="6160577"/>
            <a:ext cx="12340214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r-SA" sz="6600" b="1" dirty="0"/>
              <a:t>…</a:t>
            </a:r>
            <a:r>
              <a:rPr lang="fr-FR" sz="6600" b="1" dirty="0"/>
              <a:t>…………</a:t>
            </a:r>
            <a:r>
              <a:rPr lang="ar-SA" sz="6600" b="1" dirty="0"/>
              <a:t>......</a:t>
            </a:r>
            <a:r>
              <a:rPr lang="fr-FR" sz="6600" b="1" dirty="0"/>
              <a:t>&lt;……………..&lt;………….</a:t>
            </a:r>
          </a:p>
        </p:txBody>
      </p:sp>
    </p:spTree>
    <p:extLst>
      <p:ext uri="{BB962C8B-B14F-4D97-AF65-F5344CB8AC3E}">
        <p14:creationId xmlns:p14="http://schemas.microsoft.com/office/powerpoint/2010/main" val="38084462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8FD99-E0A6-7204-C09C-18621A326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6D2AE78-73D7-7CE3-CF88-89A264FEC9A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9C3712-644E-8B86-ECE8-98975B93D582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576CA59-C835-ABAE-3832-6617B1700785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BB8E34-E2D3-282C-81A9-6A813BA4EE69}"/>
              </a:ext>
            </a:extLst>
          </p:cNvPr>
          <p:cNvSpPr txBox="1"/>
          <p:nvPr/>
        </p:nvSpPr>
        <p:spPr>
          <a:xfrm>
            <a:off x="838200" y="863026"/>
            <a:ext cx="11601417" cy="2027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منه التصريح بخطوات الإنجاز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التغذية الراجعة المناسبة</a:t>
            </a:r>
            <a:endParaRPr lang="ar-SA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8CF9CD2-DA1F-8D63-AD2C-214327C4814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DEF27A3-1C20-F352-1307-427578F3B93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3783D7A-5FBA-6314-2258-47794A646AA6}"/>
              </a:ext>
            </a:extLst>
          </p:cNvPr>
          <p:cNvSpPr/>
          <p:nvPr/>
        </p:nvSpPr>
        <p:spPr>
          <a:xfrm>
            <a:off x="9627414" y="4715808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9821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80DA6077-629B-71A3-AFCD-B47DCFEB15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F18C581-7870-DCDD-4A11-76235CBE7BAF}"/>
              </a:ext>
            </a:extLst>
          </p:cNvPr>
          <p:cNvSpPr/>
          <p:nvPr/>
        </p:nvSpPr>
        <p:spPr>
          <a:xfrm>
            <a:off x="5194667" y="473451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5421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B8ACC79-E0A3-5711-410A-CB1DC6F8680F}"/>
              </a:ext>
            </a:extLst>
          </p:cNvPr>
          <p:cNvSpPr/>
          <p:nvPr/>
        </p:nvSpPr>
        <p:spPr>
          <a:xfrm>
            <a:off x="761920" y="473451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2721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434966E-0731-0C25-0FCE-5073E7DB469A}"/>
              </a:ext>
            </a:extLst>
          </p:cNvPr>
          <p:cNvSpPr txBox="1"/>
          <p:nvPr/>
        </p:nvSpPr>
        <p:spPr>
          <a:xfrm>
            <a:off x="761920" y="6160577"/>
            <a:ext cx="12340214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6600" b="1" dirty="0">
                <a:solidFill>
                  <a:srgbClr val="C00000"/>
                </a:solidFill>
              </a:rPr>
              <a:t>2</a:t>
            </a:r>
            <a:r>
              <a:rPr lang="fr-FR" sz="6600" b="1" dirty="0"/>
              <a:t>721         &lt;     </a:t>
            </a:r>
            <a:r>
              <a:rPr lang="fr-FR" sz="6600" b="1" dirty="0">
                <a:solidFill>
                  <a:srgbClr val="C00000"/>
                </a:solidFill>
              </a:rPr>
              <a:t>5</a:t>
            </a:r>
            <a:r>
              <a:rPr lang="fr-FR" sz="6600" b="1" dirty="0"/>
              <a:t>421       &lt;         </a:t>
            </a:r>
            <a:r>
              <a:rPr lang="fr-FR" sz="6600" b="1" dirty="0">
                <a:solidFill>
                  <a:srgbClr val="C00000"/>
                </a:solidFill>
              </a:rPr>
              <a:t>9</a:t>
            </a:r>
            <a:r>
              <a:rPr lang="fr-FR" sz="6600" b="1" dirty="0"/>
              <a:t>821</a:t>
            </a:r>
          </a:p>
        </p:txBody>
      </p:sp>
    </p:spTree>
    <p:extLst>
      <p:ext uri="{BB962C8B-B14F-4D97-AF65-F5344CB8AC3E}">
        <p14:creationId xmlns:p14="http://schemas.microsoft.com/office/powerpoint/2010/main" val="13420215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6650633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591615" y="3541889"/>
            <a:ext cx="12514786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المُزارعةُ 25 بيضة في سِلالٍ، تَسعُ كل سلة 5 بيضاتٍ. كم سلة استعملت المزارعة؟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0361AD9C-17CF-9332-E388-0FD632943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fr-FR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  <a:cs typeface="Arial" panose="020B0604020202020204" pitchFamily="34" charset="0"/>
              </a:rPr>
              <a:t>يتدرّب أيمن يوميًا لمدة 3 ساعات. إذا كان يتدرّب 5 أيام في الأسبوع، فما مجموع ساعات التدريب في أسبوع واحد؟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371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10134600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767574" y="4940203"/>
            <a:ext cx="8758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ومقارنة وترتيب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0736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02872" y="6323950"/>
            <a:ext cx="455010" cy="466386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4281363" y="6130977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</a:t>
            </a:r>
            <a:r>
              <a:rPr lang="ar-S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المناسبة.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2157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المُزارعةُ 25 بيضة في سِلالٍ تسع كل منها 5 بيضات. كم سلة استعملت المزارعة؟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326275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2" y="3978355"/>
            <a:ext cx="6591906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370723" y="4108668"/>
            <a:ext cx="65919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المزارعة 25 بيضة في سلال.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تسع كل سلة 5 بيضات.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65D24E3F-0608-C8D0-692D-F2ADAA70D0B0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المُزارعةُ 25 بيضة في سِلالٍ تسع كل منها 5 بيضات. كم سلة استعملت المزارعة؟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834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3A75CBD-CF3E-0121-EF87-F941884816BB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المُزارعةُ 25 بيضة في سِلالٍ تسع كل منها 5 بيضات. كم سلة استعملت المزارعة؟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88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السلال المستعملة.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F8A52E-BD04-A9A8-438D-3305E79298C6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المُزارعةُ 25 بيضة في سِلالٍ تسع كل منها 5 بيضات. كم سلة استعملت المزارعة؟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328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8A4BE98-27CC-6BD7-67A9-9D06793BA6B7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المُزارعةُ 25 بيضة في سِلالٍ تسع كل منها 5 بيضات. كم سلة استعملت المزارعة؟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024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عدد البيض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البيض في كل سلة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السلال.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القسمة.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1059092-D88C-C4A4-F5CC-CFA059BF9998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المُزارعةُ 25 بيضة في سِلالٍ تسع كل منها 5 بيضات. كم سلة استعملت المزارعة؟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7787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القسمة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عدد البيض</a:t>
            </a: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52088" y="1306069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A0502177-4CAA-A446-2AF5-210EDAF0015A}"/>
              </a:ext>
            </a:extLst>
          </p:cNvPr>
          <p:cNvSpPr/>
          <p:nvPr/>
        </p:nvSpPr>
        <p:spPr>
          <a:xfrm>
            <a:off x="4994614" y="8215357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السلال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B7D42E8-C463-1D2E-D2D2-5E81C2EA0079}"/>
              </a:ext>
            </a:extLst>
          </p:cNvPr>
          <p:cNvSpPr/>
          <p:nvPr/>
        </p:nvSpPr>
        <p:spPr>
          <a:xfrm>
            <a:off x="670559" y="4899650"/>
            <a:ext cx="2756342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البيض في كل سلة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F2524D7C-CA3B-BF05-BF32-FDD940260E38}"/>
              </a:ext>
            </a:extLst>
          </p:cNvPr>
          <p:cNvSpPr/>
          <p:nvPr/>
        </p:nvSpPr>
        <p:spPr>
          <a:xfrm>
            <a:off x="10589794" y="4993409"/>
            <a:ext cx="2756342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البيض في كل سلة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90D69C8-6420-9CEF-F979-6E39B43C17A0}"/>
              </a:ext>
            </a:extLst>
          </p:cNvPr>
          <p:cNvCxnSpPr/>
          <p:nvPr/>
        </p:nvCxnSpPr>
        <p:spPr>
          <a:xfrm>
            <a:off x="3733800" y="5905500"/>
            <a:ext cx="6477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55577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EBA41-5707-8938-E931-3F140FC15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9E223E8-0AB9-F112-294F-F5A0DC54EFF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FEDFA99-50BB-624A-36CA-E11D4AE6F1B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2A7217-955F-C287-5578-E829163BE5E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F280839-2899-486D-02F8-70E54463EC2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للحصول على عدد السلال سنقوم بقسمة مجموع عدد البيض لدى المزارعة على عدد البيض في كل سلة.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F76C0ED-CB8A-9DFB-32EF-BB1E30F84B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7E9E12A-F83E-77AC-A6E5-631BFDDB95C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428F5D70-1325-45F8-C271-DFB795288917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</a:t>
            </a:r>
            <a:endParaRPr lang="ar-S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6935038F-046A-EC45-E37D-D7DF677BF4A8}"/>
              </a:ext>
            </a:extLst>
          </p:cNvPr>
          <p:cNvSpPr/>
          <p:nvPr/>
        </p:nvSpPr>
        <p:spPr>
          <a:xfrm rot="16200000">
            <a:off x="6452088" y="1306069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E6B120DA-0FA7-505D-D4FA-5692E2C64E8F}"/>
              </a:ext>
            </a:extLst>
          </p:cNvPr>
          <p:cNvSpPr/>
          <p:nvPr/>
        </p:nvSpPr>
        <p:spPr>
          <a:xfrm>
            <a:off x="4994614" y="8215357"/>
            <a:ext cx="41910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5B0CE1FA-EE78-9E76-A176-CD7F9EB8D441}"/>
              </a:ext>
            </a:extLst>
          </p:cNvPr>
          <p:cNvSpPr/>
          <p:nvPr/>
        </p:nvSpPr>
        <p:spPr>
          <a:xfrm>
            <a:off x="670559" y="4899650"/>
            <a:ext cx="2756342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B5CE9E7B-6D36-F746-291E-EEFE09BD6F22}"/>
              </a:ext>
            </a:extLst>
          </p:cNvPr>
          <p:cNvSpPr/>
          <p:nvPr/>
        </p:nvSpPr>
        <p:spPr>
          <a:xfrm>
            <a:off x="10589794" y="4993409"/>
            <a:ext cx="2756342" cy="187052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920B716-CCCC-61F8-15E5-6EEF3F0E7458}"/>
              </a:ext>
            </a:extLst>
          </p:cNvPr>
          <p:cNvCxnSpPr/>
          <p:nvPr/>
        </p:nvCxnSpPr>
        <p:spPr>
          <a:xfrm>
            <a:off x="3733800" y="5905500"/>
            <a:ext cx="6477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82055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الضرب ( </a:t>
            </a:r>
            <a:r>
              <a:rPr lang="fr-FR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(5X?=25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سلة استعملت المزارعة؟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السلال المستعملة 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 : 5 = 5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سلة.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FC48D5E2-12AE-9CE6-3AFF-631C29A1E76D}"/>
              </a:ext>
            </a:extLst>
          </p:cNvPr>
          <p:cNvSpPr/>
          <p:nvPr/>
        </p:nvSpPr>
        <p:spPr>
          <a:xfrm>
            <a:off x="7238482" y="3467100"/>
            <a:ext cx="6051147" cy="5791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المُزارعةُ 25 بيضة في سِلالٍ تسع كل منها 5 بيضات. كم سلة استعملت المزارعة؟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90966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69592" y="5264258"/>
            <a:ext cx="1287175" cy="1364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BF38651-9D82-7E9F-6D51-F25F6FD60CA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" t="1288" r="66414" b="67203"/>
          <a:stretch>
            <a:fillRect/>
          </a:stretch>
        </p:blipFill>
        <p:spPr>
          <a:xfrm>
            <a:off x="7065256" y="4726974"/>
            <a:ext cx="1231816" cy="193388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904884D-AD52-2FDE-274B-FAC8C602061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365" t="11904" r="881"/>
          <a:stretch/>
        </p:blipFill>
        <p:spPr>
          <a:xfrm>
            <a:off x="5559622" y="3591314"/>
            <a:ext cx="1134301" cy="699606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FBD57370-923F-468E-1BDB-95858A45A2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75546" y="3793665"/>
            <a:ext cx="1121526" cy="746408"/>
          </a:xfrm>
          <a:prstGeom prst="rect">
            <a:avLst/>
          </a:prstGeom>
        </p:spPr>
      </p:pic>
      <p:pic>
        <p:nvPicPr>
          <p:cNvPr id="16" name="Image 52">
            <a:extLst>
              <a:ext uri="{FF2B5EF4-FFF2-40B4-BE49-F238E27FC236}">
                <a16:creationId xmlns:a16="http://schemas.microsoft.com/office/drawing/2014/main" id="{4B42355E-6B60-2C07-C0EE-7C6F533BCBD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67534" y="4726974"/>
            <a:ext cx="839303" cy="35309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E32824C-990E-7966-4A10-AC0563996CD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49243" y="4475109"/>
            <a:ext cx="878446" cy="37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11009336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35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BDCD7B0-AF34-BEAB-8144-FA157BADDF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755"/>
          <a:stretch>
            <a:fillRect/>
          </a:stretch>
        </p:blipFill>
        <p:spPr>
          <a:xfrm>
            <a:off x="933416" y="3417697"/>
            <a:ext cx="12249183" cy="463084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790946" y="4076699"/>
            <a:ext cx="4771654" cy="44958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3319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42BF2299-E144-F9EA-80F4-9F1B5C6D95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755"/>
          <a:stretch>
            <a:fillRect/>
          </a:stretch>
        </p:blipFill>
        <p:spPr>
          <a:xfrm>
            <a:off x="835582" y="3527441"/>
            <a:ext cx="12249183" cy="4630843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A93BCEA-B337-FFAC-C6C0-0E0EF34521CF}"/>
              </a:ext>
            </a:extLst>
          </p:cNvPr>
          <p:cNvSpPr txBox="1"/>
          <p:nvPr/>
        </p:nvSpPr>
        <p:spPr>
          <a:xfrm>
            <a:off x="2300936" y="5648607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10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B775C36-346C-89FA-098C-139D48E00FC5}"/>
              </a:ext>
            </a:extLst>
          </p:cNvPr>
          <p:cNvSpPr txBox="1"/>
          <p:nvPr/>
        </p:nvSpPr>
        <p:spPr>
          <a:xfrm>
            <a:off x="2415236" y="6388954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1E92A41-4AAA-C416-4A25-2D8D485FA124}"/>
              </a:ext>
            </a:extLst>
          </p:cNvPr>
          <p:cNvSpPr txBox="1"/>
          <p:nvPr/>
        </p:nvSpPr>
        <p:spPr>
          <a:xfrm>
            <a:off x="4572000" y="4884424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15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7947036-F81A-4778-D899-7E3B07D436AC}"/>
              </a:ext>
            </a:extLst>
          </p:cNvPr>
          <p:cNvSpPr txBox="1"/>
          <p:nvPr/>
        </p:nvSpPr>
        <p:spPr>
          <a:xfrm>
            <a:off x="4678680" y="5614822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20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170625E-4FFE-41B1-7165-52FA81E804C4}"/>
              </a:ext>
            </a:extLst>
          </p:cNvPr>
          <p:cNvSpPr txBox="1"/>
          <p:nvPr/>
        </p:nvSpPr>
        <p:spPr>
          <a:xfrm>
            <a:off x="4648200" y="636828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18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E1F6D69-3747-2669-2DA1-0FEF44FFD369}"/>
              </a:ext>
            </a:extLst>
          </p:cNvPr>
          <p:cNvSpPr txBox="1"/>
          <p:nvPr/>
        </p:nvSpPr>
        <p:spPr>
          <a:xfrm>
            <a:off x="2300936" y="7129301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12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22ACAC-C66D-10A0-E6C0-578582D26574}"/>
              </a:ext>
            </a:extLst>
          </p:cNvPr>
          <p:cNvSpPr txBox="1"/>
          <p:nvPr/>
        </p:nvSpPr>
        <p:spPr>
          <a:xfrm>
            <a:off x="4724400" y="7129301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24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1545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820342" y="976263"/>
            <a:ext cx="11695475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35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يقترح الأستاذ نشاط في مقارنة وترتيب  الأعداد من 0 إلى 999 للمتعلمين الذين يجدون صعوبات في الاشتغال على الأعداد في نطاق 9999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B341C02-16C0-0C95-DDB6-BCF42CF289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" t="30093" r="-834" b="48226"/>
          <a:stretch>
            <a:fillRect/>
          </a:stretch>
        </p:blipFill>
        <p:spPr>
          <a:xfrm>
            <a:off x="820342" y="4305300"/>
            <a:ext cx="12249183" cy="331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3946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1DC793D1-1F92-4DBE-F6F2-500C6E2FBF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" t="30093" r="-834" b="48226"/>
          <a:stretch>
            <a:fillRect/>
          </a:stretch>
        </p:blipFill>
        <p:spPr>
          <a:xfrm>
            <a:off x="534210" y="4691220"/>
            <a:ext cx="12249183" cy="331958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60065AB-941B-ACD2-6B18-71092BE2A290}"/>
              </a:ext>
            </a:extLst>
          </p:cNvPr>
          <p:cNvSpPr txBox="1"/>
          <p:nvPr/>
        </p:nvSpPr>
        <p:spPr>
          <a:xfrm>
            <a:off x="1528232" y="6927166"/>
            <a:ext cx="1470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599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70CB3E3-67A2-03B4-7340-C402161623A0}"/>
              </a:ext>
            </a:extLst>
          </p:cNvPr>
          <p:cNvSpPr txBox="1"/>
          <p:nvPr/>
        </p:nvSpPr>
        <p:spPr>
          <a:xfrm>
            <a:off x="2971075" y="6733979"/>
            <a:ext cx="6439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BD50912-DA4D-FC01-30DB-1CDF3C3B3CA9}"/>
              </a:ext>
            </a:extLst>
          </p:cNvPr>
          <p:cNvSpPr txBox="1"/>
          <p:nvPr/>
        </p:nvSpPr>
        <p:spPr>
          <a:xfrm>
            <a:off x="4271904" y="6744139"/>
            <a:ext cx="6439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7707206-18A0-61A1-7519-7289CBD82505}"/>
              </a:ext>
            </a:extLst>
          </p:cNvPr>
          <p:cNvSpPr txBox="1"/>
          <p:nvPr/>
        </p:nvSpPr>
        <p:spPr>
          <a:xfrm>
            <a:off x="5692916" y="6733978"/>
            <a:ext cx="6439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B917FCC-1B76-DDED-0854-A09E83530D4B}"/>
              </a:ext>
            </a:extLst>
          </p:cNvPr>
          <p:cNvSpPr txBox="1"/>
          <p:nvPr/>
        </p:nvSpPr>
        <p:spPr>
          <a:xfrm>
            <a:off x="7030730" y="6744139"/>
            <a:ext cx="6439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E01E15F-FD20-28B8-9C7B-EDF5CD94371A}"/>
              </a:ext>
            </a:extLst>
          </p:cNvPr>
          <p:cNvSpPr txBox="1"/>
          <p:nvPr/>
        </p:nvSpPr>
        <p:spPr>
          <a:xfrm>
            <a:off x="8399517" y="6744138"/>
            <a:ext cx="6439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1DBD185-D05E-DE69-B5EB-92BE8B97A5CE}"/>
              </a:ext>
            </a:extLst>
          </p:cNvPr>
          <p:cNvSpPr txBox="1"/>
          <p:nvPr/>
        </p:nvSpPr>
        <p:spPr>
          <a:xfrm>
            <a:off x="2998915" y="6936970"/>
            <a:ext cx="1470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3409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C0B1092-B3B4-A12A-D2A6-439547948810}"/>
              </a:ext>
            </a:extLst>
          </p:cNvPr>
          <p:cNvSpPr txBox="1"/>
          <p:nvPr/>
        </p:nvSpPr>
        <p:spPr>
          <a:xfrm>
            <a:off x="4318412" y="6977141"/>
            <a:ext cx="1470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3490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0FE5B98-134D-F1C8-A856-4AE1FED2FAB0}"/>
              </a:ext>
            </a:extLst>
          </p:cNvPr>
          <p:cNvSpPr txBox="1"/>
          <p:nvPr/>
        </p:nvSpPr>
        <p:spPr>
          <a:xfrm>
            <a:off x="5771972" y="6912527"/>
            <a:ext cx="1470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3510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1A01EF0-08BC-BCA4-4014-387EFE5AAA10}"/>
              </a:ext>
            </a:extLst>
          </p:cNvPr>
          <p:cNvSpPr txBox="1"/>
          <p:nvPr/>
        </p:nvSpPr>
        <p:spPr>
          <a:xfrm>
            <a:off x="7093791" y="6933203"/>
            <a:ext cx="1470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5000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13008FB-6BEB-03B8-740A-519285390088}"/>
              </a:ext>
            </a:extLst>
          </p:cNvPr>
          <p:cNvSpPr txBox="1"/>
          <p:nvPr/>
        </p:nvSpPr>
        <p:spPr>
          <a:xfrm>
            <a:off x="8399517" y="6911588"/>
            <a:ext cx="1470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5090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D82C29C-F2B9-1EAB-7F95-93CEF453A728}"/>
              </a:ext>
            </a:extLst>
          </p:cNvPr>
          <p:cNvSpPr txBox="1"/>
          <p:nvPr/>
        </p:nvSpPr>
        <p:spPr>
          <a:xfrm>
            <a:off x="9737331" y="6733977"/>
            <a:ext cx="6439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401B5CD-1CD4-721D-3844-B45CCA7E5C0E}"/>
              </a:ext>
            </a:extLst>
          </p:cNvPr>
          <p:cNvSpPr txBox="1"/>
          <p:nvPr/>
        </p:nvSpPr>
        <p:spPr>
          <a:xfrm>
            <a:off x="9812502" y="6875687"/>
            <a:ext cx="1470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5100</a:t>
            </a:r>
          </a:p>
        </p:txBody>
      </p:sp>
    </p:spTree>
    <p:extLst>
      <p:ext uri="{BB962C8B-B14F-4D97-AF65-F5344CB8AC3E}">
        <p14:creationId xmlns:p14="http://schemas.microsoft.com/office/powerpoint/2010/main" val="409595907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0872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الأولى.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B96F501-6CFF-3C2E-1D5B-A5200CA551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5" t="51503" r="385" b="-1584"/>
          <a:stretch>
            <a:fillRect/>
          </a:stretch>
        </p:blipFill>
        <p:spPr>
          <a:xfrm>
            <a:off x="1026514" y="2650218"/>
            <a:ext cx="11458594" cy="717310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228A274-ED8B-9414-80A2-F608DD6A21A4}"/>
              </a:ext>
            </a:extLst>
          </p:cNvPr>
          <p:cNvSpPr/>
          <p:nvPr/>
        </p:nvSpPr>
        <p:spPr>
          <a:xfrm>
            <a:off x="6553201" y="3737871"/>
            <a:ext cx="5715000" cy="59247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3657600" y="556348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602796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EA875-9326-F87D-BFC2-F79F4AED1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91316AA-993B-75C6-71FA-96A9C976F8F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84DA20-A955-97B7-1EC5-F0DE78F8797B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21196B5-23BF-D2DA-A96E-913840D01023}"/>
              </a:ext>
            </a:extLst>
          </p:cNvPr>
          <p:cNvSpPr/>
          <p:nvPr/>
        </p:nvSpPr>
        <p:spPr>
          <a:xfrm>
            <a:off x="-1" y="640872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AAE6589-BE30-D843-749B-7EBD64DA4CD8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الثانية في منازلكم 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8A809EF-2BA3-AD96-0A9A-DE83E073C7BC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D3D25F-896B-7EB6-CE5C-40141407C98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848201AE-A4C6-A8BB-F024-A1550DF386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5" t="51503" r="385" b="-1584"/>
          <a:stretch>
            <a:fillRect/>
          </a:stretch>
        </p:blipFill>
        <p:spPr>
          <a:xfrm>
            <a:off x="1026514" y="2650218"/>
            <a:ext cx="11458594" cy="717310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C296C05-FDCB-C16C-F0CD-5B72423E1EFC}"/>
              </a:ext>
            </a:extLst>
          </p:cNvPr>
          <p:cNvSpPr/>
          <p:nvPr/>
        </p:nvSpPr>
        <p:spPr>
          <a:xfrm>
            <a:off x="838200" y="3721414"/>
            <a:ext cx="5715000" cy="59247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3988834E-E218-F203-4B1D-11DB00AEE082}"/>
              </a:ext>
            </a:extLst>
          </p:cNvPr>
          <p:cNvGrpSpPr/>
          <p:nvPr/>
        </p:nvGrpSpPr>
        <p:grpSpPr>
          <a:xfrm>
            <a:off x="533400" y="5606574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865CC095-7B8F-FD58-61BD-769D6A5B5B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BCEDC72-566E-6DFA-9C17-238E1C20C3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5CE9444C-C6F2-D4C8-F4A2-83B02CD333B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F98A2CD5-9716-FDAB-D937-6BE6BCF3DB62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</a:t>
              </a:r>
              <a:r>
                <a:rPr lang="fr-FR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في المنزل 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07372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45434400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جداء عددين ( أقل من 10 )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47377848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92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جدول ضرب العددين  5 و 6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756464"/>
                <a:chOff x="1111293" y="1942898"/>
                <a:chExt cx="11493414" cy="175646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2" y="2207202"/>
                  <a:ext cx="9043826" cy="149216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342900" rtl="1" eaLnBrk="1" latinLnBrk="0" hangingPunct="1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30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التعرف على قراءة وكتابة وتفكيك ومقارنة وترتيب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776869"/>
                <a:ext cx="11462962" cy="1336157"/>
                <a:chOff x="1111292" y="4921468"/>
                <a:chExt cx="11462962" cy="1336157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09" y="5408511"/>
                  <a:ext cx="9043826" cy="808992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342900" rtl="1" eaLnBrk="1" latinLnBrk="0" hangingPunct="1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63678" y="5084572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5045636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39220" y="5703628"/>
                  <a:ext cx="825916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الضرب)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631466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28802</TotalTime>
  <Words>1832</Words>
  <Application>Microsoft Macintosh PowerPoint</Application>
  <PresentationFormat>Personnalisé</PresentationFormat>
  <Paragraphs>565</Paragraphs>
  <Slides>60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67" baseType="lpstr">
      <vt:lpstr>Dosis</vt:lpstr>
      <vt:lpstr>Microsoft Uighur</vt:lpstr>
      <vt:lpstr>A Massir Ballpoint</vt:lpstr>
      <vt:lpstr>Arial</vt:lpstr>
      <vt:lpstr>-webkit-standard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324</cp:revision>
  <dcterms:created xsi:type="dcterms:W3CDTF">2006-08-16T00:00:00Z</dcterms:created>
  <dcterms:modified xsi:type="dcterms:W3CDTF">2025-10-04T14:05:18Z</dcterms:modified>
  <dc:identifier>DAFtlvZnwz4</dc:identifier>
</cp:coreProperties>
</file>