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4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519" r:id="rId13"/>
    <p:sldId id="2134808656" r:id="rId14"/>
    <p:sldId id="2134808692" r:id="rId15"/>
    <p:sldId id="2134808631" r:id="rId16"/>
    <p:sldId id="2134808580" r:id="rId17"/>
    <p:sldId id="2134808597" r:id="rId18"/>
    <p:sldId id="2134808632" r:id="rId19"/>
    <p:sldId id="2134808682" r:id="rId20"/>
    <p:sldId id="2134808683" r:id="rId21"/>
    <p:sldId id="2134808684" r:id="rId22"/>
    <p:sldId id="2134808685" r:id="rId23"/>
    <p:sldId id="2134808686" r:id="rId24"/>
    <p:sldId id="2134808594" r:id="rId25"/>
    <p:sldId id="2134808538" r:id="rId26"/>
    <p:sldId id="2134808689" r:id="rId27"/>
    <p:sldId id="2134808690" r:id="rId28"/>
    <p:sldId id="2134808691" r:id="rId29"/>
    <p:sldId id="2134808595" r:id="rId30"/>
    <p:sldId id="2134808454" r:id="rId31"/>
    <p:sldId id="2134808542" r:id="rId32"/>
    <p:sldId id="2134808491" r:id="rId33"/>
    <p:sldId id="2134808547" r:id="rId34"/>
    <p:sldId id="2134808544" r:id="rId35"/>
    <p:sldId id="2134808548" r:id="rId36"/>
    <p:sldId id="2134808545" r:id="rId37"/>
    <p:sldId id="2134808549" r:id="rId38"/>
    <p:sldId id="2134808455" r:id="rId39"/>
    <p:sldId id="2134808693" r:id="rId40"/>
    <p:sldId id="2134808546" r:id="rId41"/>
    <p:sldId id="2134808596" r:id="rId42"/>
    <p:sldId id="2134808468" r:id="rId43"/>
    <p:sldId id="2134808562" r:id="rId44"/>
    <p:sldId id="2134808472" r:id="rId45"/>
    <p:sldId id="2134808563" r:id="rId46"/>
    <p:sldId id="2134808501" r:id="rId47"/>
    <p:sldId id="2134808573" r:id="rId48"/>
    <p:sldId id="2134808518" r:id="rId49"/>
    <p:sldId id="2134808461" r:id="rId50"/>
    <p:sldId id="2134808469" r:id="rId51"/>
    <p:sldId id="2134808503" r:id="rId52"/>
    <p:sldId id="2134808504" r:id="rId53"/>
  </p:sldIdLst>
  <p:sldSz cx="13716000" cy="10287000"/>
  <p:notesSz cx="6858000" cy="9144000"/>
  <p:embeddedFontLst>
    <p:embeddedFont>
      <p:font typeface="Dosis" pitchFamily="2" charset="77"/>
      <p:regular r:id="rId55"/>
      <p:bold r:id="rId56"/>
    </p:embeddedFont>
    <p:embeddedFont>
      <p:font typeface="IBM Plex Sans Arabic" panose="020B0503050203000203" pitchFamily="34" charset="-78"/>
      <p:regular r:id="rId57"/>
    </p:embeddedFont>
    <p:embeddedFont>
      <p:font typeface="Microsoft Uighur" panose="02000000000000000000" pitchFamily="2" charset="-78"/>
      <p:regular r:id="rId58"/>
      <p:bold r:id="rId5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02BDC9"/>
    <a:srgbClr val="0097B2"/>
    <a:srgbClr val="7ACFB0"/>
    <a:srgbClr val="F98F51"/>
    <a:srgbClr val="4AC283"/>
    <a:srgbClr val="3D8FA5"/>
    <a:srgbClr val="106585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7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18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1.fntdata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4.fntdata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2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3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25/09/2025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9/25/25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8.svg"/><Relationship Id="rId7" Type="http://schemas.openxmlformats.org/officeDocument/2006/relationships/image" Target="../media/image4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10" Type="http://schemas.openxmlformats.org/officeDocument/2006/relationships/image" Target="../media/image30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8.svg"/><Relationship Id="rId7" Type="http://schemas.openxmlformats.org/officeDocument/2006/relationships/image" Target="../media/image4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10" Type="http://schemas.openxmlformats.org/officeDocument/2006/relationships/image" Target="../media/image30.png"/><Relationship Id="rId4" Type="http://schemas.openxmlformats.org/officeDocument/2006/relationships/image" Target="../media/image39.png"/><Relationship Id="rId9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jpe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56.png"/><Relationship Id="rId4" Type="http://schemas.openxmlformats.org/officeDocument/2006/relationships/image" Target="../media/image3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4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5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7.png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9.png"/><Relationship Id="rId5" Type="http://schemas.openxmlformats.org/officeDocument/2006/relationships/image" Target="../media/image26.jpeg"/><Relationship Id="rId4" Type="http://schemas.openxmlformats.org/officeDocument/2006/relationships/image" Target="../media/image8.svg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طرح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9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D9AF1309-C244-6450-262D-D456E1674F8C}"/>
              </a:ext>
            </a:extLst>
          </p:cNvPr>
          <p:cNvSpPr txBox="1"/>
          <p:nvPr/>
        </p:nvSpPr>
        <p:spPr>
          <a:xfrm>
            <a:off x="-258417" y="2696676"/>
            <a:ext cx="988694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أستخرج لوحتي بهدوء عند ظهور أيقونة اللوحة؛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يكب اسمه الشخصي على اللوحة: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إشارة الأولى: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الأقلام/الطباشير؛ فكروا، واكتبوا الإجابة؛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الإشارة الثانية: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 كلكم دفعة واحدة؛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لإشارة الثالثة: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الذين سأشير إليهم، اخفضوا الألواح فإن إجابتكم صحيحة؛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بالنسبة للذين ما زالت ألواحهم مرفوعة، فإن إجابتهم خاطئة؛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جيداً لعملية التصحيح للحصول على إجابة صحيحة في المرة القادمة؛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 أمسح لوحتي عند الانتهاء من توظيفها، وأضعها في مكانها.</a:t>
            </a:r>
          </a:p>
          <a:p>
            <a:endParaRPr lang="fr-FR" sz="2400" dirty="0"/>
          </a:p>
        </p:txBody>
      </p:sp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10127239" y="3153572"/>
            <a:ext cx="3162390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10071472" y="5882783"/>
            <a:ext cx="3286996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كيف استعمل لوحتي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32D6442B-E0B1-FE1B-5D90-0319566EDD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10855893" y="3778521"/>
            <a:ext cx="1890757" cy="1344539"/>
          </a:xfrm>
          <a:prstGeom prst="roundRect">
            <a:avLst/>
          </a:prstGeom>
        </p:spPr>
      </p:pic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>
              <a:lnSpc>
                <a:spcPts val="11099"/>
              </a:lnSpc>
            </a:pPr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جداول الطرح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انصتوا جيدا سأقرأ جدول الطرح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كما قرأت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2">
            <a:extLst>
              <a:ext uri="{FF2B5EF4-FFF2-40B4-BE49-F238E27FC236}">
                <a16:creationId xmlns:a16="http://schemas.microsoft.com/office/drawing/2014/main" id="{A7196DBC-3C49-5E71-9236-7DC90BE1D3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9568"/>
          <a:stretch>
            <a:fillRect/>
          </a:stretch>
        </p:blipFill>
        <p:spPr>
          <a:xfrm>
            <a:off x="3048000" y="2366725"/>
            <a:ext cx="7315200" cy="749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999446"/>
            <a:ext cx="13422461" cy="68684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20428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51852" y="857043"/>
            <a:ext cx="1130573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سنواصل لعبة " تحدي الطرح" وسنحدد بطلي اليوم (الثنائيات) 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أقول/ تشير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أشير /تقول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2">
            <a:extLst>
              <a:ext uri="{FF2B5EF4-FFF2-40B4-BE49-F238E27FC236}">
                <a16:creationId xmlns:a16="http://schemas.microsoft.com/office/drawing/2014/main" id="{A7196DBC-3C49-5E71-9236-7DC90BE1D3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146"/>
          <a:stretch>
            <a:fillRect/>
          </a:stretch>
        </p:blipFill>
        <p:spPr>
          <a:xfrm>
            <a:off x="287506" y="3348928"/>
            <a:ext cx="6096001" cy="6341078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6DD51D1-D89C-E26D-192B-EAF8AA9BAE90}"/>
              </a:ext>
            </a:extLst>
          </p:cNvPr>
          <p:cNvSpPr/>
          <p:nvPr/>
        </p:nvSpPr>
        <p:spPr>
          <a:xfrm>
            <a:off x="6604719" y="3458282"/>
            <a:ext cx="6725683" cy="6097318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 rtl="1">
              <a:buFont typeface="+mj-lt"/>
              <a:buAutoNum type="arabicPeriod"/>
            </a:pPr>
            <a:r>
              <a:rPr lang="ar-S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السيناريو  1 :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يقول متعلم عمليات طرح سريع ( </a:t>
            </a:r>
            <a:r>
              <a:rPr lang="fr-FR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?</a:t>
            </a: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=8 – 16 ) 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المتعلم الآخر إلى الفرق الصحيح. (8 )</a:t>
            </a:r>
          </a:p>
          <a:p>
            <a:pPr marL="342900" indent="-342900" algn="just" rtl="1">
              <a:buFont typeface="+mj-lt"/>
              <a:buAutoNum type="arabicPeriod"/>
            </a:pPr>
            <a:endParaRPr lang="ar-SA" sz="3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indent="-342900" algn="just" rtl="1">
              <a:buFont typeface="+mj-lt"/>
              <a:buAutoNum type="arabicPeriod"/>
            </a:pPr>
            <a:r>
              <a:rPr lang="ar-S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السيناريو 2 : 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متعلم إلى عدد على جدول الطرح 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يقول المتعلم الآخر متساويات الطرح  الممكنة.</a:t>
            </a:r>
          </a:p>
          <a:p>
            <a:pPr marL="342900" indent="-342900" algn="just" rtl="1">
              <a:buFont typeface="+mj-lt"/>
              <a:buAutoNum type="arabicPeriod"/>
            </a:pPr>
            <a:endParaRPr lang="fr-FR" sz="4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BA4AC1-1D90-40DF-DF95-0EAB80805218}"/>
              </a:ext>
            </a:extLst>
          </p:cNvPr>
          <p:cNvSpPr/>
          <p:nvPr/>
        </p:nvSpPr>
        <p:spPr>
          <a:xfrm>
            <a:off x="5105400" y="7810500"/>
            <a:ext cx="533400" cy="609600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25472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1594A3-0A73-917C-CE8A-BB698CFACA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1E5D368-E012-7092-E1B3-39BA007A736F}"/>
              </a:ext>
            </a:extLst>
          </p:cNvPr>
          <p:cNvSpPr/>
          <p:nvPr/>
        </p:nvSpPr>
        <p:spPr>
          <a:xfrm>
            <a:off x="-1" y="897487"/>
            <a:ext cx="13716001" cy="9389512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10340B0-B411-5300-D319-540495FF0945}"/>
              </a:ext>
            </a:extLst>
          </p:cNvPr>
          <p:cNvSpPr>
            <a:spLocks/>
          </p:cNvSpPr>
          <p:nvPr/>
        </p:nvSpPr>
        <p:spPr>
          <a:xfrm>
            <a:off x="152400" y="1181100"/>
            <a:ext cx="13422461" cy="8686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0C8DF94-A91B-7B68-1390-9F2DD62D7F7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2">
            <a:extLst>
              <a:ext uri="{FF2B5EF4-FFF2-40B4-BE49-F238E27FC236}">
                <a16:creationId xmlns:a16="http://schemas.microsoft.com/office/drawing/2014/main" id="{A0534CB9-0B0D-7661-E4C8-A36144248C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560"/>
          <a:stretch>
            <a:fillRect/>
          </a:stretch>
        </p:blipFill>
        <p:spPr>
          <a:xfrm>
            <a:off x="2429752" y="1181100"/>
            <a:ext cx="8856494" cy="868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5579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وتمثيل الأعداد من 0 إلى 999</a:t>
            </a:r>
          </a:p>
          <a:p>
            <a:pPr algn="ctr" defTabSz="685834"/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(لوحة تفكيك الأعداد)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7175929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على قراءة وكتابة وتفكيك الأعداد من 0 إلى 999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1056" y="2550884"/>
            <a:ext cx="5957743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441805" y="4117147"/>
            <a:ext cx="359896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فردي يتدرب المتعلمون على قراءة وكتابة وتفكيك الأعداد من 0 إلى 999 باستخدام</a:t>
            </a:r>
            <a:r>
              <a:rPr lang="fr-FR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بطاقات الأعداد ولوحة تفكيك الأعداد + النقود.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4663566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8ABE0B0-672D-043C-E3B8-616587ED8F65}"/>
              </a:ext>
            </a:extLst>
          </p:cNvPr>
          <p:cNvSpPr/>
          <p:nvPr/>
        </p:nvSpPr>
        <p:spPr>
          <a:xfrm>
            <a:off x="1738859" y="3904568"/>
            <a:ext cx="1171979" cy="43951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200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7692168-329A-DF2B-8426-158B9D3F31D5}"/>
              </a:ext>
            </a:extLst>
          </p:cNvPr>
          <p:cNvSpPr/>
          <p:nvPr/>
        </p:nvSpPr>
        <p:spPr>
          <a:xfrm>
            <a:off x="2009165" y="4292535"/>
            <a:ext cx="914400" cy="439516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30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92CDE60-8570-7CCE-355F-72E8DEC8E6BD}"/>
              </a:ext>
            </a:extLst>
          </p:cNvPr>
          <p:cNvSpPr/>
          <p:nvPr/>
        </p:nvSpPr>
        <p:spPr>
          <a:xfrm>
            <a:off x="2209800" y="4714241"/>
            <a:ext cx="701039" cy="43951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5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12" name="Picture 9">
            <a:extLst>
              <a:ext uri="{FF2B5EF4-FFF2-40B4-BE49-F238E27FC236}">
                <a16:creationId xmlns:a16="http://schemas.microsoft.com/office/drawing/2014/main" id="{EBC0ACC5-1A87-702C-8544-0FADEF7D8F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2074793" y="5163225"/>
            <a:ext cx="426905" cy="964232"/>
          </a:xfrm>
          <a:prstGeom prst="rect">
            <a:avLst/>
          </a:prstGeom>
        </p:spPr>
      </p:pic>
      <p:pic>
        <p:nvPicPr>
          <p:cNvPr id="14" name="Picture 15">
            <a:extLst>
              <a:ext uri="{FF2B5EF4-FFF2-40B4-BE49-F238E27FC236}">
                <a16:creationId xmlns:a16="http://schemas.microsoft.com/office/drawing/2014/main" id="{3190D378-07C1-9EA0-0C3E-60CFB023081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73632" y="4827429"/>
            <a:ext cx="428740" cy="964231"/>
          </a:xfrm>
          <a:prstGeom prst="rect">
            <a:avLst/>
          </a:prstGeom>
        </p:spPr>
      </p:pic>
      <p:pic>
        <p:nvPicPr>
          <p:cNvPr id="20" name="Picture 22">
            <a:extLst>
              <a:ext uri="{FF2B5EF4-FFF2-40B4-BE49-F238E27FC236}">
                <a16:creationId xmlns:a16="http://schemas.microsoft.com/office/drawing/2014/main" id="{8FB0783D-2800-D94E-2D04-8D231A0F92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2345949" y="5332556"/>
            <a:ext cx="428740" cy="1015638"/>
          </a:xfrm>
          <a:prstGeom prst="rect">
            <a:avLst/>
          </a:prstGeom>
        </p:spPr>
      </p:pic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7E3B7D9-5F27-D312-FD6D-BD76D27CCD0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314" y="5834373"/>
            <a:ext cx="5039601" cy="3359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6326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سنشتغل على الألواح، استعدوا.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D488E56-8186-C4ED-E216-C35BB65476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648200" y="4792639"/>
            <a:ext cx="4419600" cy="300860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3379094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6A7DC-BAC4-7CA9-271E-124400A69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A20898-27EC-74C8-F437-33F43D3C916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289BBB-FC1E-65BD-D609-3A2A0175FEAD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A6A9363-7459-75D4-A708-F055D078411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1A3B0AF-85EC-4882-A555-2F90AA312E3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بالحروف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DC3AD29-3DC8-1660-3C57-3DA8FE8A21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D8FA6D4-2D37-CE62-7DB7-A2DC867CCFD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5BC453EB-17BD-9723-E2A2-443D63558B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10A8D03-979A-9AED-9EA7-E30A7297FC84}"/>
              </a:ext>
            </a:extLst>
          </p:cNvPr>
          <p:cNvSpPr/>
          <p:nvPr/>
        </p:nvSpPr>
        <p:spPr>
          <a:xfrm>
            <a:off x="2857498" y="4953001"/>
            <a:ext cx="8001000" cy="2362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3800" b="1" dirty="0">
                <a:solidFill>
                  <a:schemeClr val="tx1"/>
                </a:solidFill>
              </a:rPr>
              <a:t>786</a:t>
            </a:r>
            <a:endParaRPr lang="fr-FR" sz="13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0961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D17A0-6271-8665-F848-B6B482F5F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B24685B-1B54-55FA-1138-6B685235129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2FF7F11-56EE-8377-8789-7A208947B62C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7060DC0-7707-AEE9-AAAA-3D8489D0FD50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1FDF8FF-49EA-AB47-6207-77E89CF462B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E4E0610-0629-888E-B6A0-E7258F8D059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61809A2-7F5D-B464-2EA5-A9952A603C5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66EAFB29-29F4-43DA-D516-9452E2CA721B}"/>
              </a:ext>
            </a:extLst>
          </p:cNvPr>
          <p:cNvSpPr/>
          <p:nvPr/>
        </p:nvSpPr>
        <p:spPr>
          <a:xfrm>
            <a:off x="838200" y="4953001"/>
            <a:ext cx="12039600" cy="2362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1500" b="1" dirty="0">
                <a:solidFill>
                  <a:schemeClr val="tx1"/>
                </a:solidFill>
              </a:rPr>
              <a:t>سبع مئة وستة وثمانون</a:t>
            </a:r>
            <a:endParaRPr lang="fr-FR" sz="11500" b="1" dirty="0">
              <a:solidFill>
                <a:schemeClr val="tx1"/>
              </a:solidFill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1769CBC8-6B72-59F2-6C09-82C250196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938344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F9213077-B2D9-012C-E8FE-B3568C3004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304" y="6455674"/>
            <a:ext cx="1442766" cy="95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E1223-A79F-8651-A264-349839278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524E76-02CF-4405-6CE1-AAD504D47E7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A51C92-0E61-7B4E-C54A-959478C536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507498-3D23-C7E2-BEC9-0EC29E9E5AF1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342B9AA-FBAE-D396-88A7-FCF3CF796BA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بالأرقام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3183153-3075-2908-5B18-42E9EB9E86C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906BABA-9BE7-20EA-D4FD-C5F24642D61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A854F16C-D040-639F-9FCC-003463A2CC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42E5BC8A-1700-7CCC-B7C9-F04ACE5CAAC8}"/>
              </a:ext>
            </a:extLst>
          </p:cNvPr>
          <p:cNvSpPr/>
          <p:nvPr/>
        </p:nvSpPr>
        <p:spPr>
          <a:xfrm>
            <a:off x="838200" y="4953001"/>
            <a:ext cx="12039600" cy="2362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1500" b="1" dirty="0">
                <a:solidFill>
                  <a:schemeClr val="tx1"/>
                </a:solidFill>
              </a:rPr>
              <a:t>تسع مئة وثلاثة</a:t>
            </a:r>
            <a:endParaRPr lang="fr-FR" sz="115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0445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17741-F782-84E0-1655-EFEE53532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EB723E0-0B98-4F1A-6DBB-E241C22FE17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4A1950E-88D0-5623-74A4-5B3B6BA46F0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049F494-76CB-F81B-F31F-1F12699BB6C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4467426-AC88-979C-A1AD-42F4AE6A034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48F43FD-3C72-049E-5FD2-83FB045FE0E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4DBBDE7-E307-EFE2-AA30-0980BA8D3D3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6CCD44E0-1339-8BFA-F1E6-CF091ACC984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9E00734-69E5-619A-1E52-261BE8C41270}"/>
              </a:ext>
            </a:extLst>
          </p:cNvPr>
          <p:cNvSpPr/>
          <p:nvPr/>
        </p:nvSpPr>
        <p:spPr>
          <a:xfrm>
            <a:off x="2857498" y="4970766"/>
            <a:ext cx="8001000" cy="2362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3800" b="1" dirty="0">
                <a:solidFill>
                  <a:schemeClr val="tx1"/>
                </a:solidFill>
              </a:rPr>
              <a:t>903</a:t>
            </a:r>
            <a:endParaRPr lang="fr-FR" sz="13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1338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9D2B84-81F4-E245-8860-CEB2A70AC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F9BB36-CB16-986E-3544-20351E7304C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EC8547-9F48-6440-0FA8-F7C7C5396F92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DEBB34D-54E6-F93B-5D57-7BC2A886BE8B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95676A8-0A59-385E-2681-AB1C4908FAC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كتابة جمعية مفككة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822EC71-0688-8DAE-760B-9DBFC63F106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8419024-DD1A-FC97-B9D3-17C68371421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818E0B78-1651-578C-C86F-645BE03E65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CC1A005-9622-B7C2-F881-66504DFE48CB}"/>
              </a:ext>
            </a:extLst>
          </p:cNvPr>
          <p:cNvSpPr/>
          <p:nvPr/>
        </p:nvSpPr>
        <p:spPr>
          <a:xfrm>
            <a:off x="838200" y="4953001"/>
            <a:ext cx="12039600" cy="2362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1500" b="1" dirty="0">
                <a:solidFill>
                  <a:schemeClr val="tx1"/>
                </a:solidFill>
              </a:rPr>
              <a:t>752</a:t>
            </a:r>
            <a:endParaRPr lang="fr-FR" sz="115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3171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77C9F-B42C-7D8B-542F-57F8E449B3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AB55EB-AF49-219C-3A71-98D74135B44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3092D7D-6D91-6309-63AF-64C01BBF1ECC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CBF21E4-0A39-AF3C-578B-1B8B0412D95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785EA9F-1B14-8C8E-2C88-95847D39524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3E7F83A-EBE1-D061-BA85-A441B631B63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8E85DBB-7DB0-FE2B-27DD-25DB8CB246C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20BD5025-2B2F-1E54-4411-09E05CD660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767FDFD-80E7-8E10-5060-7F07724D65F3}"/>
              </a:ext>
            </a:extLst>
          </p:cNvPr>
          <p:cNvSpPr/>
          <p:nvPr/>
        </p:nvSpPr>
        <p:spPr>
          <a:xfrm>
            <a:off x="2009757" y="4953001"/>
            <a:ext cx="9258302" cy="2362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13800" b="1" dirty="0">
                <a:solidFill>
                  <a:schemeClr val="tx1"/>
                </a:solidFill>
              </a:rPr>
              <a:t>700 + 50 + 2</a:t>
            </a:r>
          </a:p>
        </p:txBody>
      </p:sp>
    </p:spTree>
    <p:extLst>
      <p:ext uri="{BB962C8B-B14F-4D97-AF65-F5344CB8AC3E}">
        <p14:creationId xmlns:p14="http://schemas.microsoft.com/office/powerpoint/2010/main" val="18078243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وضع وإنجاز عملية طرح بمبادلة 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جيدا كيف سأقوم بوضع وإنجاز عملية طرح  عدد من ثلاثة أرقام وعدد من رقمين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A01492AD-5665-7A79-99F5-AFC91DE73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44" y="3543300"/>
            <a:ext cx="4810156" cy="5422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925708" y="5351459"/>
            <a:ext cx="309210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وضع وإنجاز عمليات طرح (عدد من ثلاثة أرقام/عدد من رقمين). 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10" name="Image 9" descr="Une image contenant capture d’écran, Rectangle, cadre photo, art&#10;&#10;Le contenu généré par l’IA peut être incorrect.">
            <a:extLst>
              <a:ext uri="{FF2B5EF4-FFF2-40B4-BE49-F238E27FC236}">
                <a16:creationId xmlns:a16="http://schemas.microsoft.com/office/drawing/2014/main" id="{38AC6D72-3ABE-82E7-5DD0-AB95B29E72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8" b="30357"/>
          <a:stretch>
            <a:fillRect/>
          </a:stretch>
        </p:blipFill>
        <p:spPr>
          <a:xfrm>
            <a:off x="2055590" y="3508716"/>
            <a:ext cx="4762500" cy="2500595"/>
          </a:xfrm>
          <a:prstGeom prst="rect">
            <a:avLst/>
          </a:prstGeom>
        </p:spPr>
      </p:pic>
      <p:pic>
        <p:nvPicPr>
          <p:cNvPr id="9" name="Image 35">
            <a:extLst>
              <a:ext uri="{FF2B5EF4-FFF2-40B4-BE49-F238E27FC236}">
                <a16:creationId xmlns:a16="http://schemas.microsoft.com/office/drawing/2014/main" id="{6F562C7A-F571-F969-CE9F-0CC531661B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1811" y="4003458"/>
            <a:ext cx="1074390" cy="503019"/>
          </a:xfrm>
          <a:prstGeom prst="rect">
            <a:avLst/>
          </a:prstGeom>
        </p:spPr>
      </p:pic>
      <p:pic>
        <p:nvPicPr>
          <p:cNvPr id="14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113D66DC-146D-A4BE-CB2B-59755F63A40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359" y="4605602"/>
            <a:ext cx="1074390" cy="506261"/>
          </a:xfrm>
          <a:prstGeom prst="rect">
            <a:avLst/>
          </a:prstGeom>
        </p:spPr>
      </p:pic>
      <p:pic>
        <p:nvPicPr>
          <p:cNvPr id="16" name="Image 47">
            <a:extLst>
              <a:ext uri="{FF2B5EF4-FFF2-40B4-BE49-F238E27FC236}">
                <a16:creationId xmlns:a16="http://schemas.microsoft.com/office/drawing/2014/main" id="{F4525DBB-C2B0-94DE-463E-1D44603616B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3557" y="4777915"/>
            <a:ext cx="1062645" cy="505397"/>
          </a:xfrm>
          <a:prstGeom prst="rect">
            <a:avLst/>
          </a:prstGeom>
        </p:spPr>
      </p:pic>
      <p:pic>
        <p:nvPicPr>
          <p:cNvPr id="20" name="Image 52">
            <a:extLst>
              <a:ext uri="{FF2B5EF4-FFF2-40B4-BE49-F238E27FC236}">
                <a16:creationId xmlns:a16="http://schemas.microsoft.com/office/drawing/2014/main" id="{CB277CB8-B6FA-B4E6-E283-4537E05C983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1068" y="4391390"/>
            <a:ext cx="1074389" cy="509201"/>
          </a:xfrm>
          <a:prstGeom prst="rect">
            <a:avLst/>
          </a:prstGeom>
        </p:spPr>
      </p:pic>
      <p:pic>
        <p:nvPicPr>
          <p:cNvPr id="4" name="Image 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BEAFB654-E538-46B6-330F-ABA1D669B15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979" y="5483934"/>
            <a:ext cx="5580344" cy="3720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1BBBF-47F5-C9FA-5C9F-A72F438E3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6AC7AF9-4A12-870D-17C9-05BE49B0ED7F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9B41F2-FF7D-9A63-ED1B-1582BF83533A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4B32826-FF8A-D821-A8F5-2AA80BBD624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61117F8-8DE5-3D9C-91E0-1E8CEE3A0166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سأقوم بوضع وإنجاز العملية التالية :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24 –  263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بالنقود لتقريب التقنية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1F33B5C-D18F-F442-3DCF-FC37ECB084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FAE2308-F8D4-6B12-5E87-AEB97DA7024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D382D50-6BB1-4FA2-0C71-93904FFDDDA6}"/>
              </a:ext>
            </a:extLst>
          </p:cNvPr>
          <p:cNvSpPr txBox="1"/>
          <p:nvPr/>
        </p:nvSpPr>
        <p:spPr>
          <a:xfrm>
            <a:off x="403681" y="53817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1158FD5-833D-60D2-4A20-F0E22BEB41BE}"/>
              </a:ext>
            </a:extLst>
          </p:cNvPr>
          <p:cNvGraphicFramePr>
            <a:graphicFrameLocks noGrp="1"/>
          </p:cNvGraphicFramePr>
          <p:nvPr/>
        </p:nvGraphicFramePr>
        <p:xfrm>
          <a:off x="1600200" y="3252961"/>
          <a:ext cx="11353799" cy="65203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4601">
                  <a:extLst>
                    <a:ext uri="{9D8B030D-6E8A-4147-A177-3AD203B41FA5}">
                      <a16:colId xmlns:a16="http://schemas.microsoft.com/office/drawing/2014/main" val="3447303206"/>
                    </a:ext>
                  </a:extLst>
                </a:gridCol>
                <a:gridCol w="3784601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378459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1319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362054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86617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5655D1CD-CB0A-245B-A985-988F653A51E0}"/>
              </a:ext>
            </a:extLst>
          </p:cNvPr>
          <p:cNvSpPr txBox="1"/>
          <p:nvPr/>
        </p:nvSpPr>
        <p:spPr>
          <a:xfrm>
            <a:off x="10470641" y="423514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AC1CAEC-DC47-D4D2-12EB-E6090B32779D}"/>
              </a:ext>
            </a:extLst>
          </p:cNvPr>
          <p:cNvSpPr txBox="1"/>
          <p:nvPr/>
        </p:nvSpPr>
        <p:spPr>
          <a:xfrm>
            <a:off x="6578602" y="435387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B471811-C4F1-54E3-5FBE-5BE0B903238A}"/>
              </a:ext>
            </a:extLst>
          </p:cNvPr>
          <p:cNvSpPr txBox="1"/>
          <p:nvPr/>
        </p:nvSpPr>
        <p:spPr>
          <a:xfrm>
            <a:off x="2931944" y="41966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ln>
                  <a:solidFill>
                    <a:srgbClr val="829D4A"/>
                  </a:solidFill>
                </a:ln>
                <a:solidFill>
                  <a:srgbClr val="829D4A"/>
                </a:solidFill>
              </a:rPr>
              <a:t>2</a:t>
            </a:r>
            <a:endParaRPr lang="fr-FR" sz="8000" b="1" dirty="0">
              <a:ln>
                <a:solidFill>
                  <a:srgbClr val="829D4A"/>
                </a:solidFill>
              </a:ln>
              <a:solidFill>
                <a:srgbClr val="829D4A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2F35C4A-8F66-D008-F376-5AB52D3B7D64}"/>
              </a:ext>
            </a:extLst>
          </p:cNvPr>
          <p:cNvSpPr txBox="1"/>
          <p:nvPr/>
        </p:nvSpPr>
        <p:spPr>
          <a:xfrm>
            <a:off x="6666422" y="640187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3319AF9-B52B-3ED2-DF61-7B6589272722}"/>
              </a:ext>
            </a:extLst>
          </p:cNvPr>
          <p:cNvSpPr txBox="1"/>
          <p:nvPr/>
        </p:nvSpPr>
        <p:spPr>
          <a:xfrm>
            <a:off x="10559319" y="795960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9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E6BC8B7-F4AA-9A6D-D77C-C1338E5C7938}"/>
              </a:ext>
            </a:extLst>
          </p:cNvPr>
          <p:cNvSpPr txBox="1"/>
          <p:nvPr/>
        </p:nvSpPr>
        <p:spPr>
          <a:xfrm>
            <a:off x="6666422" y="80219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3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618DD055-57B7-3655-06F9-D690F06A8D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A1A87D5-FF9E-269E-C045-310EBDD6316B}"/>
              </a:ext>
            </a:extLst>
          </p:cNvPr>
          <p:cNvSpPr txBox="1"/>
          <p:nvPr/>
        </p:nvSpPr>
        <p:spPr>
          <a:xfrm>
            <a:off x="2931944" y="809214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2</a:t>
            </a:r>
            <a:endParaRPr lang="fr-FR" sz="8000" b="1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082012C7-9364-C750-46C4-A037F4F939E5}"/>
              </a:ext>
            </a:extLst>
          </p:cNvPr>
          <p:cNvSpPr txBox="1"/>
          <p:nvPr/>
        </p:nvSpPr>
        <p:spPr>
          <a:xfrm>
            <a:off x="10559319" y="638444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graphicFrame>
        <p:nvGraphicFramePr>
          <p:cNvPr id="40" name="Tableau 39">
            <a:extLst>
              <a:ext uri="{FF2B5EF4-FFF2-40B4-BE49-F238E27FC236}">
                <a16:creationId xmlns:a16="http://schemas.microsoft.com/office/drawing/2014/main" id="{6B1382E1-8279-629C-12B4-BEB57A9A11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6845368"/>
              </p:ext>
            </p:extLst>
          </p:nvPr>
        </p:nvGraphicFramePr>
        <p:xfrm>
          <a:off x="1637654" y="2841714"/>
          <a:ext cx="1131634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2115">
                  <a:extLst>
                    <a:ext uri="{9D8B030D-6E8A-4147-A177-3AD203B41FA5}">
                      <a16:colId xmlns:a16="http://schemas.microsoft.com/office/drawing/2014/main" val="284099716"/>
                    </a:ext>
                  </a:extLst>
                </a:gridCol>
                <a:gridCol w="3772115">
                  <a:extLst>
                    <a:ext uri="{9D8B030D-6E8A-4147-A177-3AD203B41FA5}">
                      <a16:colId xmlns:a16="http://schemas.microsoft.com/office/drawing/2014/main" val="2800701081"/>
                    </a:ext>
                  </a:extLst>
                </a:gridCol>
                <a:gridCol w="3772115">
                  <a:extLst>
                    <a:ext uri="{9D8B030D-6E8A-4147-A177-3AD203B41FA5}">
                      <a16:colId xmlns:a16="http://schemas.microsoft.com/office/drawing/2014/main" val="14778817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sz="1800" dirty="0"/>
                        <a:t>مئات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1800" dirty="0"/>
                        <a:t>عشرات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1800" dirty="0"/>
                        <a:t>وحدات</a:t>
                      </a:r>
                      <a:endParaRPr lang="fr-F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853617"/>
                  </a:ext>
                </a:extLst>
              </a:tr>
            </a:tbl>
          </a:graphicData>
        </a:graphic>
      </p:graphicFrame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F6CFF0F0-13CB-3716-3A62-04E854046768}"/>
              </a:ext>
            </a:extLst>
          </p:cNvPr>
          <p:cNvCxnSpPr/>
          <p:nvPr/>
        </p:nvCxnSpPr>
        <p:spPr>
          <a:xfrm flipH="1">
            <a:off x="6589681" y="4573666"/>
            <a:ext cx="813032" cy="97755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756C6288-90DE-11CC-A00F-89B265A66FF9}"/>
              </a:ext>
            </a:extLst>
          </p:cNvPr>
          <p:cNvCxnSpPr/>
          <p:nvPr/>
        </p:nvCxnSpPr>
        <p:spPr>
          <a:xfrm flipH="1">
            <a:off x="10368409" y="4442868"/>
            <a:ext cx="813032" cy="97755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0" name="ZoneTexte 59">
            <a:extLst>
              <a:ext uri="{FF2B5EF4-FFF2-40B4-BE49-F238E27FC236}">
                <a16:creationId xmlns:a16="http://schemas.microsoft.com/office/drawing/2014/main" id="{8365B5FD-B8C0-2BD5-D098-13D26C170A7A}"/>
              </a:ext>
            </a:extLst>
          </p:cNvPr>
          <p:cNvSpPr txBox="1"/>
          <p:nvPr/>
        </p:nvSpPr>
        <p:spPr>
          <a:xfrm>
            <a:off x="10158124" y="3393901"/>
            <a:ext cx="11448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6000" b="1" dirty="0">
                <a:solidFill>
                  <a:srgbClr val="C00000"/>
                </a:solidFill>
              </a:rPr>
              <a:t>13</a:t>
            </a:r>
            <a:endParaRPr lang="fr-FR" sz="6000" b="1" dirty="0">
              <a:solidFill>
                <a:srgbClr val="C00000"/>
              </a:solidFill>
            </a:endParaRPr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617EA7A1-AC54-1DA9-CEAB-36DA4E6F38C8}"/>
              </a:ext>
            </a:extLst>
          </p:cNvPr>
          <p:cNvSpPr txBox="1"/>
          <p:nvPr/>
        </p:nvSpPr>
        <p:spPr>
          <a:xfrm>
            <a:off x="6666422" y="3395594"/>
            <a:ext cx="11448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6000" b="1" dirty="0">
                <a:solidFill>
                  <a:srgbClr val="C00000"/>
                </a:solidFill>
              </a:rPr>
              <a:t>5</a:t>
            </a:r>
            <a:endParaRPr lang="fr-FR" sz="6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0075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E88C05-5D09-617F-95C9-F7539A2B44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B08ED4-2E7E-BA1F-AE09-C2AA9A757379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942F5F8-F9ED-56FC-9B36-B53EF8C1BA13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B795A2-1F11-7458-FB48-115FF5FEA7DA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D05BE57-9591-CFCF-97F5-E5ED853590C7}"/>
              </a:ext>
            </a:extLst>
          </p:cNvPr>
          <p:cNvSpPr txBox="1"/>
          <p:nvPr/>
        </p:nvSpPr>
        <p:spPr>
          <a:xfrm>
            <a:off x="1905000" y="863026"/>
            <a:ext cx="10534617" cy="93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أنجزوا العملية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58 - 173</a:t>
            </a:r>
            <a:endParaRPr lang="fr-FR" sz="4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DAB98AE-69C8-5935-4112-EC36EB54FA2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0AD09FE-9565-6A88-964D-96AA20B43C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FA6A7F5D-F605-BE2E-53B7-72D0A92BCF3D}"/>
              </a:ext>
            </a:extLst>
          </p:cNvPr>
          <p:cNvSpPr txBox="1"/>
          <p:nvPr/>
        </p:nvSpPr>
        <p:spPr>
          <a:xfrm>
            <a:off x="403681" y="53817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BC45407-46A9-3D5B-C5A2-3C9D1B1C5AE4}"/>
              </a:ext>
            </a:extLst>
          </p:cNvPr>
          <p:cNvGraphicFramePr>
            <a:graphicFrameLocks noGrp="1"/>
          </p:cNvGraphicFramePr>
          <p:nvPr/>
        </p:nvGraphicFramePr>
        <p:xfrm>
          <a:off x="1600200" y="3252961"/>
          <a:ext cx="11353799" cy="65203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4601">
                  <a:extLst>
                    <a:ext uri="{9D8B030D-6E8A-4147-A177-3AD203B41FA5}">
                      <a16:colId xmlns:a16="http://schemas.microsoft.com/office/drawing/2014/main" val="3447303206"/>
                    </a:ext>
                  </a:extLst>
                </a:gridCol>
                <a:gridCol w="3784601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378459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1319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362054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86617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31AE0498-47BE-5087-E0C2-5E6347947E44}"/>
              </a:ext>
            </a:extLst>
          </p:cNvPr>
          <p:cNvSpPr txBox="1"/>
          <p:nvPr/>
        </p:nvSpPr>
        <p:spPr>
          <a:xfrm>
            <a:off x="10470641" y="423514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5072BFB-A581-D2F6-F8BA-6EA50E586CF6}"/>
              </a:ext>
            </a:extLst>
          </p:cNvPr>
          <p:cNvSpPr txBox="1"/>
          <p:nvPr/>
        </p:nvSpPr>
        <p:spPr>
          <a:xfrm>
            <a:off x="6578602" y="435387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7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A00B161-61C0-4BBB-87E1-9B2F37F3A3D7}"/>
              </a:ext>
            </a:extLst>
          </p:cNvPr>
          <p:cNvSpPr txBox="1"/>
          <p:nvPr/>
        </p:nvSpPr>
        <p:spPr>
          <a:xfrm>
            <a:off x="3077629" y="448178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ln>
                  <a:solidFill>
                    <a:srgbClr val="829D4A"/>
                  </a:solidFill>
                </a:ln>
                <a:solidFill>
                  <a:srgbClr val="829D4A"/>
                </a:solidFill>
              </a:rPr>
              <a:t>1</a:t>
            </a:r>
            <a:endParaRPr lang="fr-FR" sz="8000" b="1" dirty="0">
              <a:ln>
                <a:solidFill>
                  <a:srgbClr val="829D4A"/>
                </a:solidFill>
              </a:ln>
              <a:solidFill>
                <a:srgbClr val="829D4A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F91C3F3-F6C8-F30A-5592-4410A87D60F1}"/>
              </a:ext>
            </a:extLst>
          </p:cNvPr>
          <p:cNvSpPr txBox="1"/>
          <p:nvPr/>
        </p:nvSpPr>
        <p:spPr>
          <a:xfrm>
            <a:off x="6666422" y="640187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ACD0197-3267-A8FB-078E-541B1E8B89F7}"/>
              </a:ext>
            </a:extLst>
          </p:cNvPr>
          <p:cNvSpPr txBox="1"/>
          <p:nvPr/>
        </p:nvSpPr>
        <p:spPr>
          <a:xfrm>
            <a:off x="10559319" y="795960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472EEBB-1502-FC1F-765D-6E7DFA8EA1AD}"/>
              </a:ext>
            </a:extLst>
          </p:cNvPr>
          <p:cNvSpPr txBox="1"/>
          <p:nvPr/>
        </p:nvSpPr>
        <p:spPr>
          <a:xfrm>
            <a:off x="6666422" y="80219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BF26E775-66D4-AC78-6B6B-126D2C023D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E8B72BC-F3F1-50DB-55BA-A901A2EEF0DD}"/>
              </a:ext>
            </a:extLst>
          </p:cNvPr>
          <p:cNvSpPr txBox="1"/>
          <p:nvPr/>
        </p:nvSpPr>
        <p:spPr>
          <a:xfrm>
            <a:off x="2931944" y="809214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15D1842C-DF6B-1716-FC61-0B5448FE4D7D}"/>
              </a:ext>
            </a:extLst>
          </p:cNvPr>
          <p:cNvSpPr txBox="1"/>
          <p:nvPr/>
        </p:nvSpPr>
        <p:spPr>
          <a:xfrm>
            <a:off x="10559319" y="638444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graphicFrame>
        <p:nvGraphicFramePr>
          <p:cNvPr id="40" name="Tableau 39">
            <a:extLst>
              <a:ext uri="{FF2B5EF4-FFF2-40B4-BE49-F238E27FC236}">
                <a16:creationId xmlns:a16="http://schemas.microsoft.com/office/drawing/2014/main" id="{FA49CE80-35DE-D384-3D73-8B6F49861405}"/>
              </a:ext>
            </a:extLst>
          </p:cNvPr>
          <p:cNvGraphicFramePr>
            <a:graphicFrameLocks noGrp="1"/>
          </p:cNvGraphicFramePr>
          <p:nvPr/>
        </p:nvGraphicFramePr>
        <p:xfrm>
          <a:off x="1637654" y="2841714"/>
          <a:ext cx="1131634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2115">
                  <a:extLst>
                    <a:ext uri="{9D8B030D-6E8A-4147-A177-3AD203B41FA5}">
                      <a16:colId xmlns:a16="http://schemas.microsoft.com/office/drawing/2014/main" val="284099716"/>
                    </a:ext>
                  </a:extLst>
                </a:gridCol>
                <a:gridCol w="3772115">
                  <a:extLst>
                    <a:ext uri="{9D8B030D-6E8A-4147-A177-3AD203B41FA5}">
                      <a16:colId xmlns:a16="http://schemas.microsoft.com/office/drawing/2014/main" val="2800701081"/>
                    </a:ext>
                  </a:extLst>
                </a:gridCol>
                <a:gridCol w="3772115">
                  <a:extLst>
                    <a:ext uri="{9D8B030D-6E8A-4147-A177-3AD203B41FA5}">
                      <a16:colId xmlns:a16="http://schemas.microsoft.com/office/drawing/2014/main" val="14778817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sz="1800" dirty="0"/>
                        <a:t>مئات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1800" dirty="0"/>
                        <a:t>عشرات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1800" dirty="0"/>
                        <a:t>وحدات</a:t>
                      </a:r>
                      <a:endParaRPr lang="fr-F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8536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54565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EC6D8-A5C1-D86D-74C0-0240DF2F30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1A364D-E8DD-DD66-5CD5-C43E9C6D5275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D25D95-E629-6C8C-32CF-F4E3DB0526EC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2BBADA-8FB4-FC08-EAF5-7C1F857F0EF7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89F7707-02A1-D6CE-7A3A-9DA92FC14DFD}"/>
              </a:ext>
            </a:extLst>
          </p:cNvPr>
          <p:cNvSpPr txBox="1"/>
          <p:nvPr/>
        </p:nvSpPr>
        <p:spPr>
          <a:xfrm>
            <a:off x="1905000" y="863026"/>
            <a:ext cx="10534617" cy="93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أنجزوا العملية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58 - 173</a:t>
            </a:r>
            <a:endParaRPr lang="fr-FR" sz="4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4197942-6C59-1685-4D41-C249C13B22F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8616DF9-F220-D40D-4536-8A5EFA06772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1F1C549C-7919-BF58-8F60-10D80FA938FC}"/>
              </a:ext>
            </a:extLst>
          </p:cNvPr>
          <p:cNvSpPr txBox="1"/>
          <p:nvPr/>
        </p:nvSpPr>
        <p:spPr>
          <a:xfrm>
            <a:off x="403681" y="53817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488194C-C116-C0F1-4E05-3A26B18902D7}"/>
              </a:ext>
            </a:extLst>
          </p:cNvPr>
          <p:cNvGraphicFramePr>
            <a:graphicFrameLocks noGrp="1"/>
          </p:cNvGraphicFramePr>
          <p:nvPr/>
        </p:nvGraphicFramePr>
        <p:xfrm>
          <a:off x="1600200" y="3252961"/>
          <a:ext cx="11353799" cy="65203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4601">
                  <a:extLst>
                    <a:ext uri="{9D8B030D-6E8A-4147-A177-3AD203B41FA5}">
                      <a16:colId xmlns:a16="http://schemas.microsoft.com/office/drawing/2014/main" val="3447303206"/>
                    </a:ext>
                  </a:extLst>
                </a:gridCol>
                <a:gridCol w="3784601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378459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1319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362054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86617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E0831403-9354-2D35-7019-21EEC819EFD8}"/>
              </a:ext>
            </a:extLst>
          </p:cNvPr>
          <p:cNvSpPr txBox="1"/>
          <p:nvPr/>
        </p:nvSpPr>
        <p:spPr>
          <a:xfrm>
            <a:off x="10470641" y="423514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C1B9CE4-7661-073A-87DE-ACD64D1D4C81}"/>
              </a:ext>
            </a:extLst>
          </p:cNvPr>
          <p:cNvSpPr txBox="1"/>
          <p:nvPr/>
        </p:nvSpPr>
        <p:spPr>
          <a:xfrm>
            <a:off x="6578602" y="435387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7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A627721-EC02-F3AF-F753-62856F3949A9}"/>
              </a:ext>
            </a:extLst>
          </p:cNvPr>
          <p:cNvSpPr txBox="1"/>
          <p:nvPr/>
        </p:nvSpPr>
        <p:spPr>
          <a:xfrm>
            <a:off x="2931944" y="41966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ln>
                  <a:solidFill>
                    <a:srgbClr val="829D4A"/>
                  </a:solidFill>
                </a:ln>
                <a:solidFill>
                  <a:srgbClr val="829D4A"/>
                </a:solidFill>
              </a:rPr>
              <a:t>1</a:t>
            </a:r>
            <a:endParaRPr lang="fr-FR" sz="8000" b="1" dirty="0">
              <a:ln>
                <a:solidFill>
                  <a:srgbClr val="829D4A"/>
                </a:solidFill>
              </a:ln>
              <a:solidFill>
                <a:srgbClr val="829D4A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7DA463D-2D54-80C0-8D02-1F46155499A2}"/>
              </a:ext>
            </a:extLst>
          </p:cNvPr>
          <p:cNvSpPr txBox="1"/>
          <p:nvPr/>
        </p:nvSpPr>
        <p:spPr>
          <a:xfrm>
            <a:off x="6666422" y="640187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7EEB32B-2F09-1EB8-6F0F-FD7B16B785FE}"/>
              </a:ext>
            </a:extLst>
          </p:cNvPr>
          <p:cNvSpPr txBox="1"/>
          <p:nvPr/>
        </p:nvSpPr>
        <p:spPr>
          <a:xfrm>
            <a:off x="10559319" y="795960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5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04DD214-E07D-9B5F-6CA9-5DBA63174222}"/>
              </a:ext>
            </a:extLst>
          </p:cNvPr>
          <p:cNvSpPr txBox="1"/>
          <p:nvPr/>
        </p:nvSpPr>
        <p:spPr>
          <a:xfrm>
            <a:off x="6666422" y="80219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BC3971C4-8CC4-F5F1-86A2-95811DA249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B9DCDF8-10B8-63DA-8F78-271886B2C9BB}"/>
              </a:ext>
            </a:extLst>
          </p:cNvPr>
          <p:cNvSpPr txBox="1"/>
          <p:nvPr/>
        </p:nvSpPr>
        <p:spPr>
          <a:xfrm>
            <a:off x="2931944" y="809214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ACAEAA4A-3F1B-9D41-F3AF-E219DD55CF43}"/>
              </a:ext>
            </a:extLst>
          </p:cNvPr>
          <p:cNvSpPr txBox="1"/>
          <p:nvPr/>
        </p:nvSpPr>
        <p:spPr>
          <a:xfrm>
            <a:off x="10559319" y="638444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graphicFrame>
        <p:nvGraphicFramePr>
          <p:cNvPr id="40" name="Tableau 39">
            <a:extLst>
              <a:ext uri="{FF2B5EF4-FFF2-40B4-BE49-F238E27FC236}">
                <a16:creationId xmlns:a16="http://schemas.microsoft.com/office/drawing/2014/main" id="{C064C46F-A064-F538-0642-ACB1B1DF86B8}"/>
              </a:ext>
            </a:extLst>
          </p:cNvPr>
          <p:cNvGraphicFramePr>
            <a:graphicFrameLocks noGrp="1"/>
          </p:cNvGraphicFramePr>
          <p:nvPr/>
        </p:nvGraphicFramePr>
        <p:xfrm>
          <a:off x="1637654" y="2841714"/>
          <a:ext cx="1131634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2115">
                  <a:extLst>
                    <a:ext uri="{9D8B030D-6E8A-4147-A177-3AD203B41FA5}">
                      <a16:colId xmlns:a16="http://schemas.microsoft.com/office/drawing/2014/main" val="284099716"/>
                    </a:ext>
                  </a:extLst>
                </a:gridCol>
                <a:gridCol w="3772115">
                  <a:extLst>
                    <a:ext uri="{9D8B030D-6E8A-4147-A177-3AD203B41FA5}">
                      <a16:colId xmlns:a16="http://schemas.microsoft.com/office/drawing/2014/main" val="2800701081"/>
                    </a:ext>
                  </a:extLst>
                </a:gridCol>
                <a:gridCol w="3772115">
                  <a:extLst>
                    <a:ext uri="{9D8B030D-6E8A-4147-A177-3AD203B41FA5}">
                      <a16:colId xmlns:a16="http://schemas.microsoft.com/office/drawing/2014/main" val="14778817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SA" sz="1800" dirty="0"/>
                        <a:t>مئات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1800" dirty="0"/>
                        <a:t>عشرات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1800" dirty="0"/>
                        <a:t>وحدات</a:t>
                      </a:r>
                      <a:endParaRPr lang="fr-F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853617"/>
                  </a:ext>
                </a:extLst>
              </a:tr>
            </a:tbl>
          </a:graphicData>
        </a:graphic>
      </p:graphicFrame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5A0F32C4-97E0-6628-9830-587F74D0A673}"/>
              </a:ext>
            </a:extLst>
          </p:cNvPr>
          <p:cNvCxnSpPr/>
          <p:nvPr/>
        </p:nvCxnSpPr>
        <p:spPr>
          <a:xfrm flipH="1">
            <a:off x="6589681" y="4573666"/>
            <a:ext cx="813032" cy="97755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429C2575-C688-AEE8-D765-5056A5B3E07E}"/>
              </a:ext>
            </a:extLst>
          </p:cNvPr>
          <p:cNvCxnSpPr/>
          <p:nvPr/>
        </p:nvCxnSpPr>
        <p:spPr>
          <a:xfrm flipH="1">
            <a:off x="10368409" y="4442868"/>
            <a:ext cx="813032" cy="977555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0" name="ZoneTexte 59">
            <a:extLst>
              <a:ext uri="{FF2B5EF4-FFF2-40B4-BE49-F238E27FC236}">
                <a16:creationId xmlns:a16="http://schemas.microsoft.com/office/drawing/2014/main" id="{DE5655D6-CCD5-FD0B-CB7E-786BACD7D159}"/>
              </a:ext>
            </a:extLst>
          </p:cNvPr>
          <p:cNvSpPr txBox="1"/>
          <p:nvPr/>
        </p:nvSpPr>
        <p:spPr>
          <a:xfrm>
            <a:off x="10158124" y="3393901"/>
            <a:ext cx="11448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6000" b="1" dirty="0">
                <a:solidFill>
                  <a:srgbClr val="C00000"/>
                </a:solidFill>
              </a:rPr>
              <a:t>13</a:t>
            </a:r>
            <a:endParaRPr lang="fr-FR" sz="6000" b="1" dirty="0">
              <a:solidFill>
                <a:srgbClr val="C00000"/>
              </a:solidFill>
            </a:endParaRPr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F91DE3EA-8649-17E2-618D-6E88BD208E7A}"/>
              </a:ext>
            </a:extLst>
          </p:cNvPr>
          <p:cNvSpPr txBox="1"/>
          <p:nvPr/>
        </p:nvSpPr>
        <p:spPr>
          <a:xfrm>
            <a:off x="6666422" y="3395594"/>
            <a:ext cx="11448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6000" b="1" dirty="0">
                <a:solidFill>
                  <a:srgbClr val="C00000"/>
                </a:solidFill>
              </a:rPr>
              <a:t>6</a:t>
            </a:r>
            <a:endParaRPr lang="fr-FR" sz="6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2073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زيّن صانعُ نافورة المدرسة مستخدما 436 قطعة من الفسيفساء الأحمر و375 قطعة من الفسيفساء  الأخضر. كم عدد قطع الفسيفساء التي استخدمها الصانع ؟</a:t>
            </a:r>
            <a:endParaRPr lang="ar-MA" sz="7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BA25DB31-DA87-6DF0-0F43-DDC833E4D6AE}"/>
              </a:ext>
            </a:extLst>
          </p:cNvPr>
          <p:cNvSpPr/>
          <p:nvPr/>
        </p:nvSpPr>
        <p:spPr>
          <a:xfrm>
            <a:off x="7238482" y="3086100"/>
            <a:ext cx="6051147" cy="6556552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زين صانع نافورة المدرسة مستخدما 436 قطعة من الفسيفساء الأحمر و375 قطعة من الفسيفساء  الأخضر. كم عدد قطع الفسيفساء التي استخدمها الصانع 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556284" y="3978355"/>
            <a:ext cx="6461994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556283" y="4686300"/>
            <a:ext cx="640634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زين الصانع نافورة المدرسة بـــ 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436 قطعة من الفسيفساء الأحمر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375 قطعة من الفسيفساء الأخضر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EB244AF0-7CC8-04F4-A272-24368C233886}"/>
              </a:ext>
            </a:extLst>
          </p:cNvPr>
          <p:cNvSpPr/>
          <p:nvPr/>
        </p:nvSpPr>
        <p:spPr>
          <a:xfrm>
            <a:off x="7238482" y="3086100"/>
            <a:ext cx="6051147" cy="6556552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زين صانع نافورة المدرسة مستخدما 436 قطعة من الفسيفساء الأحمر و375 قطعة من الفسيفساء  الأخضر. كم عدد قطع الفسيفساء التي استخدمها الصانع 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226870D-C6F3-B340-A1AE-62EF8E43EA9E}"/>
              </a:ext>
            </a:extLst>
          </p:cNvPr>
          <p:cNvSpPr/>
          <p:nvPr/>
        </p:nvSpPr>
        <p:spPr>
          <a:xfrm>
            <a:off x="7238482" y="3086100"/>
            <a:ext cx="6051147" cy="6556552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زين صانع نافورة المدرسة مستخدما 436 قطعة من الفسيفساء الأحمر و375 قطعة من الفسيفساء  الأخضر. كم عدد قطع الفسيفساء التي استخدمها الصانع 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920979" y="5143500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قطع الفسيفساء التي استخدمها الصانع.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162391E5-C20B-C23C-4FB2-884808898A37}"/>
              </a:ext>
            </a:extLst>
          </p:cNvPr>
          <p:cNvSpPr/>
          <p:nvPr/>
        </p:nvSpPr>
        <p:spPr>
          <a:xfrm>
            <a:off x="7238482" y="3086100"/>
            <a:ext cx="6051147" cy="6556552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زين صانع نافورة المدرسة مستخدما 436 قطعة من الفسيفساء الأحمر و375 قطعة من الفسيفساء  الأخضر. كم عدد قطع الفسيفساء التي استخدمها الصانع 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E45CB5CA-B05B-910E-E07C-3A48F29028BD}"/>
              </a:ext>
            </a:extLst>
          </p:cNvPr>
          <p:cNvSpPr/>
          <p:nvPr/>
        </p:nvSpPr>
        <p:spPr>
          <a:xfrm>
            <a:off x="7238482" y="3086100"/>
            <a:ext cx="6051147" cy="6556552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زين صانع نافورة المدرسة مستخدما 436 قطعة من الفسيفساء الأحمر و375 قطعة من الفسيفساء  الأخضر. كم عدد قطع الفسيفساء التي استخدمها الصانع 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776488" y="4205028"/>
            <a:ext cx="618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القطع الحمراء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القطع الخضراء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القطع المستعملة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7131894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الجمع.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23A29778-2890-37C2-AA74-989E57ABDC15}"/>
              </a:ext>
            </a:extLst>
          </p:cNvPr>
          <p:cNvSpPr/>
          <p:nvPr/>
        </p:nvSpPr>
        <p:spPr>
          <a:xfrm>
            <a:off x="7238482" y="3086100"/>
            <a:ext cx="6051147" cy="6556552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زين صانع نافورة المدرسة مستخدما 436 قطعة من الفسيفساء الأحمر و375 قطعة من الفسيفساء  الأخضر. كم عدد قطع الفسيفساء التي استخدمها الصانع 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33399" y="4838700"/>
            <a:ext cx="713385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القطع الحمراء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قطع الفسيفساء المستعملة في تزيين النافورة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7924800" y="4838700"/>
            <a:ext cx="5257798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القطع الخضراء</a:t>
            </a: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04EF6-5644-C39D-35E0-F25CA09DC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DAA0354-B496-4FCE-BA3D-8640BAEE3F6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9D0D6CD-86E1-743D-09FF-C2B0DA677805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83B3DE7-2B8A-10BC-9C51-6A6348C2F38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96E9FCC-DB96-5CFE-FC77-DBF352E1E04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45606D-48CA-6496-635D-3A2FAE8FE8F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8D36150-88EA-DA79-0FF6-CDE4BE2EF77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39D0440E-CC7A-9607-67A2-2A729F575256}"/>
              </a:ext>
            </a:extLst>
          </p:cNvPr>
          <p:cNvSpPr/>
          <p:nvPr/>
        </p:nvSpPr>
        <p:spPr>
          <a:xfrm>
            <a:off x="533399" y="4838700"/>
            <a:ext cx="713385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436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57602297-BBDC-3088-1F95-0D507BF6A639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115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115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AE9A8F02-C1B1-2C31-A9BC-373B746A3710}"/>
              </a:ext>
            </a:extLst>
          </p:cNvPr>
          <p:cNvSpPr/>
          <p:nvPr/>
        </p:nvSpPr>
        <p:spPr>
          <a:xfrm>
            <a:off x="7924800" y="4838700"/>
            <a:ext cx="5257798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375</a:t>
            </a:r>
          </a:p>
        </p:txBody>
      </p:sp>
    </p:spTree>
    <p:extLst>
      <p:ext uri="{BB962C8B-B14F-4D97-AF65-F5344CB8AC3E}">
        <p14:creationId xmlns:p14="http://schemas.microsoft.com/office/powerpoint/2010/main" val="1212452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وتفكيك الأعداد من 0 إلى  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عدد قطع الفسيفساء التي استخدمها الصانع 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قطع الفسيفساء 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436 + 375 = 811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قطعة.</a:t>
            </a: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E95FC094-A978-8D58-BC5C-D29CD9C22F3F}"/>
              </a:ext>
            </a:extLst>
          </p:cNvPr>
          <p:cNvSpPr/>
          <p:nvPr/>
        </p:nvSpPr>
        <p:spPr>
          <a:xfrm>
            <a:off x="7238482" y="3086100"/>
            <a:ext cx="6051147" cy="6556552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زين صانع نافورة المدرسة مستخدما 436 قطعة من الفسيفساء الأحمر و375  قطعة من الفسيفساء  الأخضر. كم عدد قطع الفسيفساء التي استخدمها الصانع 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09492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27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69CC70F1-9E36-5E00-B9BC-91F0F370F9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9" r="2905" b="82733"/>
          <a:stretch>
            <a:fillRect/>
          </a:stretch>
        </p:blipFill>
        <p:spPr>
          <a:xfrm>
            <a:off x="511211" y="4690518"/>
            <a:ext cx="12693580" cy="304229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511210" y="5143500"/>
            <a:ext cx="4517990" cy="300716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678541B6-E524-5042-4C06-4699172E50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9" r="2905" b="82733"/>
          <a:stretch>
            <a:fillRect/>
          </a:stretch>
        </p:blipFill>
        <p:spPr>
          <a:xfrm>
            <a:off x="511209" y="4463071"/>
            <a:ext cx="12693580" cy="304229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AF77D73-FE05-C6F0-3A0C-865B5EB020B4}"/>
              </a:ext>
            </a:extLst>
          </p:cNvPr>
          <p:cNvSpPr txBox="1"/>
          <p:nvPr/>
        </p:nvSpPr>
        <p:spPr>
          <a:xfrm>
            <a:off x="2185548" y="5746059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8</a:t>
            </a:r>
            <a:endParaRPr lang="fr-FR" sz="1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2249E3A-8C27-E1E0-21F8-1479B062555B}"/>
              </a:ext>
            </a:extLst>
          </p:cNvPr>
          <p:cNvSpPr txBox="1"/>
          <p:nvPr/>
        </p:nvSpPr>
        <p:spPr>
          <a:xfrm>
            <a:off x="1557867" y="65913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9</a:t>
            </a:r>
            <a:endParaRPr lang="fr-FR" sz="1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6132A0C-CDA2-AAB6-1C80-98EDF642A449}"/>
              </a:ext>
            </a:extLst>
          </p:cNvPr>
          <p:cNvSpPr txBox="1"/>
          <p:nvPr/>
        </p:nvSpPr>
        <p:spPr>
          <a:xfrm>
            <a:off x="4418746" y="5746059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9</a:t>
            </a:r>
            <a:endParaRPr lang="fr-FR" sz="1400" b="1" dirty="0">
              <a:solidFill>
                <a:srgbClr val="C0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886E784-5D24-D4B6-3A06-1337D87583D9}"/>
              </a:ext>
            </a:extLst>
          </p:cNvPr>
          <p:cNvSpPr txBox="1"/>
          <p:nvPr/>
        </p:nvSpPr>
        <p:spPr>
          <a:xfrm>
            <a:off x="4418746" y="6649176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6</a:t>
            </a:r>
            <a:endParaRPr lang="fr-FR" sz="1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97619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الصفحة 25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3AF5457E-5F98-38F2-D361-3116A2E3BB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" t="17300" r="3202" b="49831"/>
          <a:stretch>
            <a:fillRect/>
          </a:stretch>
        </p:blipFill>
        <p:spPr>
          <a:xfrm>
            <a:off x="1325685" y="3061607"/>
            <a:ext cx="11734799" cy="507678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914400" y="4686300"/>
            <a:ext cx="12192000" cy="1219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61783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0861E9E5-1565-16AB-6BA2-377FF7F01E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" t="17300" r="3202" b="49831"/>
          <a:stretch>
            <a:fillRect/>
          </a:stretch>
        </p:blipFill>
        <p:spPr>
          <a:xfrm>
            <a:off x="1018114" y="3426305"/>
            <a:ext cx="11734799" cy="507678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DEBBC56-DB86-F729-635D-C1E30262985C}"/>
              </a:ext>
            </a:extLst>
          </p:cNvPr>
          <p:cNvSpPr txBox="1"/>
          <p:nvPr/>
        </p:nvSpPr>
        <p:spPr>
          <a:xfrm>
            <a:off x="6768476" y="5672311"/>
            <a:ext cx="3703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سبع مئة وخمسة وستون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D018DDF-B7FF-5001-0EAF-145CF7D5D974}"/>
              </a:ext>
            </a:extLst>
          </p:cNvPr>
          <p:cNvSpPr txBox="1"/>
          <p:nvPr/>
        </p:nvSpPr>
        <p:spPr>
          <a:xfrm>
            <a:off x="10716847" y="5143500"/>
            <a:ext cx="1815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493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1D5455A-7C46-506E-2A9F-CBCE137F8D6B}"/>
              </a:ext>
            </a:extLst>
          </p:cNvPr>
          <p:cNvSpPr txBox="1"/>
          <p:nvPr/>
        </p:nvSpPr>
        <p:spPr>
          <a:xfrm>
            <a:off x="926924" y="5143500"/>
            <a:ext cx="1815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4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CA7B5E1-1445-F4A3-CB4E-B398CF6A5526}"/>
              </a:ext>
            </a:extLst>
          </p:cNvPr>
          <p:cNvSpPr txBox="1"/>
          <p:nvPr/>
        </p:nvSpPr>
        <p:spPr>
          <a:xfrm>
            <a:off x="2067510" y="5143499"/>
            <a:ext cx="1815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9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1C0F48E-8EE3-ABC9-79ED-3AD31F76C334}"/>
              </a:ext>
            </a:extLst>
          </p:cNvPr>
          <p:cNvSpPr txBox="1"/>
          <p:nvPr/>
        </p:nvSpPr>
        <p:spPr>
          <a:xfrm>
            <a:off x="3295488" y="5143500"/>
            <a:ext cx="1815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3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6241860-CD81-7C11-FC74-83C8B51A6299}"/>
              </a:ext>
            </a:extLst>
          </p:cNvPr>
          <p:cNvSpPr txBox="1"/>
          <p:nvPr/>
        </p:nvSpPr>
        <p:spPr>
          <a:xfrm>
            <a:off x="10684559" y="5672310"/>
            <a:ext cx="1815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765</a:t>
            </a:r>
            <a:endParaRPr lang="fr-FR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27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4394E6A7-77D7-F950-6125-F4C43FE960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5" t="49872" r="2420" b="21514"/>
          <a:stretch>
            <a:fillRect/>
          </a:stretch>
        </p:blipFill>
        <p:spPr>
          <a:xfrm>
            <a:off x="762000" y="3848100"/>
            <a:ext cx="11990913" cy="44196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762000" y="3924300"/>
            <a:ext cx="4876800" cy="4876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D099EDD0-77AA-177E-7760-C80CA8D03A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5" t="49872" r="2420" b="21514"/>
          <a:stretch>
            <a:fillRect/>
          </a:stretch>
        </p:blipFill>
        <p:spPr>
          <a:xfrm>
            <a:off x="762000" y="3731064"/>
            <a:ext cx="11990913" cy="4419600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8BF1BD89-B7C0-611B-61BE-0BF57E891096}"/>
              </a:ext>
            </a:extLst>
          </p:cNvPr>
          <p:cNvSpPr txBox="1"/>
          <p:nvPr/>
        </p:nvSpPr>
        <p:spPr>
          <a:xfrm>
            <a:off x="3986221" y="6975091"/>
            <a:ext cx="1600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C00000"/>
                </a:solidFill>
              </a:rPr>
              <a:t>5 0 8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7A56513-F8F8-CE1B-09AC-796E60F86662}"/>
              </a:ext>
            </a:extLst>
          </p:cNvPr>
          <p:cNvSpPr txBox="1"/>
          <p:nvPr/>
        </p:nvSpPr>
        <p:spPr>
          <a:xfrm>
            <a:off x="4673886" y="4604539"/>
            <a:ext cx="5478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00" b="1" dirty="0">
                <a:solidFill>
                  <a:srgbClr val="C00000"/>
                </a:solidFill>
              </a:rPr>
              <a:t>12</a:t>
            </a:r>
            <a:endParaRPr lang="fr-FR" sz="1000" b="1" dirty="0">
              <a:solidFill>
                <a:srgbClr val="C00000"/>
              </a:solidFill>
            </a:endParaRPr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A1F4AB30-8476-3BC0-8FC4-2759EDE6E599}"/>
              </a:ext>
            </a:extLst>
          </p:cNvPr>
          <p:cNvCxnSpPr/>
          <p:nvPr/>
        </p:nvCxnSpPr>
        <p:spPr>
          <a:xfrm flipV="1">
            <a:off x="4402533" y="5167979"/>
            <a:ext cx="304800" cy="4763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093D86E7-C9BF-49AA-E26E-007290D95677}"/>
              </a:ext>
            </a:extLst>
          </p:cNvPr>
          <p:cNvCxnSpPr/>
          <p:nvPr/>
        </p:nvCxnSpPr>
        <p:spPr>
          <a:xfrm flipV="1">
            <a:off x="4724400" y="5143500"/>
            <a:ext cx="304800" cy="4763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8BC78AD3-D12D-C08D-CF22-06FF79E809EA}"/>
              </a:ext>
            </a:extLst>
          </p:cNvPr>
          <p:cNvCxnSpPr/>
          <p:nvPr/>
        </p:nvCxnSpPr>
        <p:spPr>
          <a:xfrm flipV="1">
            <a:off x="3959806" y="5223942"/>
            <a:ext cx="304800" cy="4763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97C781F2-9642-3C75-C05C-4FEB853E2C23}"/>
              </a:ext>
            </a:extLst>
          </p:cNvPr>
          <p:cNvSpPr txBox="1"/>
          <p:nvPr/>
        </p:nvSpPr>
        <p:spPr>
          <a:xfrm>
            <a:off x="4312889" y="4914704"/>
            <a:ext cx="547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10</a:t>
            </a:r>
            <a:endParaRPr lang="fr-FR" sz="105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97FC961-7CEC-A70F-4131-8570620550F1}"/>
              </a:ext>
            </a:extLst>
          </p:cNvPr>
          <p:cNvSpPr txBox="1"/>
          <p:nvPr/>
        </p:nvSpPr>
        <p:spPr>
          <a:xfrm>
            <a:off x="4014926" y="4585191"/>
            <a:ext cx="547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b="1" dirty="0">
                <a:solidFill>
                  <a:srgbClr val="C00000"/>
                </a:solidFill>
              </a:rPr>
              <a:t>5</a:t>
            </a:r>
            <a:endParaRPr lang="fr-FR" sz="1050" b="1" dirty="0">
              <a:solidFill>
                <a:srgbClr val="C00000"/>
              </a:solidFill>
            </a:endParaRP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842D28CE-73C0-D503-0E44-095E94913736}"/>
              </a:ext>
            </a:extLst>
          </p:cNvPr>
          <p:cNvCxnSpPr/>
          <p:nvPr/>
        </p:nvCxnSpPr>
        <p:spPr>
          <a:xfrm flipV="1">
            <a:off x="4399950" y="4853854"/>
            <a:ext cx="304800" cy="4763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D76B0B97-FA81-8A03-6E2F-D9BB6A693763}"/>
              </a:ext>
            </a:extLst>
          </p:cNvPr>
          <p:cNvSpPr txBox="1"/>
          <p:nvPr/>
        </p:nvSpPr>
        <p:spPr>
          <a:xfrm>
            <a:off x="4376013" y="4570706"/>
            <a:ext cx="547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9</a:t>
            </a:r>
            <a:endParaRPr lang="fr-FR" sz="105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27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530F542B-0C3B-4CD4-4918-3BBC1AA607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33" y="2768742"/>
            <a:ext cx="12836203" cy="3468027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1372892" y="5515781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رمي الكرة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الطرح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9F1CE8FF-2F10-717F-F362-DC8632E06D91}"/>
              </a:ext>
            </a:extLst>
          </p:cNvPr>
          <p:cNvGrpSpPr/>
          <p:nvPr/>
        </p:nvGrpSpPr>
        <p:grpSpPr>
          <a:xfrm>
            <a:off x="6887186" y="4961382"/>
            <a:ext cx="1287175" cy="1059430"/>
            <a:chOff x="1732052" y="4407217"/>
            <a:chExt cx="2593303" cy="179124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F93C68E-D159-8DB6-A7AC-0B34770AA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195065FE-2617-05CD-C6CA-4FEE0A817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pic>
        <p:nvPicPr>
          <p:cNvPr id="3" name="Picture 1833790261">
            <a:extLst>
              <a:ext uri="{FF2B5EF4-FFF2-40B4-BE49-F238E27FC236}">
                <a16:creationId xmlns:a16="http://schemas.microsoft.com/office/drawing/2014/main" id="{C7B5D28A-9E60-B7E2-AB9C-B902B891EA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345" y="3873480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59194390">
            <a:extLst>
              <a:ext uri="{FF2B5EF4-FFF2-40B4-BE49-F238E27FC236}">
                <a16:creationId xmlns:a16="http://schemas.microsoft.com/office/drawing/2014/main" id="{D751A9CD-D966-CCB8-8300-7FF3889D926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583" y="3842540"/>
            <a:ext cx="354748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1DC7FCEB-4B6C-0B4B-948C-3D7795697F7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522" y="385942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833790261">
            <a:extLst>
              <a:ext uri="{FF2B5EF4-FFF2-40B4-BE49-F238E27FC236}">
                <a16:creationId xmlns:a16="http://schemas.microsoft.com/office/drawing/2014/main" id="{F1787DFD-D0DF-EC9E-87A2-D33C85FCEA5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190" y="3873480"/>
            <a:ext cx="140317" cy="1268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180668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 (أقل من 20 ) باستخدام للعبة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بناء جدول الطرح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قراءة وكتابة وتفكيك لأعداد من </a:t>
                  </a:r>
                  <a:r>
                    <a:rPr lang="ar-MA" sz="2100" b="1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0 إلى999</a:t>
                  </a:r>
                  <a:endPara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2"/>
                <a:chOff x="1111292" y="4657199"/>
                <a:chExt cx="11493415" cy="1583502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6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الطرح بمبادلة باستخدام الخشيبات والحزم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الطرح)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28522</TotalTime>
  <Words>1608</Words>
  <Application>Microsoft Macintosh PowerPoint</Application>
  <PresentationFormat>Personnalisé</PresentationFormat>
  <Paragraphs>458</Paragraphs>
  <Slides>52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52</vt:i4>
      </vt:variant>
    </vt:vector>
  </HeadingPairs>
  <TitlesOfParts>
    <vt:vector size="58" baseType="lpstr">
      <vt:lpstr>Dosis</vt:lpstr>
      <vt:lpstr>A Massir Ballpoint</vt:lpstr>
      <vt:lpstr>IBM Plex Sans Arabic</vt:lpstr>
      <vt:lpstr>Microsoft Uighur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306</cp:revision>
  <dcterms:created xsi:type="dcterms:W3CDTF">2006-08-16T00:00:00Z</dcterms:created>
  <dcterms:modified xsi:type="dcterms:W3CDTF">2025-09-25T15:21:43Z</dcterms:modified>
  <dc:identifier>DAFtlvZnwz4</dc:identifier>
</cp:coreProperties>
</file>